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58" r:id="rId7"/>
    <p:sldId id="266" r:id="rId8"/>
    <p:sldId id="260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047"/>
  </p:normalViewPr>
  <p:slideViewPr>
    <p:cSldViewPr snapToGrid="0" snapToObjects="1">
      <p:cViewPr varScale="1">
        <p:scale>
          <a:sx n="119" d="100"/>
          <a:sy n="119" d="100"/>
        </p:scale>
        <p:origin x="3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3A9EB9-5A08-4940-9DCA-D6AE91091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9A41061-D1C4-EC48-8BE1-BD37EDA52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7555B5-DFC2-7742-8ADA-F6948B4BA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EF188-FD66-074F-88F8-F38B07FACAD6}" type="datetimeFigureOut">
              <a:rPr lang="fr-FR" smtClean="0"/>
              <a:t>08/03/2021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32ACD1-F647-FA47-8894-6F8D103F5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128B6A-91EF-5641-A80A-607C78B9B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BA99-569F-2145-B9BA-4F0DE0BD2D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3516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4974DE-4B7A-C64C-A4B4-5C9D9C401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E6E2A92-7D27-2D4E-A5BB-2E33A8AE6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DF91CB-AB1D-E84E-A352-0359E08C5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EF188-FD66-074F-88F8-F38B07FACAD6}" type="datetimeFigureOut">
              <a:rPr lang="fr-FR" smtClean="0"/>
              <a:t>08/03/2021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A1E609-902C-1745-A109-00D21AA59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D681EC-EDF7-424F-B16B-E1ED365FC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BA99-569F-2145-B9BA-4F0DE0BD2D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2400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267252E-F77A-9642-8CB0-AAB9B3BB40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438396E-F4C8-254D-9C93-758937C89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B7BD68-AC2B-6244-940A-AD3862BD0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EF188-FD66-074F-88F8-F38B07FACAD6}" type="datetimeFigureOut">
              <a:rPr lang="fr-FR" smtClean="0"/>
              <a:t>08/03/2021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7FBFFE-A9D0-B649-A029-DA19D8140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CA1A34-CDC9-854A-8BE1-82582CAB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BA99-569F-2145-B9BA-4F0DE0BD2D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1991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B99EB5-2274-C24B-B5D7-E315ADDE4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C35D18-6D30-164C-97B1-518EEA23A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366516-94DB-6549-9365-C02F838D5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EF188-FD66-074F-88F8-F38B07FACAD6}" type="datetimeFigureOut">
              <a:rPr lang="fr-FR" smtClean="0"/>
              <a:t>08/03/2021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234425-DDB8-4E4E-A756-FCEA5A01C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7FD8F2-6BA9-D04F-AFFD-C2B7A7B93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BA99-569F-2145-B9BA-4F0DE0BD2D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264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1E17C6-C899-9049-B31D-3FD78EDFA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A6155C5-B904-0D45-85F3-08FD12C3A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6D4EAE-85C0-9245-ABF1-FD11F2CFA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EF188-FD66-074F-88F8-F38B07FACAD6}" type="datetimeFigureOut">
              <a:rPr lang="fr-FR" smtClean="0"/>
              <a:t>08/03/2021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D1C58C-CE1B-3F4A-8C77-305F0B1A6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BC7229-72B7-4B41-AA20-634FC8D3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BA99-569F-2145-B9BA-4F0DE0BD2D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7412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3B1849-9A6F-EA44-84F9-BEB623581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272953-5E3A-4E41-AAF1-F81654C681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F5D2C32-9944-C24D-8EA1-3BEFDE5A1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56B4BF6-E039-D14F-B45A-73DCE7F6B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EF188-FD66-074F-88F8-F38B07FACAD6}" type="datetimeFigureOut">
              <a:rPr lang="fr-FR" smtClean="0"/>
              <a:t>08/03/2021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4AEE917-F5FF-544F-941C-F5456000E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9B52A40-8BD9-6B46-BA68-77AA48833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BA99-569F-2145-B9BA-4F0DE0BD2D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6042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088855-5CEF-074B-8AC3-DF5998544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2DB15F-E084-0B43-8EB2-245BBC410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116527D-A313-C341-9E00-36FACD822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A6DCA85-8C67-F044-A5BE-D552BB795E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5DCED81-4865-2546-963E-75050553C5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0AA41BE-D5E6-564C-A00F-55186A78A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EF188-FD66-074F-88F8-F38B07FACAD6}" type="datetimeFigureOut">
              <a:rPr lang="fr-FR" smtClean="0"/>
              <a:t>08/03/2021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C935FC1-1A35-C844-ADA8-D6507AF4F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5250CEA-97D6-3340-B1CD-A7B963BBE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BA99-569F-2145-B9BA-4F0DE0BD2D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8991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C0683D-325C-464F-8FDE-01856453E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C43643B-95EE-9641-A6ED-92834C2CE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EF188-FD66-074F-88F8-F38B07FACAD6}" type="datetimeFigureOut">
              <a:rPr lang="fr-FR" smtClean="0"/>
              <a:t>08/03/2021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917B415-5C09-EC41-A0E0-D1F543C59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71DA53F-33DE-F04F-AE14-265176A34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BA99-569F-2145-B9BA-4F0DE0BD2D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2659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23F4E32-F218-DC42-BA1E-9F4E0EC0F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EF188-FD66-074F-88F8-F38B07FACAD6}" type="datetimeFigureOut">
              <a:rPr lang="fr-FR" smtClean="0"/>
              <a:t>08/03/2021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E94A274-8D04-E84B-8BAF-38A8D2C9B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1FFDEC5-0875-9147-A02F-B3CE1445E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BA99-569F-2145-B9BA-4F0DE0BD2D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156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7A6139-587D-954B-B1F7-7EACA6B10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C55933-CD10-8A4D-99A1-14BE30E18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AFE785D-7CA6-7748-905A-F10C78FD3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4CA0C5A-BBFA-5744-AE27-E63002F3A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EF188-FD66-074F-88F8-F38B07FACAD6}" type="datetimeFigureOut">
              <a:rPr lang="fr-FR" smtClean="0"/>
              <a:t>08/03/2021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A27D8E6-18D3-0A44-BFF6-A8C3D3037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041EC8A-3F1C-F643-9770-D2C96BAA5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BA99-569F-2145-B9BA-4F0DE0BD2D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5397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019DB6-D26D-0446-B9DA-D3F42A850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5327C56-AD5F-0743-9EF0-BCE46A570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27BCF9C-22A4-D14F-BA55-4AF76F71F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1D566C9-5655-1149-A617-920E84E0F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EF188-FD66-074F-88F8-F38B07FACAD6}" type="datetimeFigureOut">
              <a:rPr lang="fr-FR" smtClean="0"/>
              <a:t>08/03/2021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5E9041C-50C1-4544-A142-4FDE25626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D3B93C7-2507-2F43-A939-54D128781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BA99-569F-2145-B9BA-4F0DE0BD2D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5465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E38000E-A307-364C-B097-F79F0525F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64C29FB-C39D-EF41-840D-84C303F41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9BCEE3-655C-A844-A32C-6F6172C437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EF188-FD66-074F-88F8-F38B07FACAD6}" type="datetimeFigureOut">
              <a:rPr lang="fr-FR" smtClean="0"/>
              <a:t>08/03/2021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DCB70A-84AF-5740-8D0D-7A5C5E6968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D2BE47-558D-DB4E-9F12-D7D2C59D6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3BA99-569F-2145-B9BA-4F0DE0BD2D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6408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CFEE82-32FA-4942-8EDB-BE8A186410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Prediction</a:t>
            </a:r>
            <a:r>
              <a:rPr lang="fr-FR" dirty="0"/>
              <a:t> of </a:t>
            </a:r>
            <a:r>
              <a:rPr lang="fr-FR" dirty="0" err="1"/>
              <a:t>fire</a:t>
            </a:r>
            <a:r>
              <a:rPr lang="fr-FR" dirty="0"/>
              <a:t> </a:t>
            </a:r>
            <a:r>
              <a:rPr lang="fr-FR" dirty="0" err="1"/>
              <a:t>occurence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2167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BC0B46B7-FD10-3C47-880B-A7EA0AFD0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366" y="1236457"/>
            <a:ext cx="6832600" cy="10287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D47D9B5-CE28-5245-BB80-356172B9F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6456" y="3270549"/>
            <a:ext cx="59309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888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49E94B1C-9524-A341-9B6E-1FE599AB4C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719271"/>
              </p:ext>
            </p:extLst>
          </p:nvPr>
        </p:nvGraphicFramePr>
        <p:xfrm>
          <a:off x="3238051" y="1911076"/>
          <a:ext cx="510988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2890">
                  <a:extLst>
                    <a:ext uri="{9D8B030D-6E8A-4147-A177-3AD203B41FA5}">
                      <a16:colId xmlns:a16="http://schemas.microsoft.com/office/drawing/2014/main" val="2754874549"/>
                    </a:ext>
                  </a:extLst>
                </a:gridCol>
                <a:gridCol w="3506993">
                  <a:extLst>
                    <a:ext uri="{9D8B030D-6E8A-4147-A177-3AD203B41FA5}">
                      <a16:colId xmlns:a16="http://schemas.microsoft.com/office/drawing/2014/main" val="809965490"/>
                    </a:ext>
                  </a:extLst>
                </a:gridCol>
              </a:tblGrid>
              <a:tr h="379481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/>
                        <a:t>Scnt</a:t>
                      </a:r>
                      <a:endParaRPr lang="fr-F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317668"/>
                  </a:ext>
                </a:extLst>
              </a:tr>
              <a:tr h="379481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/>
                        <a:t>glm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930116.7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490315"/>
                  </a:ext>
                </a:extLst>
              </a:tr>
              <a:tr h="379481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LASSO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930119.9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972807"/>
                  </a:ext>
                </a:extLst>
              </a:tr>
              <a:tr h="379481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LASSO 1se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930310.0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621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7838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89CD19CE-4B7B-6447-9B71-254DC5A02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016" y="0"/>
            <a:ext cx="85279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465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C7BF58C-2A31-F94F-9113-ED2991A03A51}"/>
              </a:ext>
            </a:extLst>
          </p:cNvPr>
          <p:cNvSpPr txBox="1"/>
          <p:nvPr/>
        </p:nvSpPr>
        <p:spPr>
          <a:xfrm>
            <a:off x="4130936" y="1011219"/>
            <a:ext cx="3065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Full training </a:t>
            </a:r>
            <a:r>
              <a:rPr lang="fr-FR" sz="2800" dirty="0" err="1"/>
              <a:t>dataset</a:t>
            </a:r>
            <a:endParaRPr lang="fr-FR" sz="28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AD1893C-7F19-3549-92C1-910AB5406ED8}"/>
              </a:ext>
            </a:extLst>
          </p:cNvPr>
          <p:cNvSpPr txBox="1"/>
          <p:nvPr/>
        </p:nvSpPr>
        <p:spPr>
          <a:xfrm>
            <a:off x="1048871" y="2044005"/>
            <a:ext cx="30659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50% for</a:t>
            </a:r>
          </a:p>
          <a:p>
            <a:r>
              <a:rPr lang="fr-FR" sz="2800" dirty="0"/>
              <a:t>training of candidate </a:t>
            </a:r>
            <a:r>
              <a:rPr lang="fr-FR" sz="2800" dirty="0" err="1"/>
              <a:t>models</a:t>
            </a:r>
            <a:endParaRPr lang="fr-FR" sz="28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F650782-6023-1B44-AA19-E5533D7B7310}"/>
              </a:ext>
            </a:extLst>
          </p:cNvPr>
          <p:cNvSpPr txBox="1"/>
          <p:nvPr/>
        </p:nvSpPr>
        <p:spPr>
          <a:xfrm>
            <a:off x="7196865" y="3242267"/>
            <a:ext cx="30659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50% for</a:t>
            </a:r>
          </a:p>
          <a:p>
            <a:r>
              <a:rPr lang="fr-FR" sz="2800" dirty="0"/>
              <a:t>model </a:t>
            </a:r>
            <a:r>
              <a:rPr lang="fr-FR" sz="2800" dirty="0" err="1"/>
              <a:t>selection</a:t>
            </a:r>
            <a:endParaRPr lang="fr-FR" sz="2800" dirty="0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E98B2099-2E6A-3044-8BC7-2FA294F7A056}"/>
              </a:ext>
            </a:extLst>
          </p:cNvPr>
          <p:cNvCxnSpPr>
            <a:cxnSpLocks/>
          </p:cNvCxnSpPr>
          <p:nvPr/>
        </p:nvCxnSpPr>
        <p:spPr>
          <a:xfrm flipH="1">
            <a:off x="2958353" y="1409252"/>
            <a:ext cx="1021976" cy="957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3B9DEE12-14F8-284F-A959-D6F8776CE7C7}"/>
              </a:ext>
            </a:extLst>
          </p:cNvPr>
          <p:cNvCxnSpPr>
            <a:cxnSpLocks/>
          </p:cNvCxnSpPr>
          <p:nvPr/>
        </p:nvCxnSpPr>
        <p:spPr>
          <a:xfrm>
            <a:off x="3809999" y="3242267"/>
            <a:ext cx="1008530" cy="186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374C3C14-67A8-3642-A13A-950D2CA147BB}"/>
              </a:ext>
            </a:extLst>
          </p:cNvPr>
          <p:cNvSpPr txBox="1"/>
          <p:nvPr/>
        </p:nvSpPr>
        <p:spPr>
          <a:xfrm>
            <a:off x="4927002" y="3259567"/>
            <a:ext cx="1168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K </a:t>
            </a:r>
            <a:r>
              <a:rPr lang="fr-FR" dirty="0" err="1"/>
              <a:t>fitted</a:t>
            </a:r>
            <a:r>
              <a:rPr lang="fr-FR" dirty="0"/>
              <a:t> </a:t>
            </a:r>
            <a:r>
              <a:rPr lang="fr-FR" dirty="0" err="1"/>
              <a:t>models</a:t>
            </a:r>
            <a:endParaRPr lang="fr-FR" dirty="0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53C2BB49-A778-4C49-AC24-90A5F826BD66}"/>
              </a:ext>
            </a:extLst>
          </p:cNvPr>
          <p:cNvCxnSpPr>
            <a:cxnSpLocks/>
          </p:cNvCxnSpPr>
          <p:nvPr/>
        </p:nvCxnSpPr>
        <p:spPr>
          <a:xfrm>
            <a:off x="5899672" y="3532587"/>
            <a:ext cx="1008530" cy="186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82ECFF51-4C88-0849-BA75-6DE5A65E03D5}"/>
              </a:ext>
            </a:extLst>
          </p:cNvPr>
          <p:cNvCxnSpPr>
            <a:cxnSpLocks/>
          </p:cNvCxnSpPr>
          <p:nvPr/>
        </p:nvCxnSpPr>
        <p:spPr>
          <a:xfrm>
            <a:off x="7203143" y="1441072"/>
            <a:ext cx="542363" cy="1657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B9B747CA-8D13-FD44-8FD4-3ED518434D99}"/>
              </a:ext>
            </a:extLst>
          </p:cNvPr>
          <p:cNvCxnSpPr>
            <a:cxnSpLocks/>
          </p:cNvCxnSpPr>
          <p:nvPr/>
        </p:nvCxnSpPr>
        <p:spPr>
          <a:xfrm flipH="1">
            <a:off x="6217920" y="4196374"/>
            <a:ext cx="1527586" cy="805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75155343-848C-7F42-8DB2-83F3C83037EE}"/>
              </a:ext>
            </a:extLst>
          </p:cNvPr>
          <p:cNvSpPr txBox="1"/>
          <p:nvPr/>
        </p:nvSpPr>
        <p:spPr>
          <a:xfrm>
            <a:off x="4130936" y="4840505"/>
            <a:ext cx="2316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One </a:t>
            </a:r>
            <a:r>
              <a:rPr lang="fr-FR" dirty="0" err="1"/>
              <a:t>selected</a:t>
            </a:r>
            <a:r>
              <a:rPr lang="fr-FR" dirty="0"/>
              <a:t> model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43619CD-8060-A044-B4D7-8A33A575130B}"/>
              </a:ext>
            </a:extLst>
          </p:cNvPr>
          <p:cNvSpPr txBox="1"/>
          <p:nvPr/>
        </p:nvSpPr>
        <p:spPr>
          <a:xfrm>
            <a:off x="372931" y="4337730"/>
            <a:ext cx="3065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/>
              <a:t>Testing</a:t>
            </a:r>
            <a:r>
              <a:rPr lang="fr-FR" sz="2800" dirty="0"/>
              <a:t> </a:t>
            </a:r>
            <a:r>
              <a:rPr lang="fr-FR" sz="2800" dirty="0" err="1"/>
              <a:t>dataset</a:t>
            </a:r>
            <a:endParaRPr lang="fr-FR" sz="2800" dirty="0"/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A02954A6-20EC-F749-8B4C-64108A098588}"/>
              </a:ext>
            </a:extLst>
          </p:cNvPr>
          <p:cNvCxnSpPr>
            <a:cxnSpLocks/>
          </p:cNvCxnSpPr>
          <p:nvPr/>
        </p:nvCxnSpPr>
        <p:spPr>
          <a:xfrm>
            <a:off x="2824778" y="4790873"/>
            <a:ext cx="1008530" cy="186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CD2DDDB1-9D79-7A4C-9708-DB52F818ABDF}"/>
              </a:ext>
            </a:extLst>
          </p:cNvPr>
          <p:cNvCxnSpPr>
            <a:cxnSpLocks/>
          </p:cNvCxnSpPr>
          <p:nvPr/>
        </p:nvCxnSpPr>
        <p:spPr>
          <a:xfrm>
            <a:off x="5007236" y="5286480"/>
            <a:ext cx="0" cy="329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551C7D0C-9FA3-0947-AB92-CDD2F09A58F3}"/>
              </a:ext>
            </a:extLst>
          </p:cNvPr>
          <p:cNvSpPr txBox="1"/>
          <p:nvPr/>
        </p:nvSpPr>
        <p:spPr>
          <a:xfrm>
            <a:off x="4114800" y="5717468"/>
            <a:ext cx="3065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/>
              <a:t>Predictions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4278845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C7BF58C-2A31-F94F-9113-ED2991A03A51}"/>
              </a:ext>
            </a:extLst>
          </p:cNvPr>
          <p:cNvSpPr txBox="1"/>
          <p:nvPr/>
        </p:nvSpPr>
        <p:spPr>
          <a:xfrm>
            <a:off x="4130936" y="1011219"/>
            <a:ext cx="3065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Full training </a:t>
            </a:r>
            <a:r>
              <a:rPr lang="fr-FR" sz="2800" dirty="0" err="1"/>
              <a:t>dataset</a:t>
            </a:r>
            <a:endParaRPr lang="fr-FR" sz="28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AD1893C-7F19-3549-92C1-910AB5406ED8}"/>
              </a:ext>
            </a:extLst>
          </p:cNvPr>
          <p:cNvSpPr txBox="1"/>
          <p:nvPr/>
        </p:nvSpPr>
        <p:spPr>
          <a:xfrm>
            <a:off x="1048871" y="2044005"/>
            <a:ext cx="30659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FF0000"/>
                </a:solidFill>
              </a:rPr>
              <a:t>50% for</a:t>
            </a:r>
          </a:p>
          <a:p>
            <a:r>
              <a:rPr lang="fr-FR" sz="2800" dirty="0">
                <a:solidFill>
                  <a:srgbClr val="FF0000"/>
                </a:solidFill>
              </a:rPr>
              <a:t>training of candidate </a:t>
            </a:r>
            <a:r>
              <a:rPr lang="fr-FR" sz="2800" dirty="0" err="1">
                <a:solidFill>
                  <a:srgbClr val="FF0000"/>
                </a:solidFill>
              </a:rPr>
              <a:t>models</a:t>
            </a:r>
            <a:endParaRPr lang="fr-FR" sz="2800" dirty="0">
              <a:solidFill>
                <a:srgbClr val="FF0000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F650782-6023-1B44-AA19-E5533D7B7310}"/>
              </a:ext>
            </a:extLst>
          </p:cNvPr>
          <p:cNvSpPr txBox="1"/>
          <p:nvPr/>
        </p:nvSpPr>
        <p:spPr>
          <a:xfrm>
            <a:off x="7196865" y="3242267"/>
            <a:ext cx="30659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50% for</a:t>
            </a:r>
          </a:p>
          <a:p>
            <a:r>
              <a:rPr lang="fr-FR" sz="2800" dirty="0"/>
              <a:t>model </a:t>
            </a:r>
            <a:r>
              <a:rPr lang="fr-FR" sz="2800" dirty="0" err="1"/>
              <a:t>selection</a:t>
            </a:r>
            <a:endParaRPr lang="fr-FR" sz="2800" dirty="0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E98B2099-2E6A-3044-8BC7-2FA294F7A056}"/>
              </a:ext>
            </a:extLst>
          </p:cNvPr>
          <p:cNvCxnSpPr>
            <a:cxnSpLocks/>
          </p:cNvCxnSpPr>
          <p:nvPr/>
        </p:nvCxnSpPr>
        <p:spPr>
          <a:xfrm flipH="1">
            <a:off x="2958353" y="1409252"/>
            <a:ext cx="1021976" cy="957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3B9DEE12-14F8-284F-A959-D6F8776CE7C7}"/>
              </a:ext>
            </a:extLst>
          </p:cNvPr>
          <p:cNvCxnSpPr>
            <a:cxnSpLocks/>
          </p:cNvCxnSpPr>
          <p:nvPr/>
        </p:nvCxnSpPr>
        <p:spPr>
          <a:xfrm>
            <a:off x="3809999" y="3242267"/>
            <a:ext cx="1008530" cy="186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374C3C14-67A8-3642-A13A-950D2CA147BB}"/>
              </a:ext>
            </a:extLst>
          </p:cNvPr>
          <p:cNvSpPr txBox="1"/>
          <p:nvPr/>
        </p:nvSpPr>
        <p:spPr>
          <a:xfrm>
            <a:off x="4927002" y="3259567"/>
            <a:ext cx="1168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K </a:t>
            </a:r>
            <a:r>
              <a:rPr lang="fr-FR" dirty="0" err="1"/>
              <a:t>fitted</a:t>
            </a:r>
            <a:r>
              <a:rPr lang="fr-FR" dirty="0"/>
              <a:t> </a:t>
            </a:r>
            <a:r>
              <a:rPr lang="fr-FR" dirty="0" err="1"/>
              <a:t>models</a:t>
            </a:r>
            <a:endParaRPr lang="fr-FR" dirty="0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53C2BB49-A778-4C49-AC24-90A5F826BD66}"/>
              </a:ext>
            </a:extLst>
          </p:cNvPr>
          <p:cNvCxnSpPr>
            <a:cxnSpLocks/>
          </p:cNvCxnSpPr>
          <p:nvPr/>
        </p:nvCxnSpPr>
        <p:spPr>
          <a:xfrm>
            <a:off x="5899672" y="3532587"/>
            <a:ext cx="1008530" cy="186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82ECFF51-4C88-0849-BA75-6DE5A65E03D5}"/>
              </a:ext>
            </a:extLst>
          </p:cNvPr>
          <p:cNvCxnSpPr>
            <a:cxnSpLocks/>
          </p:cNvCxnSpPr>
          <p:nvPr/>
        </p:nvCxnSpPr>
        <p:spPr>
          <a:xfrm>
            <a:off x="7203143" y="1441072"/>
            <a:ext cx="542363" cy="1657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B9B747CA-8D13-FD44-8FD4-3ED518434D99}"/>
              </a:ext>
            </a:extLst>
          </p:cNvPr>
          <p:cNvCxnSpPr>
            <a:cxnSpLocks/>
          </p:cNvCxnSpPr>
          <p:nvPr/>
        </p:nvCxnSpPr>
        <p:spPr>
          <a:xfrm flipH="1">
            <a:off x="6217920" y="4196374"/>
            <a:ext cx="1527586" cy="805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75155343-848C-7F42-8DB2-83F3C83037EE}"/>
              </a:ext>
            </a:extLst>
          </p:cNvPr>
          <p:cNvSpPr txBox="1"/>
          <p:nvPr/>
        </p:nvSpPr>
        <p:spPr>
          <a:xfrm>
            <a:off x="4130936" y="4840505"/>
            <a:ext cx="2316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One </a:t>
            </a:r>
            <a:r>
              <a:rPr lang="fr-FR" dirty="0" err="1"/>
              <a:t>selected</a:t>
            </a:r>
            <a:r>
              <a:rPr lang="fr-FR" dirty="0"/>
              <a:t> model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43619CD-8060-A044-B4D7-8A33A575130B}"/>
              </a:ext>
            </a:extLst>
          </p:cNvPr>
          <p:cNvSpPr txBox="1"/>
          <p:nvPr/>
        </p:nvSpPr>
        <p:spPr>
          <a:xfrm>
            <a:off x="372931" y="4337730"/>
            <a:ext cx="3065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/>
              <a:t>Testing</a:t>
            </a:r>
            <a:r>
              <a:rPr lang="fr-FR" sz="2800" dirty="0"/>
              <a:t> </a:t>
            </a:r>
            <a:r>
              <a:rPr lang="fr-FR" sz="2800" dirty="0" err="1"/>
              <a:t>dataset</a:t>
            </a:r>
            <a:endParaRPr lang="fr-FR" sz="2800" dirty="0"/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A02954A6-20EC-F749-8B4C-64108A098588}"/>
              </a:ext>
            </a:extLst>
          </p:cNvPr>
          <p:cNvCxnSpPr>
            <a:cxnSpLocks/>
          </p:cNvCxnSpPr>
          <p:nvPr/>
        </p:nvCxnSpPr>
        <p:spPr>
          <a:xfrm>
            <a:off x="2824778" y="4790873"/>
            <a:ext cx="1008530" cy="186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CD2DDDB1-9D79-7A4C-9708-DB52F818ABDF}"/>
              </a:ext>
            </a:extLst>
          </p:cNvPr>
          <p:cNvCxnSpPr>
            <a:cxnSpLocks/>
          </p:cNvCxnSpPr>
          <p:nvPr/>
        </p:nvCxnSpPr>
        <p:spPr>
          <a:xfrm>
            <a:off x="5007236" y="5286480"/>
            <a:ext cx="0" cy="329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551C7D0C-9FA3-0947-AB92-CDD2F09A58F3}"/>
              </a:ext>
            </a:extLst>
          </p:cNvPr>
          <p:cNvSpPr txBox="1"/>
          <p:nvPr/>
        </p:nvSpPr>
        <p:spPr>
          <a:xfrm>
            <a:off x="4114800" y="5717468"/>
            <a:ext cx="3065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/>
              <a:t>Predictions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268326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C7BF58C-2A31-F94F-9113-ED2991A03A51}"/>
              </a:ext>
            </a:extLst>
          </p:cNvPr>
          <p:cNvSpPr txBox="1"/>
          <p:nvPr/>
        </p:nvSpPr>
        <p:spPr>
          <a:xfrm>
            <a:off x="4130936" y="1011219"/>
            <a:ext cx="3065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Full training </a:t>
            </a:r>
            <a:r>
              <a:rPr lang="fr-FR" sz="2800" dirty="0" err="1"/>
              <a:t>dataset</a:t>
            </a:r>
            <a:endParaRPr lang="fr-FR" sz="28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AD1893C-7F19-3549-92C1-910AB5406ED8}"/>
              </a:ext>
            </a:extLst>
          </p:cNvPr>
          <p:cNvSpPr txBox="1"/>
          <p:nvPr/>
        </p:nvSpPr>
        <p:spPr>
          <a:xfrm>
            <a:off x="1048871" y="2044005"/>
            <a:ext cx="30659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50% for</a:t>
            </a:r>
          </a:p>
          <a:p>
            <a:r>
              <a:rPr lang="fr-FR" sz="2800" dirty="0"/>
              <a:t>training of candidate </a:t>
            </a:r>
            <a:r>
              <a:rPr lang="fr-FR" sz="2800" dirty="0" err="1"/>
              <a:t>models</a:t>
            </a:r>
            <a:endParaRPr lang="fr-FR" sz="28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F650782-6023-1B44-AA19-E5533D7B7310}"/>
              </a:ext>
            </a:extLst>
          </p:cNvPr>
          <p:cNvSpPr txBox="1"/>
          <p:nvPr/>
        </p:nvSpPr>
        <p:spPr>
          <a:xfrm>
            <a:off x="7196865" y="3242267"/>
            <a:ext cx="30659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50% for</a:t>
            </a:r>
          </a:p>
          <a:p>
            <a:r>
              <a:rPr lang="fr-FR" sz="2800" dirty="0"/>
              <a:t>model </a:t>
            </a:r>
            <a:r>
              <a:rPr lang="fr-FR" sz="2800" dirty="0" err="1"/>
              <a:t>selection</a:t>
            </a:r>
            <a:endParaRPr lang="fr-FR" sz="2800" dirty="0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E98B2099-2E6A-3044-8BC7-2FA294F7A056}"/>
              </a:ext>
            </a:extLst>
          </p:cNvPr>
          <p:cNvCxnSpPr>
            <a:cxnSpLocks/>
          </p:cNvCxnSpPr>
          <p:nvPr/>
        </p:nvCxnSpPr>
        <p:spPr>
          <a:xfrm flipH="1">
            <a:off x="2958353" y="1409252"/>
            <a:ext cx="1021976" cy="957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3B9DEE12-14F8-284F-A959-D6F8776CE7C7}"/>
              </a:ext>
            </a:extLst>
          </p:cNvPr>
          <p:cNvCxnSpPr>
            <a:cxnSpLocks/>
          </p:cNvCxnSpPr>
          <p:nvPr/>
        </p:nvCxnSpPr>
        <p:spPr>
          <a:xfrm>
            <a:off x="3809999" y="3242267"/>
            <a:ext cx="1008530" cy="186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374C3C14-67A8-3642-A13A-950D2CA147BB}"/>
              </a:ext>
            </a:extLst>
          </p:cNvPr>
          <p:cNvSpPr txBox="1"/>
          <p:nvPr/>
        </p:nvSpPr>
        <p:spPr>
          <a:xfrm>
            <a:off x="4772583" y="3019547"/>
            <a:ext cx="1519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g</a:t>
            </a:r>
            <a:r>
              <a:rPr lang="fr-FR" b="1">
                <a:solidFill>
                  <a:srgbClr val="FF0000"/>
                </a:solidFill>
              </a:rPr>
              <a:t>lm</a:t>
            </a:r>
            <a:endParaRPr lang="fr-FR" b="1" dirty="0">
              <a:solidFill>
                <a:srgbClr val="FF0000"/>
              </a:solidFill>
            </a:endParaRPr>
          </a:p>
          <a:p>
            <a:r>
              <a:rPr lang="fr-FR" b="1" dirty="0">
                <a:solidFill>
                  <a:srgbClr val="FF0000"/>
                </a:solidFill>
              </a:rPr>
              <a:t>LASSO min</a:t>
            </a:r>
          </a:p>
          <a:p>
            <a:r>
              <a:rPr lang="fr-FR" b="1" dirty="0">
                <a:solidFill>
                  <a:srgbClr val="FF0000"/>
                </a:solidFill>
              </a:rPr>
              <a:t>LASSO 1se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53C2BB49-A778-4C49-AC24-90A5F826BD66}"/>
              </a:ext>
            </a:extLst>
          </p:cNvPr>
          <p:cNvCxnSpPr>
            <a:cxnSpLocks/>
          </p:cNvCxnSpPr>
          <p:nvPr/>
        </p:nvCxnSpPr>
        <p:spPr>
          <a:xfrm>
            <a:off x="6096000" y="3553922"/>
            <a:ext cx="1008530" cy="186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82ECFF51-4C88-0849-BA75-6DE5A65E03D5}"/>
              </a:ext>
            </a:extLst>
          </p:cNvPr>
          <p:cNvCxnSpPr>
            <a:cxnSpLocks/>
          </p:cNvCxnSpPr>
          <p:nvPr/>
        </p:nvCxnSpPr>
        <p:spPr>
          <a:xfrm>
            <a:off x="7203143" y="1441072"/>
            <a:ext cx="542363" cy="1657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B9B747CA-8D13-FD44-8FD4-3ED518434D99}"/>
              </a:ext>
            </a:extLst>
          </p:cNvPr>
          <p:cNvCxnSpPr>
            <a:cxnSpLocks/>
          </p:cNvCxnSpPr>
          <p:nvPr/>
        </p:nvCxnSpPr>
        <p:spPr>
          <a:xfrm flipH="1">
            <a:off x="6217920" y="4196374"/>
            <a:ext cx="1527586" cy="805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75155343-848C-7F42-8DB2-83F3C83037EE}"/>
              </a:ext>
            </a:extLst>
          </p:cNvPr>
          <p:cNvSpPr txBox="1"/>
          <p:nvPr/>
        </p:nvSpPr>
        <p:spPr>
          <a:xfrm>
            <a:off x="3933935" y="4644874"/>
            <a:ext cx="2316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One </a:t>
            </a:r>
            <a:r>
              <a:rPr lang="fr-FR" dirty="0" err="1"/>
              <a:t>selected</a:t>
            </a:r>
            <a:r>
              <a:rPr lang="fr-FR" dirty="0"/>
              <a:t> model </a:t>
            </a:r>
            <a:r>
              <a:rPr lang="fr-FR" dirty="0" err="1"/>
              <a:t>based</a:t>
            </a:r>
            <a:r>
              <a:rPr lang="fr-FR" dirty="0"/>
              <a:t> on the </a:t>
            </a:r>
            <a:r>
              <a:rPr lang="fr-FR" dirty="0" err="1"/>
              <a:t>criterion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43619CD-8060-A044-B4D7-8A33A575130B}"/>
              </a:ext>
            </a:extLst>
          </p:cNvPr>
          <p:cNvSpPr txBox="1"/>
          <p:nvPr/>
        </p:nvSpPr>
        <p:spPr>
          <a:xfrm>
            <a:off x="372931" y="4337730"/>
            <a:ext cx="3065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/>
              <a:t>Testing</a:t>
            </a:r>
            <a:r>
              <a:rPr lang="fr-FR" sz="2800" dirty="0"/>
              <a:t> </a:t>
            </a:r>
            <a:r>
              <a:rPr lang="fr-FR" sz="2800" dirty="0" err="1"/>
              <a:t>dataset</a:t>
            </a:r>
            <a:endParaRPr lang="fr-FR" sz="2800" dirty="0"/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A02954A6-20EC-F749-8B4C-64108A098588}"/>
              </a:ext>
            </a:extLst>
          </p:cNvPr>
          <p:cNvCxnSpPr>
            <a:cxnSpLocks/>
          </p:cNvCxnSpPr>
          <p:nvPr/>
        </p:nvCxnSpPr>
        <p:spPr>
          <a:xfrm>
            <a:off x="2824778" y="4790873"/>
            <a:ext cx="1008530" cy="186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CD2DDDB1-9D79-7A4C-9708-DB52F818ABDF}"/>
              </a:ext>
            </a:extLst>
          </p:cNvPr>
          <p:cNvCxnSpPr>
            <a:cxnSpLocks/>
          </p:cNvCxnSpPr>
          <p:nvPr/>
        </p:nvCxnSpPr>
        <p:spPr>
          <a:xfrm>
            <a:off x="5007236" y="5286480"/>
            <a:ext cx="0" cy="329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551C7D0C-9FA3-0947-AB92-CDD2F09A58F3}"/>
              </a:ext>
            </a:extLst>
          </p:cNvPr>
          <p:cNvSpPr txBox="1"/>
          <p:nvPr/>
        </p:nvSpPr>
        <p:spPr>
          <a:xfrm>
            <a:off x="4114800" y="5717468"/>
            <a:ext cx="3065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/>
              <a:t>Predictions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48977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F3CC8E19-98FE-F74B-BFCB-469A1C38E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980" y="1215630"/>
            <a:ext cx="7565016" cy="467440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2AE937BA-9C5D-9F4A-AC8E-508136DCF8A4}"/>
              </a:ext>
            </a:extLst>
          </p:cNvPr>
          <p:cNvSpPr txBox="1"/>
          <p:nvPr/>
        </p:nvSpPr>
        <p:spPr>
          <a:xfrm>
            <a:off x="2000922" y="4948518"/>
            <a:ext cx="1807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Lambda min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06B77BB-8C8B-C14A-9AEB-8B9E7F3C9248}"/>
              </a:ext>
            </a:extLst>
          </p:cNvPr>
          <p:cNvSpPr txBox="1"/>
          <p:nvPr/>
        </p:nvSpPr>
        <p:spPr>
          <a:xfrm>
            <a:off x="5036372" y="4922517"/>
            <a:ext cx="1807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Lambda 1se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D4C2FC9-19D1-4846-96FA-7AF4D0E9B9E4}"/>
              </a:ext>
            </a:extLst>
          </p:cNvPr>
          <p:cNvSpPr txBox="1"/>
          <p:nvPr/>
        </p:nvSpPr>
        <p:spPr>
          <a:xfrm>
            <a:off x="3356387" y="268941"/>
            <a:ext cx="5585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LASSO: </a:t>
            </a:r>
            <a:r>
              <a:rPr lang="fr-FR" sz="2400" dirty="0" err="1"/>
              <a:t>selection</a:t>
            </a:r>
            <a:r>
              <a:rPr lang="fr-FR" sz="2400" dirty="0"/>
              <a:t> of penalty coefficient</a:t>
            </a:r>
          </a:p>
        </p:txBody>
      </p:sp>
    </p:spTree>
    <p:extLst>
      <p:ext uri="{BB962C8B-B14F-4D97-AF65-F5344CB8AC3E}">
        <p14:creationId xmlns:p14="http://schemas.microsoft.com/office/powerpoint/2010/main" val="1198360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45F5221C-5708-1241-AF98-18D70EE59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230" y="510988"/>
            <a:ext cx="2795700" cy="583602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CFDEF96-046B-7540-9E69-F95A02E5D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9735" y="510987"/>
            <a:ext cx="2795700" cy="584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130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5F8AFC71-8BFE-A541-9FA5-57953664C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354" y="430305"/>
            <a:ext cx="4053771" cy="370847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25AB216-E9B6-FB44-A37F-B67E7E21C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1193" y="4510896"/>
            <a:ext cx="4206869" cy="191679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BC36533-5063-AC44-B1BE-AA36E50800D0}"/>
              </a:ext>
            </a:extLst>
          </p:cNvPr>
          <p:cNvSpPr txBox="1"/>
          <p:nvPr/>
        </p:nvSpPr>
        <p:spPr>
          <a:xfrm>
            <a:off x="9147743" y="286245"/>
            <a:ext cx="2646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Lambda 1se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A2D1387-3FA5-3544-AF6E-8BEDB2691B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655" y="563244"/>
            <a:ext cx="3928409" cy="3319602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8C96872D-81CB-6642-8101-96F26BCF4A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9859" y="4545823"/>
            <a:ext cx="3928409" cy="1880095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F3278D17-3F29-2049-B916-9DA5E82AFE66}"/>
              </a:ext>
            </a:extLst>
          </p:cNvPr>
          <p:cNvSpPr txBox="1"/>
          <p:nvPr/>
        </p:nvSpPr>
        <p:spPr>
          <a:xfrm>
            <a:off x="2565856" y="305060"/>
            <a:ext cx="2646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Lambda min</a:t>
            </a:r>
          </a:p>
        </p:txBody>
      </p:sp>
    </p:spTree>
    <p:extLst>
      <p:ext uri="{BB962C8B-B14F-4D97-AF65-F5344CB8AC3E}">
        <p14:creationId xmlns:p14="http://schemas.microsoft.com/office/powerpoint/2010/main" val="2195784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C7BF58C-2A31-F94F-9113-ED2991A03A51}"/>
              </a:ext>
            </a:extLst>
          </p:cNvPr>
          <p:cNvSpPr txBox="1"/>
          <p:nvPr/>
        </p:nvSpPr>
        <p:spPr>
          <a:xfrm>
            <a:off x="4130936" y="1011219"/>
            <a:ext cx="3065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Full training </a:t>
            </a:r>
            <a:r>
              <a:rPr lang="fr-FR" sz="2800" dirty="0" err="1"/>
              <a:t>dataset</a:t>
            </a:r>
            <a:endParaRPr lang="fr-FR" sz="28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AD1893C-7F19-3549-92C1-910AB5406ED8}"/>
              </a:ext>
            </a:extLst>
          </p:cNvPr>
          <p:cNvSpPr txBox="1"/>
          <p:nvPr/>
        </p:nvSpPr>
        <p:spPr>
          <a:xfrm>
            <a:off x="1048871" y="2044005"/>
            <a:ext cx="30659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50% for</a:t>
            </a:r>
          </a:p>
          <a:p>
            <a:r>
              <a:rPr lang="fr-FR" sz="2800" dirty="0"/>
              <a:t>training of candidate </a:t>
            </a:r>
            <a:r>
              <a:rPr lang="fr-FR" sz="2800" dirty="0" err="1"/>
              <a:t>models</a:t>
            </a:r>
            <a:endParaRPr lang="fr-FR" sz="28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F650782-6023-1B44-AA19-E5533D7B7310}"/>
              </a:ext>
            </a:extLst>
          </p:cNvPr>
          <p:cNvSpPr txBox="1"/>
          <p:nvPr/>
        </p:nvSpPr>
        <p:spPr>
          <a:xfrm>
            <a:off x="7196865" y="3242267"/>
            <a:ext cx="30659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FF0000"/>
                </a:solidFill>
              </a:rPr>
              <a:t>50% for</a:t>
            </a:r>
          </a:p>
          <a:p>
            <a:r>
              <a:rPr lang="fr-FR" sz="2800" dirty="0">
                <a:solidFill>
                  <a:srgbClr val="FF0000"/>
                </a:solidFill>
              </a:rPr>
              <a:t>model </a:t>
            </a:r>
            <a:r>
              <a:rPr lang="fr-FR" sz="2800" dirty="0" err="1">
                <a:solidFill>
                  <a:srgbClr val="FF0000"/>
                </a:solidFill>
              </a:rPr>
              <a:t>selection</a:t>
            </a:r>
            <a:endParaRPr lang="fr-FR" sz="2800" dirty="0">
              <a:solidFill>
                <a:srgbClr val="FF0000"/>
              </a:solidFill>
            </a:endParaRP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E98B2099-2E6A-3044-8BC7-2FA294F7A056}"/>
              </a:ext>
            </a:extLst>
          </p:cNvPr>
          <p:cNvCxnSpPr>
            <a:cxnSpLocks/>
          </p:cNvCxnSpPr>
          <p:nvPr/>
        </p:nvCxnSpPr>
        <p:spPr>
          <a:xfrm flipH="1">
            <a:off x="2958353" y="1409252"/>
            <a:ext cx="1021976" cy="957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3B9DEE12-14F8-284F-A959-D6F8776CE7C7}"/>
              </a:ext>
            </a:extLst>
          </p:cNvPr>
          <p:cNvCxnSpPr>
            <a:cxnSpLocks/>
          </p:cNvCxnSpPr>
          <p:nvPr/>
        </p:nvCxnSpPr>
        <p:spPr>
          <a:xfrm>
            <a:off x="3809999" y="3242267"/>
            <a:ext cx="1008530" cy="186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374C3C14-67A8-3642-A13A-950D2CA147BB}"/>
              </a:ext>
            </a:extLst>
          </p:cNvPr>
          <p:cNvSpPr txBox="1"/>
          <p:nvPr/>
        </p:nvSpPr>
        <p:spPr>
          <a:xfrm>
            <a:off x="4927002" y="3259567"/>
            <a:ext cx="1168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K </a:t>
            </a:r>
            <a:r>
              <a:rPr lang="fr-FR" dirty="0" err="1"/>
              <a:t>fitted</a:t>
            </a:r>
            <a:r>
              <a:rPr lang="fr-FR" dirty="0"/>
              <a:t> </a:t>
            </a:r>
            <a:r>
              <a:rPr lang="fr-FR" dirty="0" err="1"/>
              <a:t>models</a:t>
            </a:r>
            <a:endParaRPr lang="fr-FR" dirty="0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53C2BB49-A778-4C49-AC24-90A5F826BD66}"/>
              </a:ext>
            </a:extLst>
          </p:cNvPr>
          <p:cNvCxnSpPr>
            <a:cxnSpLocks/>
          </p:cNvCxnSpPr>
          <p:nvPr/>
        </p:nvCxnSpPr>
        <p:spPr>
          <a:xfrm>
            <a:off x="5899672" y="3532587"/>
            <a:ext cx="1008530" cy="186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82ECFF51-4C88-0849-BA75-6DE5A65E03D5}"/>
              </a:ext>
            </a:extLst>
          </p:cNvPr>
          <p:cNvCxnSpPr>
            <a:cxnSpLocks/>
          </p:cNvCxnSpPr>
          <p:nvPr/>
        </p:nvCxnSpPr>
        <p:spPr>
          <a:xfrm>
            <a:off x="7203143" y="1441072"/>
            <a:ext cx="542363" cy="1657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B9B747CA-8D13-FD44-8FD4-3ED518434D99}"/>
              </a:ext>
            </a:extLst>
          </p:cNvPr>
          <p:cNvCxnSpPr>
            <a:cxnSpLocks/>
          </p:cNvCxnSpPr>
          <p:nvPr/>
        </p:nvCxnSpPr>
        <p:spPr>
          <a:xfrm flipH="1">
            <a:off x="6217920" y="4196374"/>
            <a:ext cx="1527586" cy="805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75155343-848C-7F42-8DB2-83F3C83037EE}"/>
              </a:ext>
            </a:extLst>
          </p:cNvPr>
          <p:cNvSpPr txBox="1"/>
          <p:nvPr/>
        </p:nvSpPr>
        <p:spPr>
          <a:xfrm>
            <a:off x="4130936" y="4840505"/>
            <a:ext cx="2316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One </a:t>
            </a:r>
            <a:r>
              <a:rPr lang="fr-FR" dirty="0" err="1"/>
              <a:t>selected</a:t>
            </a:r>
            <a:r>
              <a:rPr lang="fr-FR" dirty="0"/>
              <a:t> model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43619CD-8060-A044-B4D7-8A33A575130B}"/>
              </a:ext>
            </a:extLst>
          </p:cNvPr>
          <p:cNvSpPr txBox="1"/>
          <p:nvPr/>
        </p:nvSpPr>
        <p:spPr>
          <a:xfrm>
            <a:off x="372931" y="4337730"/>
            <a:ext cx="3065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/>
              <a:t>Testing</a:t>
            </a:r>
            <a:r>
              <a:rPr lang="fr-FR" sz="2800" dirty="0"/>
              <a:t> </a:t>
            </a:r>
            <a:r>
              <a:rPr lang="fr-FR" sz="2800" dirty="0" err="1"/>
              <a:t>dataset</a:t>
            </a:r>
            <a:endParaRPr lang="fr-FR" sz="2800" dirty="0"/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A02954A6-20EC-F749-8B4C-64108A098588}"/>
              </a:ext>
            </a:extLst>
          </p:cNvPr>
          <p:cNvCxnSpPr>
            <a:cxnSpLocks/>
          </p:cNvCxnSpPr>
          <p:nvPr/>
        </p:nvCxnSpPr>
        <p:spPr>
          <a:xfrm>
            <a:off x="2824778" y="4790873"/>
            <a:ext cx="1008530" cy="186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CD2DDDB1-9D79-7A4C-9708-DB52F818ABDF}"/>
              </a:ext>
            </a:extLst>
          </p:cNvPr>
          <p:cNvCxnSpPr>
            <a:cxnSpLocks/>
          </p:cNvCxnSpPr>
          <p:nvPr/>
        </p:nvCxnSpPr>
        <p:spPr>
          <a:xfrm>
            <a:off x="5007236" y="5286480"/>
            <a:ext cx="0" cy="329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551C7D0C-9FA3-0947-AB92-CDD2F09A58F3}"/>
              </a:ext>
            </a:extLst>
          </p:cNvPr>
          <p:cNvSpPr txBox="1"/>
          <p:nvPr/>
        </p:nvSpPr>
        <p:spPr>
          <a:xfrm>
            <a:off x="4114800" y="5717468"/>
            <a:ext cx="3065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/>
              <a:t>Predictions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42205008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130</Words>
  <Application>Microsoft Macintosh PowerPoint</Application>
  <PresentationFormat>Grand écran</PresentationFormat>
  <Paragraphs>52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Prediction of fire occurence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fire occurence</dc:title>
  <dc:creator>Microsoft Office User</dc:creator>
  <cp:lastModifiedBy>Microsoft Office User</cp:lastModifiedBy>
  <cp:revision>18</cp:revision>
  <dcterms:created xsi:type="dcterms:W3CDTF">2021-03-08T07:50:15Z</dcterms:created>
  <dcterms:modified xsi:type="dcterms:W3CDTF">2021-03-08T10:06:00Z</dcterms:modified>
</cp:coreProperties>
</file>