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61" r:id="rId2"/>
    <p:sldId id="305" r:id="rId3"/>
    <p:sldId id="363" r:id="rId4"/>
    <p:sldId id="364" r:id="rId5"/>
    <p:sldId id="365" r:id="rId6"/>
    <p:sldId id="366" r:id="rId7"/>
    <p:sldId id="374" r:id="rId8"/>
    <p:sldId id="375" r:id="rId9"/>
    <p:sldId id="367" r:id="rId10"/>
    <p:sldId id="368" r:id="rId11"/>
    <p:sldId id="369" r:id="rId12"/>
    <p:sldId id="370" r:id="rId13"/>
    <p:sldId id="371" r:id="rId14"/>
    <p:sldId id="373" r:id="rId15"/>
    <p:sldId id="372" r:id="rId16"/>
    <p:sldId id="376" r:id="rId17"/>
  </p:sldIdLst>
  <p:sldSz cx="9144000" cy="5143500" type="screen16x9"/>
  <p:notesSz cx="6858000" cy="9144000"/>
  <p:defaultTextStyle>
    <a:defPPr>
      <a:defRPr lang="en-US"/>
    </a:defPPr>
    <a:lvl1pPr marL="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0" userDrawn="1">
          <p15:clr>
            <a:srgbClr val="A4A3A4"/>
          </p15:clr>
        </p15:guide>
        <p15:guide id="5" orient="horz" pos="2928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Walraven" initials="SW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8EC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84615" autoAdjust="0"/>
  </p:normalViewPr>
  <p:slideViewPr>
    <p:cSldViewPr snapToGrid="0" snapToObjects="1" showGuides="1">
      <p:cViewPr varScale="1">
        <p:scale>
          <a:sx n="155" d="100"/>
          <a:sy n="155" d="100"/>
        </p:scale>
        <p:origin x="208" y="344"/>
      </p:cViewPr>
      <p:guideLst>
        <p:guide orient="horz" pos="3140"/>
        <p:guide orient="horz" pos="29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64" d="100"/>
          <a:sy n="164" d="100"/>
        </p:scale>
        <p:origin x="4904" y="-4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2D495-AFBC-D049-9D2A-D4CC16EF0503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152AA6-2B99-6D4C-A44D-6EF5FEC718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75557" y="4247147"/>
            <a:ext cx="6098722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80982" y="8701475"/>
            <a:ext cx="696036" cy="23083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ctr">
              <a:defRPr sz="900"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7B91B61D-47B7-A144-8E63-D9376A6761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8820" y="8701475"/>
            <a:ext cx="2535988" cy="23083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algn="r"/>
            <a:r>
              <a:rPr lang="en-US" sz="900" b="0" i="0" cap="all" dirty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rPr>
              <a:t>Confidential LIMITED USE ONLY</a:t>
            </a:r>
          </a:p>
        </p:txBody>
      </p:sp>
      <p:pic>
        <p:nvPicPr>
          <p:cNvPr id="11" name="Picture 10" descr="IMEC_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449" y="8718306"/>
            <a:ext cx="566612" cy="1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5430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1pPr>
    <a:lvl2pPr marL="565785" indent="-154305" algn="l" defTabSz="411480" rtl="0" eaLnBrk="1" latinLnBrk="0" hangingPunct="1">
      <a:buClr>
        <a:srgbClr val="007BB8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2pPr>
    <a:lvl3pPr marL="97726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3pPr>
    <a:lvl4pPr marL="1388745" indent="-154305" algn="l" defTabSz="411480" rtl="0" eaLnBrk="1" latinLnBrk="0" hangingPunct="1">
      <a:buClr>
        <a:srgbClr val="007BB8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4pPr>
    <a:lvl5pPr marL="1800225" indent="-154305" algn="l" defTabSz="411480" rtl="0" eaLnBrk="1" latinLnBrk="0" hangingPunct="1">
      <a:buClr>
        <a:srgbClr val="6A036A"/>
      </a:buClr>
      <a:buFont typeface="Courier New" charset="0"/>
      <a:buChar char="o"/>
      <a:defRPr sz="990" kern="1200">
        <a:solidFill>
          <a:schemeClr val="tx1"/>
        </a:solidFill>
        <a:latin typeface="Gill Sans MT" charset="0"/>
        <a:ea typeface="Gill Sans MT" charset="0"/>
        <a:cs typeface="Gill Sans MT" charset="0"/>
      </a:defRPr>
    </a:lvl5pPr>
    <a:lvl6pPr marL="205740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1B61D-47B7-A144-8E63-D9376A6761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3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rporate Pre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1" y="120650"/>
            <a:ext cx="9135879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7" y="2896425"/>
            <a:ext cx="8421086" cy="523220"/>
          </a:xfrm>
        </p:spPr>
        <p:txBody>
          <a:bodyPr wrap="square" lIns="108000" rIns="0" anchor="b">
            <a:spAutoFit/>
          </a:bodyPr>
          <a:lstStyle>
            <a:lvl1pPr algn="l">
              <a:defRPr sz="2800" cap="none" baseline="0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A short title can be put here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7" y="3428775"/>
            <a:ext cx="8421089" cy="523220"/>
          </a:xfrm>
        </p:spPr>
        <p:txBody>
          <a:bodyPr wrap="square" lIns="108000" rIns="0" anchor="t">
            <a:spAutoFit/>
          </a:bodyPr>
          <a:lstStyle>
            <a:lvl1pPr marL="0" indent="0" algn="l">
              <a:buNone/>
              <a:defRPr sz="200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Speaker, Date</a:t>
            </a:r>
            <a:endParaRPr lang="en-US" dirty="0"/>
          </a:p>
        </p:txBody>
      </p:sp>
      <p:pic>
        <p:nvPicPr>
          <p:cNvPr id="7" name="Afbeelding 6" descr="DistriNet-rgb-transparant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312" y="1654335"/>
            <a:ext cx="5138106" cy="993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6" y="4674627"/>
            <a:ext cx="1111744" cy="3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5" y="0"/>
            <a:ext cx="9135879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1" y="2216809"/>
            <a:ext cx="8839200" cy="707886"/>
          </a:xfrm>
        </p:spPr>
        <p:txBody>
          <a:bodyPr anchor="ctr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5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8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707886"/>
          </a:xfrm>
        </p:spPr>
        <p:txBody>
          <a:bodyPr anchor="t"/>
          <a:lstStyle>
            <a:lvl1pPr algn="ctr">
              <a:defRPr sz="4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Ligh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707886"/>
          </a:xfrm>
        </p:spPr>
        <p:txBody>
          <a:bodyPr anchor="t"/>
          <a:lstStyle>
            <a:lvl1pPr algn="ctr"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1" y="2364001"/>
            <a:ext cx="8753475" cy="707886"/>
          </a:xfrm>
        </p:spPr>
        <p:txBody>
          <a:bodyPr anchor="t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8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DistriNet-rgb-transparant-invers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24" y="1982443"/>
            <a:ext cx="5138106" cy="9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roject Pre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61456" y="2634458"/>
            <a:ext cx="8421086" cy="707886"/>
          </a:xfrm>
        </p:spPr>
        <p:txBody>
          <a:bodyPr wrap="square" lIns="108000" rIns="0" anchor="b">
            <a:spAutoFit/>
          </a:bodyPr>
          <a:lstStyle>
            <a:lvl1pPr algn="l">
              <a:defRPr sz="4000" cap="none" baseline="0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Project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1456" y="3345349"/>
            <a:ext cx="8421089" cy="523220"/>
          </a:xfrm>
        </p:spPr>
        <p:txBody>
          <a:bodyPr wrap="square" lIns="108000" rIns="0" anchor="t">
            <a:spAutoFit/>
          </a:bodyPr>
          <a:lstStyle>
            <a:lvl1pPr marL="0" indent="0" algn="l">
              <a:buNone/>
              <a:defRPr sz="2000" cap="none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Speaker, Date</a:t>
            </a:r>
            <a:endParaRPr lang="en-US" dirty="0"/>
          </a:p>
        </p:txBody>
      </p:sp>
      <p:pic>
        <p:nvPicPr>
          <p:cNvPr id="7" name="Afbeelding 6" descr="DistriNet-rgb-transparant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9855" y="4509856"/>
            <a:ext cx="2297869" cy="4442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6" y="4558052"/>
            <a:ext cx="1111744" cy="3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60631" y="1099535"/>
            <a:ext cx="8753475" cy="3429983"/>
          </a:xfrm>
        </p:spPr>
        <p:txBody>
          <a:bodyPr/>
          <a:lstStyle>
            <a:lvl2pPr marL="668655" indent="-257175">
              <a:buFontTx/>
              <a:buBlip>
                <a:blip r:embed="rId2"/>
              </a:buBlip>
              <a:defRPr/>
            </a:lvl2pPr>
            <a:lvl3pPr marL="1028700" indent="-205740">
              <a:buFontTx/>
              <a:buBlip>
                <a:blip r:embed="rId3"/>
              </a:buBlip>
              <a:defRPr/>
            </a:lvl3pPr>
            <a:lvl4pPr marL="1520190" indent="-285750">
              <a:buFontTx/>
              <a:buBlip>
                <a:blip r:embed="rId4"/>
              </a:buBlip>
              <a:defRPr/>
            </a:lvl4pPr>
            <a:lvl5pPr marL="1851660" indent="-205740">
              <a:buFontTx/>
              <a:buBlip>
                <a:blip r:embed="rId5"/>
              </a:buBlip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0" y="576315"/>
            <a:ext cx="8753475" cy="461665"/>
          </a:xfrm>
        </p:spPr>
        <p:txBody>
          <a:bodyPr wrap="square" anchor="t">
            <a:spAutoFit/>
          </a:bodyPr>
          <a:lstStyle>
            <a:lvl1pPr marL="0" indent="0">
              <a:lnSpc>
                <a:spcPct val="120000"/>
              </a:lnSpc>
              <a:buFont typeface="Arial"/>
              <a:buNone/>
              <a:defRPr sz="2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735952"/>
            <a:ext cx="8636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nl-BE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60631" y="1099535"/>
            <a:ext cx="8753475" cy="3429983"/>
          </a:xfrm>
        </p:spPr>
        <p:txBody>
          <a:bodyPr/>
          <a:lstStyle>
            <a:lvl2pPr marL="668655" indent="-257175">
              <a:buFontTx/>
              <a:buBlip>
                <a:blip r:embed="rId2"/>
              </a:buBlip>
              <a:defRPr/>
            </a:lvl2pPr>
            <a:lvl3pPr marL="1028700" indent="-205740">
              <a:buFontTx/>
              <a:buBlip>
                <a:blip r:embed="rId3"/>
              </a:buBlip>
              <a:defRPr/>
            </a:lvl3pPr>
            <a:lvl4pPr marL="1520190" indent="-285750">
              <a:buFontTx/>
              <a:buBlip>
                <a:blip r:embed="rId4"/>
              </a:buBlip>
              <a:defRPr/>
            </a:lvl4pPr>
            <a:lvl5pPr marL="1851660" indent="-205740">
              <a:buFontTx/>
              <a:buBlip>
                <a:blip r:embed="rId5"/>
              </a:buBlip>
              <a:defRPr/>
            </a:lvl5pPr>
          </a:lstStyle>
          <a:p>
            <a:pPr lvl="0"/>
            <a:r>
              <a:rPr lang="nl-BE" dirty="0"/>
              <a:t>Click to edit master text styles</a:t>
            </a:r>
          </a:p>
          <a:p>
            <a:pPr lvl="1"/>
            <a:r>
              <a:rPr lang="nl-BE" dirty="0"/>
              <a:t>second level</a:t>
            </a:r>
          </a:p>
          <a:p>
            <a:pPr lvl="2"/>
            <a:r>
              <a:rPr lang="nl-BE" dirty="0"/>
              <a:t>third level</a:t>
            </a:r>
          </a:p>
          <a:p>
            <a:pPr lvl="3"/>
            <a:r>
              <a:rPr lang="nl-BE" dirty="0"/>
              <a:t>fourth level</a:t>
            </a:r>
          </a:p>
          <a:p>
            <a:pPr lvl="4"/>
            <a:r>
              <a:rPr lang="nl-BE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7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0" y="1099534"/>
            <a:ext cx="4318000" cy="350294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60631" y="576315"/>
            <a:ext cx="8753475" cy="523220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sz="20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 dirty="0"/>
              <a:t>Click to edit master subtitle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587876" y="1099534"/>
            <a:ext cx="4318000" cy="350294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60631" y="576315"/>
            <a:ext cx="8753475" cy="523220"/>
          </a:xfrm>
        </p:spPr>
        <p:txBody>
          <a:bodyPr wrap="square" anchor="t">
            <a:spAutoFit/>
          </a:bodyPr>
          <a:lstStyle>
            <a:lvl1pPr marL="0" indent="0">
              <a:buFont typeface="Arial"/>
              <a:buNone/>
              <a:defRPr lang="en-US" sz="2000" b="0" i="0" kern="1200" cap="none" baseline="0" dirty="0">
                <a:solidFill>
                  <a:schemeClr val="tx1"/>
                </a:solidFill>
                <a:latin typeface="+mj-lt"/>
                <a:ea typeface="+mn-ea"/>
                <a:cs typeface="Gill Sans MT"/>
              </a:defRPr>
            </a:lvl1pPr>
          </a:lstStyle>
          <a:p>
            <a:pPr marL="0" lvl="0" indent="0" algn="l" defTabSz="41148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Arial"/>
              <a:buNone/>
            </a:pPr>
            <a:r>
              <a:rPr lang="nl-BE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8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2" y="0"/>
            <a:ext cx="9135877" cy="5143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216808"/>
            <a:ext cx="8839200" cy="707886"/>
          </a:xfrm>
        </p:spPr>
        <p:txBody>
          <a:bodyPr anchor="ctr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5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1" y="0"/>
            <a:ext cx="9146231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1" y="2216809"/>
            <a:ext cx="8839200" cy="707886"/>
          </a:xfrm>
        </p:spPr>
        <p:txBody>
          <a:bodyPr anchor="ctr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31" y="144539"/>
            <a:ext cx="8753475" cy="5232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31" y="1120877"/>
            <a:ext cx="8753475" cy="34816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40200" y="4793102"/>
            <a:ext cx="8636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836216C-5BC3-7C44-80F8-E30864FFC22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5" name="Afbeelding 4" descr="DistriNet-rgb-transparant.png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1154" y="4733946"/>
            <a:ext cx="1262951" cy="244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4770141"/>
            <a:ext cx="609600" cy="21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8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21" r:id="rId2"/>
    <p:sldLayoutId id="2147483650" r:id="rId3"/>
    <p:sldLayoutId id="2147483824" r:id="rId4"/>
    <p:sldLayoutId id="2147483656" r:id="rId5"/>
    <p:sldLayoutId id="2147483654" r:id="rId6"/>
    <p:sldLayoutId id="2147483823" r:id="rId7"/>
    <p:sldLayoutId id="2147483657" r:id="rId8"/>
    <p:sldLayoutId id="2147483814" r:id="rId9"/>
    <p:sldLayoutId id="2147483820" r:id="rId10"/>
    <p:sldLayoutId id="2147483655" r:id="rId11"/>
    <p:sldLayoutId id="2147483687" r:id="rId12"/>
    <p:sldLayoutId id="2147483688" r:id="rId13"/>
    <p:sldLayoutId id="2147483822" r:id="rId14"/>
    <p:sldLayoutId id="214748371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11480" rtl="0" eaLnBrk="1" latinLnBrk="0" hangingPunct="1">
        <a:spcBef>
          <a:spcPct val="0"/>
        </a:spcBef>
        <a:buNone/>
        <a:defRPr sz="2800" b="0" i="0" kern="1200" cap="none">
          <a:solidFill>
            <a:schemeClr val="tx2"/>
          </a:solidFill>
          <a:latin typeface="+mj-lt"/>
          <a:ea typeface="+mj-ea"/>
          <a:cs typeface="Arial"/>
        </a:defRPr>
      </a:lvl1pPr>
    </p:titleStyle>
    <p:bodyStyle>
      <a:lvl1pPr marL="308610" indent="-308610" algn="l" defTabSz="411480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00000"/>
        <a:buFont typeface="Arial" panose="020B0604020202020204" pitchFamily="34" charset="0"/>
        <a:buChar char="›"/>
        <a:defRPr sz="2400" b="0" i="0" kern="1200">
          <a:solidFill>
            <a:srgbClr val="000000"/>
          </a:solidFill>
          <a:latin typeface="Arial"/>
          <a:ea typeface="+mn-ea"/>
          <a:cs typeface="Arial"/>
        </a:defRPr>
      </a:lvl1pPr>
      <a:lvl2pPr marL="668655" indent="-257175" algn="l" defTabSz="411480" rtl="0" eaLnBrk="1" latinLnBrk="0" hangingPunct="1">
        <a:lnSpc>
          <a:spcPct val="140000"/>
        </a:lnSpc>
        <a:spcBef>
          <a:spcPct val="20000"/>
        </a:spcBef>
        <a:buClr>
          <a:schemeClr val="tx1"/>
        </a:buClr>
        <a:buSzPct val="100000"/>
        <a:buFontTx/>
        <a:buBlip>
          <a:blip r:embed="rId19"/>
        </a:buBlip>
        <a:defRPr sz="2000" b="0" i="0" kern="1200">
          <a:solidFill>
            <a:srgbClr val="000000"/>
          </a:solidFill>
          <a:latin typeface="Arial"/>
          <a:ea typeface="+mn-ea"/>
          <a:cs typeface="Arial"/>
        </a:defRPr>
      </a:lvl2pPr>
      <a:lvl3pPr marL="1028700" indent="-205740" algn="l" defTabSz="411480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00000"/>
        <a:buFontTx/>
        <a:buBlip>
          <a:blip r:embed="rId20"/>
        </a:buBlip>
        <a:defRPr sz="1800" b="0" i="0" kern="1200">
          <a:solidFill>
            <a:srgbClr val="000000"/>
          </a:solidFill>
          <a:latin typeface="Arial"/>
          <a:ea typeface="+mn-ea"/>
          <a:cs typeface="Arial"/>
        </a:defRPr>
      </a:lvl3pPr>
      <a:lvl4pPr marL="1440180" indent="-205740" algn="l" defTabSz="411480" rtl="0" eaLnBrk="1" latinLnBrk="0" hangingPunct="1">
        <a:lnSpc>
          <a:spcPct val="140000"/>
        </a:lnSpc>
        <a:spcBef>
          <a:spcPct val="20000"/>
        </a:spcBef>
        <a:buClr>
          <a:schemeClr val="tx1"/>
        </a:buClr>
        <a:buSzPct val="100000"/>
        <a:buFontTx/>
        <a:buBlip>
          <a:blip r:embed="rId21"/>
        </a:buBlip>
        <a:defRPr sz="1600" b="0" i="0" kern="1200">
          <a:solidFill>
            <a:srgbClr val="000000"/>
          </a:solidFill>
          <a:latin typeface="Arial"/>
          <a:ea typeface="+mn-ea"/>
          <a:cs typeface="Arial"/>
        </a:defRPr>
      </a:lvl4pPr>
      <a:lvl5pPr marL="1931670" indent="-285750" algn="l" defTabSz="411480" rtl="0" eaLnBrk="1" latinLnBrk="0" hangingPunct="1">
        <a:lnSpc>
          <a:spcPct val="140000"/>
        </a:lnSpc>
        <a:spcBef>
          <a:spcPct val="20000"/>
        </a:spcBef>
        <a:buClr>
          <a:schemeClr val="tx2"/>
        </a:buClr>
        <a:buSzPct val="100000"/>
        <a:buFontTx/>
        <a:buBlip>
          <a:blip r:embed="rId22"/>
        </a:buBlip>
        <a:defRPr sz="1400" b="0" i="0" kern="1200">
          <a:solidFill>
            <a:srgbClr val="000000"/>
          </a:solidFill>
          <a:latin typeface="Arial"/>
          <a:ea typeface="+mn-ea"/>
          <a:cs typeface="Arial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VeriFast</a:t>
            </a:r>
            <a:r>
              <a:rPr lang="en-US" dirty="0"/>
              <a:t>: Verify your C or Java code</a:t>
            </a:r>
            <a:endParaRPr lang="nl-B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952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VeriFast</a:t>
            </a:r>
            <a:r>
              <a:rPr lang="nl-NL" dirty="0"/>
              <a:t>: </a:t>
            </a:r>
            <a:r>
              <a:rPr lang="nl-NL" dirty="0" err="1"/>
              <a:t>Verify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C or Java 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We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VeriFast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verify</a:t>
            </a:r>
            <a:r>
              <a:rPr lang="nl-NL" dirty="0"/>
              <a:t> memory </a:t>
            </a:r>
            <a:r>
              <a:rPr lang="nl-NL" dirty="0" err="1"/>
              <a:t>safety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card </a:t>
            </a:r>
            <a:r>
              <a:rPr lang="nl-NL" dirty="0" err="1"/>
              <a:t>tearing</a:t>
            </a:r>
            <a:r>
              <a:rPr lang="nl-NL" dirty="0"/>
              <a:t> </a:t>
            </a:r>
            <a:r>
              <a:rPr lang="nl-NL" dirty="0" err="1"/>
              <a:t>safety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Java Card code running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Belgian</a:t>
            </a:r>
            <a:r>
              <a:rPr lang="nl-NL" dirty="0"/>
              <a:t> </a:t>
            </a:r>
            <a:r>
              <a:rPr lang="nl-NL" dirty="0" err="1"/>
              <a:t>electronic</a:t>
            </a:r>
            <a:r>
              <a:rPr lang="nl-NL" dirty="0"/>
              <a:t> </a:t>
            </a:r>
            <a:r>
              <a:rPr lang="nl-NL" dirty="0" err="1"/>
              <a:t>identity</a:t>
            </a:r>
            <a:r>
              <a:rPr lang="nl-NL" dirty="0"/>
              <a:t> cards</a:t>
            </a:r>
          </a:p>
          <a:p>
            <a:pPr lvl="1"/>
            <a:r>
              <a:rPr lang="nl-NL" dirty="0"/>
              <a:t>or at </a:t>
            </a:r>
            <a:r>
              <a:rPr lang="nl-NL" dirty="0" err="1"/>
              <a:t>least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code </a:t>
            </a:r>
            <a:r>
              <a:rPr lang="nl-NL" dirty="0" err="1"/>
              <a:t>provided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Belgian</a:t>
            </a:r>
            <a:r>
              <a:rPr lang="nl-NL" dirty="0"/>
              <a:t> </a:t>
            </a:r>
            <a:r>
              <a:rPr lang="nl-NL" dirty="0" err="1"/>
              <a:t>government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allow</a:t>
            </a:r>
            <a:r>
              <a:rPr lang="nl-NL" dirty="0"/>
              <a:t> app </a:t>
            </a:r>
            <a:r>
              <a:rPr lang="nl-NL" dirty="0" err="1"/>
              <a:t>developers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test </a:t>
            </a:r>
            <a:r>
              <a:rPr lang="nl-NL" dirty="0" err="1"/>
              <a:t>their</a:t>
            </a:r>
            <a:r>
              <a:rPr lang="nl-NL" dirty="0"/>
              <a:t> apps </a:t>
            </a:r>
            <a:r>
              <a:rPr lang="nl-NL" dirty="0" err="1"/>
              <a:t>against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eID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0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VeriFast</a:t>
            </a:r>
            <a:r>
              <a:rPr lang="nl-NL" dirty="0"/>
              <a:t>: </a:t>
            </a:r>
            <a:r>
              <a:rPr lang="nl-NL" dirty="0" err="1"/>
              <a:t>Verify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C or Java 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We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VeriFast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verify</a:t>
            </a:r>
            <a:r>
              <a:rPr lang="nl-NL" dirty="0"/>
              <a:t> memory </a:t>
            </a:r>
            <a:r>
              <a:rPr lang="nl-NL" dirty="0" err="1"/>
              <a:t>safety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data-race-</a:t>
            </a:r>
            <a:r>
              <a:rPr lang="nl-NL" dirty="0" err="1"/>
              <a:t>freedom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Linux USB Boot Protocol keyboard driver</a:t>
            </a:r>
          </a:p>
          <a:p>
            <a:pPr lvl="1"/>
            <a:r>
              <a:rPr lang="nl-NL" dirty="0"/>
              <a:t>We found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reported</a:t>
            </a:r>
            <a:r>
              <a:rPr lang="nl-NL" dirty="0"/>
              <a:t> a </a:t>
            </a:r>
            <a:r>
              <a:rPr lang="nl-NL" dirty="0" err="1"/>
              <a:t>concurrency</a:t>
            </a:r>
            <a:r>
              <a:rPr lang="nl-NL" dirty="0"/>
              <a:t> bug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process</a:t>
            </a:r>
            <a:endParaRPr lang="nl-NL" dirty="0"/>
          </a:p>
          <a:p>
            <a:pPr lvl="1"/>
            <a:r>
              <a:rPr lang="nl-NL" dirty="0" err="1"/>
              <a:t>Our</a:t>
            </a:r>
            <a:r>
              <a:rPr lang="nl-NL" dirty="0"/>
              <a:t> patch was </a:t>
            </a:r>
            <a:r>
              <a:rPr lang="nl-NL" dirty="0" err="1"/>
              <a:t>accepted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merged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Linux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8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VeriFast</a:t>
            </a:r>
            <a:r>
              <a:rPr lang="nl-NL" dirty="0"/>
              <a:t>: </a:t>
            </a:r>
            <a:r>
              <a:rPr lang="nl-NL" dirty="0" err="1"/>
              <a:t>Verify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C or Java 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We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VeriFast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verify</a:t>
            </a:r>
            <a:r>
              <a:rPr lang="nl-NL" dirty="0"/>
              <a:t> memory </a:t>
            </a:r>
            <a:r>
              <a:rPr lang="nl-NL" dirty="0" err="1"/>
              <a:t>safety</a:t>
            </a:r>
            <a:r>
              <a:rPr lang="nl-NL" dirty="0"/>
              <a:t>, data-race-</a:t>
            </a:r>
            <a:r>
              <a:rPr lang="nl-NL" dirty="0" err="1"/>
              <a:t>freedom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functional</a:t>
            </a:r>
            <a:r>
              <a:rPr lang="nl-NL" dirty="0"/>
              <a:t> </a:t>
            </a:r>
            <a:r>
              <a:rPr lang="nl-NL" dirty="0" err="1"/>
              <a:t>correctness</a:t>
            </a:r>
            <a:r>
              <a:rPr lang="nl-NL" dirty="0"/>
              <a:t> of </a:t>
            </a:r>
            <a:r>
              <a:rPr lang="nl-NL" dirty="0" err="1"/>
              <a:t>some</a:t>
            </a:r>
            <a:r>
              <a:rPr lang="nl-NL" dirty="0"/>
              <a:t> tricky fine-</a:t>
            </a:r>
            <a:r>
              <a:rPr lang="nl-NL" dirty="0" err="1"/>
              <a:t>grained</a:t>
            </a:r>
            <a:r>
              <a:rPr lang="nl-NL" dirty="0"/>
              <a:t> concurrent data </a:t>
            </a:r>
            <a:r>
              <a:rPr lang="nl-NL" dirty="0" err="1"/>
              <a:t>structures</a:t>
            </a:r>
            <a:r>
              <a:rPr lang="nl-NL" dirty="0"/>
              <a:t>, </a:t>
            </a:r>
            <a:r>
              <a:rPr lang="nl-NL" dirty="0" err="1"/>
              <a:t>including</a:t>
            </a:r>
            <a:endParaRPr lang="nl-NL" dirty="0"/>
          </a:p>
          <a:p>
            <a:pPr lvl="1"/>
            <a:r>
              <a:rPr lang="nl-NL" dirty="0"/>
              <a:t>RDCSS</a:t>
            </a:r>
          </a:p>
          <a:p>
            <a:pPr lvl="1"/>
            <a:r>
              <a:rPr lang="nl-NL" dirty="0"/>
              <a:t>MCAS</a:t>
            </a:r>
          </a:p>
          <a:p>
            <a:pPr lvl="1"/>
            <a:r>
              <a:rPr lang="nl-NL" dirty="0"/>
              <a:t>Lock-</a:t>
            </a:r>
            <a:r>
              <a:rPr lang="nl-NL" dirty="0" err="1"/>
              <a:t>coupling</a:t>
            </a:r>
            <a:r>
              <a:rPr lang="nl-NL" dirty="0"/>
              <a:t> set</a:t>
            </a:r>
          </a:p>
          <a:p>
            <a:pPr lvl="1"/>
            <a:r>
              <a:rPr lang="nl-NL" dirty="0" err="1"/>
              <a:t>Jayanti’s</a:t>
            </a:r>
            <a:r>
              <a:rPr lang="nl-NL" dirty="0"/>
              <a:t> snapshot </a:t>
            </a:r>
            <a:r>
              <a:rPr lang="nl-NL" dirty="0" err="1"/>
              <a:t>algorithm</a:t>
            </a:r>
            <a:endParaRPr lang="nl-NL" dirty="0"/>
          </a:p>
          <a:p>
            <a:pPr lvl="1"/>
            <a:r>
              <a:rPr lang="nl-NL" dirty="0"/>
              <a:t>Michael-Scott queue</a:t>
            </a:r>
          </a:p>
          <a:p>
            <a:pPr lvl="1"/>
            <a:r>
              <a:rPr lang="nl-NL" dirty="0" err="1"/>
              <a:t>Treiber</a:t>
            </a:r>
            <a:r>
              <a:rPr lang="nl-NL" dirty="0"/>
              <a:t> stack </a:t>
            </a:r>
            <a:r>
              <a:rPr lang="nl-NL" dirty="0" err="1"/>
              <a:t>with</a:t>
            </a:r>
            <a:r>
              <a:rPr lang="nl-NL" dirty="0"/>
              <a:t> hazard pointers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2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VeriFast</a:t>
            </a:r>
            <a:r>
              <a:rPr lang="nl-NL" dirty="0"/>
              <a:t>: </a:t>
            </a:r>
            <a:r>
              <a:rPr lang="nl-NL" dirty="0" err="1"/>
              <a:t>Verify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C or Java 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Nathan </a:t>
            </a:r>
            <a:r>
              <a:rPr lang="nl-NL" dirty="0" err="1"/>
              <a:t>Chong</a:t>
            </a:r>
            <a:r>
              <a:rPr lang="nl-NL" dirty="0"/>
              <a:t> at Amazon Web Services’ </a:t>
            </a:r>
            <a:r>
              <a:rPr lang="nl-NL" dirty="0" err="1"/>
              <a:t>Automated</a:t>
            </a:r>
            <a:r>
              <a:rPr lang="nl-NL" dirty="0"/>
              <a:t> </a:t>
            </a:r>
            <a:r>
              <a:rPr lang="nl-NL" dirty="0" err="1"/>
              <a:t>Reasoning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VeriFast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verify</a:t>
            </a:r>
            <a:r>
              <a:rPr lang="nl-NL" dirty="0"/>
              <a:t> memory </a:t>
            </a:r>
            <a:r>
              <a:rPr lang="nl-NL" dirty="0" err="1"/>
              <a:t>safety</a:t>
            </a:r>
            <a:r>
              <a:rPr lang="nl-NL" dirty="0"/>
              <a:t>, data-race-</a:t>
            </a:r>
            <a:r>
              <a:rPr lang="nl-NL" dirty="0" err="1"/>
              <a:t>freedom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functional</a:t>
            </a:r>
            <a:r>
              <a:rPr lang="nl-NL" dirty="0"/>
              <a:t> </a:t>
            </a:r>
            <a:r>
              <a:rPr lang="nl-NL" dirty="0" err="1"/>
              <a:t>correctness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concurrent queue data </a:t>
            </a:r>
            <a:r>
              <a:rPr lang="nl-NL" dirty="0" err="1"/>
              <a:t>structure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lies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popular</a:t>
            </a:r>
            <a:r>
              <a:rPr lang="nl-NL" dirty="0"/>
              <a:t> </a:t>
            </a:r>
            <a:r>
              <a:rPr lang="nl-NL" dirty="0" err="1"/>
              <a:t>FreeRTOS</a:t>
            </a:r>
            <a:r>
              <a:rPr lang="nl-NL" dirty="0"/>
              <a:t> real-time operating system </a:t>
            </a:r>
            <a:r>
              <a:rPr lang="nl-NL" dirty="0" err="1"/>
              <a:t>used</a:t>
            </a:r>
            <a:r>
              <a:rPr lang="nl-NL" dirty="0"/>
              <a:t> in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embedded</a:t>
            </a:r>
            <a:r>
              <a:rPr lang="nl-NL" dirty="0"/>
              <a:t> systems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2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VeriFast</a:t>
            </a:r>
            <a:r>
              <a:rPr lang="nl-NL" dirty="0"/>
              <a:t>: </a:t>
            </a:r>
            <a:r>
              <a:rPr lang="nl-NL" dirty="0" err="1"/>
              <a:t>Verify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C or Java 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The </a:t>
            </a:r>
            <a:r>
              <a:rPr lang="nl-NL" dirty="0" err="1"/>
              <a:t>Vigor</a:t>
            </a:r>
            <a:r>
              <a:rPr lang="nl-NL" dirty="0"/>
              <a:t> project at EPFL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VeriFast</a:t>
            </a:r>
            <a:r>
              <a:rPr lang="nl-NL" dirty="0"/>
              <a:t> as part of a </a:t>
            </a:r>
            <a:r>
              <a:rPr lang="nl-NL" dirty="0" err="1"/>
              <a:t>multi-tool</a:t>
            </a:r>
            <a:r>
              <a:rPr lang="nl-NL" dirty="0"/>
              <a:t> approach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formally</a:t>
            </a:r>
            <a:r>
              <a:rPr lang="nl-NL" dirty="0"/>
              <a:t> </a:t>
            </a:r>
            <a:r>
              <a:rPr lang="nl-NL" dirty="0" err="1"/>
              <a:t>verifying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infrastructure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as </a:t>
            </a:r>
            <a:r>
              <a:rPr lang="nl-NL" dirty="0" err="1"/>
              <a:t>NATs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VeriFast</a:t>
            </a:r>
            <a:r>
              <a:rPr lang="nl-NL" dirty="0"/>
              <a:t>: </a:t>
            </a:r>
            <a:r>
              <a:rPr lang="nl-NL" dirty="0" err="1"/>
              <a:t>Verify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C or Java 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1" y="897925"/>
            <a:ext cx="8753475" cy="3631594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We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VeriFast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validate</a:t>
            </a:r>
            <a:r>
              <a:rPr lang="nl-NL" dirty="0"/>
              <a:t> research </a:t>
            </a:r>
            <a:r>
              <a:rPr lang="nl-NL" dirty="0" err="1"/>
              <a:t>results</a:t>
            </a:r>
            <a:r>
              <a:rPr lang="nl-NL" dirty="0"/>
              <a:t> on</a:t>
            </a:r>
          </a:p>
          <a:p>
            <a:pPr lvl="1"/>
            <a:r>
              <a:rPr lang="nl-NL" dirty="0" err="1"/>
              <a:t>expressive</a:t>
            </a:r>
            <a:r>
              <a:rPr lang="nl-NL" dirty="0"/>
              <a:t> fine-</a:t>
            </a:r>
            <a:r>
              <a:rPr lang="nl-NL" dirty="0" err="1"/>
              <a:t>grained</a:t>
            </a:r>
            <a:r>
              <a:rPr lang="nl-NL" dirty="0"/>
              <a:t> </a:t>
            </a:r>
            <a:r>
              <a:rPr lang="nl-NL" dirty="0" err="1"/>
              <a:t>concurrency</a:t>
            </a:r>
            <a:r>
              <a:rPr lang="nl-NL" dirty="0"/>
              <a:t> </a:t>
            </a:r>
            <a:r>
              <a:rPr lang="nl-NL" dirty="0" err="1"/>
              <a:t>specification</a:t>
            </a:r>
            <a:endParaRPr lang="nl-NL" dirty="0"/>
          </a:p>
          <a:p>
            <a:pPr lvl="1"/>
            <a:r>
              <a:rPr lang="nl-NL" dirty="0"/>
              <a:t>safe </a:t>
            </a:r>
            <a:r>
              <a:rPr lang="nl-NL" dirty="0" err="1"/>
              <a:t>and</a:t>
            </a:r>
            <a:r>
              <a:rPr lang="nl-NL" dirty="0"/>
              <a:t> live </a:t>
            </a:r>
            <a:r>
              <a:rPr lang="nl-NL" dirty="0" err="1"/>
              <a:t>exception</a:t>
            </a:r>
            <a:r>
              <a:rPr lang="nl-NL" dirty="0"/>
              <a:t> handling</a:t>
            </a:r>
          </a:p>
          <a:p>
            <a:pPr lvl="1"/>
            <a:r>
              <a:rPr lang="nl-NL" dirty="0" err="1"/>
              <a:t>verifying</a:t>
            </a:r>
            <a:r>
              <a:rPr lang="nl-NL" dirty="0"/>
              <a:t> </a:t>
            </a:r>
            <a:r>
              <a:rPr lang="nl-NL" dirty="0" err="1"/>
              <a:t>unloadable</a:t>
            </a:r>
            <a:r>
              <a:rPr lang="nl-NL" dirty="0"/>
              <a:t> modules (e.g. Linux </a:t>
            </a:r>
            <a:r>
              <a:rPr lang="nl-NL" dirty="0" err="1"/>
              <a:t>kernel</a:t>
            </a:r>
            <a:r>
              <a:rPr lang="nl-NL" dirty="0"/>
              <a:t> modules)</a:t>
            </a:r>
          </a:p>
          <a:p>
            <a:pPr lvl="1"/>
            <a:r>
              <a:rPr lang="nl-NL" dirty="0" err="1"/>
              <a:t>verifying</a:t>
            </a:r>
            <a:r>
              <a:rPr lang="nl-NL" dirty="0"/>
              <a:t> absence of deadlocks in programs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condition</a:t>
            </a:r>
            <a:r>
              <a:rPr lang="nl-NL" dirty="0"/>
              <a:t> variables or </a:t>
            </a:r>
            <a:r>
              <a:rPr lang="nl-NL" dirty="0" err="1"/>
              <a:t>involving</a:t>
            </a:r>
            <a:r>
              <a:rPr lang="nl-NL" dirty="0"/>
              <a:t> tricky </a:t>
            </a:r>
            <a:r>
              <a:rPr lang="nl-NL" dirty="0" err="1"/>
              <a:t>patterns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channels</a:t>
            </a:r>
            <a:r>
              <a:rPr lang="nl-NL" dirty="0"/>
              <a:t> (</a:t>
            </a:r>
            <a:r>
              <a:rPr lang="nl-NL" dirty="0" err="1"/>
              <a:t>requiring</a:t>
            </a:r>
            <a:r>
              <a:rPr lang="nl-NL" dirty="0"/>
              <a:t> </a:t>
            </a:r>
            <a:r>
              <a:rPr lang="nl-NL" dirty="0" err="1"/>
              <a:t>obligation</a:t>
            </a:r>
            <a:r>
              <a:rPr lang="nl-NL" dirty="0"/>
              <a:t> transfer)</a:t>
            </a:r>
          </a:p>
          <a:p>
            <a:pPr lvl="1"/>
            <a:r>
              <a:rPr lang="nl-NL" dirty="0" err="1"/>
              <a:t>verifying</a:t>
            </a:r>
            <a:r>
              <a:rPr lang="nl-NL" dirty="0"/>
              <a:t> </a:t>
            </a:r>
            <a:r>
              <a:rPr lang="nl-NL" dirty="0" err="1"/>
              <a:t>termination</a:t>
            </a:r>
            <a:r>
              <a:rPr lang="nl-NL" dirty="0"/>
              <a:t> of object-</a:t>
            </a:r>
            <a:r>
              <a:rPr lang="nl-NL" dirty="0" err="1"/>
              <a:t>oriented</a:t>
            </a:r>
            <a:r>
              <a:rPr lang="nl-NL" dirty="0"/>
              <a:t> programs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dynamically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 calls</a:t>
            </a:r>
          </a:p>
          <a:p>
            <a:pPr lvl="1"/>
            <a:r>
              <a:rPr lang="nl-NL" dirty="0" err="1"/>
              <a:t>verifying</a:t>
            </a:r>
            <a:r>
              <a:rPr lang="nl-NL" dirty="0"/>
              <a:t> </a:t>
            </a:r>
            <a:r>
              <a:rPr lang="nl-NL" dirty="0" err="1"/>
              <a:t>safety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liveness</a:t>
            </a:r>
            <a:r>
              <a:rPr lang="nl-NL" dirty="0"/>
              <a:t> </a:t>
            </a:r>
            <a:r>
              <a:rPr lang="nl-NL" dirty="0" err="1"/>
              <a:t>properties</a:t>
            </a:r>
            <a:r>
              <a:rPr lang="nl-NL" dirty="0"/>
              <a:t> of a </a:t>
            </a:r>
            <a:r>
              <a:rPr lang="nl-NL" dirty="0" err="1"/>
              <a:t>program’s</a:t>
            </a:r>
            <a:r>
              <a:rPr lang="nl-NL" dirty="0"/>
              <a:t> I/O </a:t>
            </a:r>
            <a:r>
              <a:rPr lang="nl-NL" dirty="0" err="1"/>
              <a:t>behavior</a:t>
            </a:r>
            <a:endParaRPr lang="nl-NL" dirty="0"/>
          </a:p>
          <a:p>
            <a:pPr lvl="1"/>
            <a:r>
              <a:rPr lang="nl-NL" dirty="0" err="1"/>
              <a:t>verifying</a:t>
            </a:r>
            <a:r>
              <a:rPr lang="nl-NL" dirty="0"/>
              <a:t> </a:t>
            </a:r>
            <a:r>
              <a:rPr lang="nl-NL" dirty="0" err="1"/>
              <a:t>integrity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confidentiality</a:t>
            </a:r>
            <a:r>
              <a:rPr lang="nl-NL" dirty="0"/>
              <a:t> of </a:t>
            </a:r>
            <a:r>
              <a:rPr lang="nl-NL" dirty="0" err="1"/>
              <a:t>cryptographic</a:t>
            </a:r>
            <a:r>
              <a:rPr lang="nl-NL" dirty="0"/>
              <a:t> protocol </a:t>
            </a:r>
            <a:r>
              <a:rPr lang="nl-NL" dirty="0" err="1"/>
              <a:t>implementations</a:t>
            </a:r>
            <a:endParaRPr lang="nl-NL" dirty="0"/>
          </a:p>
          <a:p>
            <a:pPr lvl="1"/>
            <a:r>
              <a:rPr lang="nl-NL" dirty="0" err="1"/>
              <a:t>verifying</a:t>
            </a:r>
            <a:r>
              <a:rPr lang="nl-NL" dirty="0"/>
              <a:t> </a:t>
            </a:r>
            <a:r>
              <a:rPr lang="nl-NL" dirty="0" err="1"/>
              <a:t>termination</a:t>
            </a:r>
            <a:r>
              <a:rPr lang="nl-NL" dirty="0"/>
              <a:t> of programs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perform</a:t>
            </a:r>
            <a:r>
              <a:rPr lang="nl-NL" dirty="0"/>
              <a:t> busy </a:t>
            </a:r>
            <a:r>
              <a:rPr lang="nl-NL" dirty="0" err="1"/>
              <a:t>waiting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VeriFast</a:t>
            </a:r>
            <a:r>
              <a:rPr lang="nl-NL" dirty="0"/>
              <a:t>: </a:t>
            </a:r>
            <a:r>
              <a:rPr lang="nl-NL" dirty="0" err="1"/>
              <a:t>Verify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C or Java 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0631" y="897925"/>
            <a:ext cx="8753475" cy="3631594"/>
          </a:xfrm>
        </p:spPr>
        <p:txBody>
          <a:bodyPr>
            <a:normAutofit/>
          </a:bodyPr>
          <a:lstStyle/>
          <a:p>
            <a:r>
              <a:rPr lang="nl-NL" dirty="0" err="1"/>
              <a:t>Ongoing</a:t>
            </a:r>
            <a:r>
              <a:rPr lang="nl-NL" dirty="0"/>
              <a:t> </a:t>
            </a:r>
            <a:r>
              <a:rPr lang="nl-NL" dirty="0" err="1"/>
              <a:t>projects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Adding</a:t>
            </a:r>
            <a:r>
              <a:rPr lang="nl-NL" dirty="0"/>
              <a:t> support </a:t>
            </a:r>
            <a:r>
              <a:rPr lang="nl-NL" dirty="0" err="1"/>
              <a:t>for</a:t>
            </a:r>
            <a:r>
              <a:rPr lang="nl-NL" dirty="0"/>
              <a:t> C++ </a:t>
            </a:r>
            <a:r>
              <a:rPr lang="nl-NL" dirty="0" err="1"/>
              <a:t>and</a:t>
            </a:r>
            <a:r>
              <a:rPr lang="nl-NL" dirty="0"/>
              <a:t> Rust</a:t>
            </a:r>
          </a:p>
          <a:p>
            <a:pPr lvl="1"/>
            <a:r>
              <a:rPr lang="nl-NL" dirty="0" err="1"/>
              <a:t>Verifying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Rust </a:t>
            </a:r>
            <a:r>
              <a:rPr lang="nl-NL" dirty="0" err="1"/>
              <a:t>unsafe</a:t>
            </a:r>
            <a:r>
              <a:rPr lang="nl-NL" dirty="0"/>
              <a:t> code preserves type system </a:t>
            </a:r>
            <a:r>
              <a:rPr lang="nl-NL" dirty="0" err="1"/>
              <a:t>invariants</a:t>
            </a:r>
            <a:endParaRPr lang="nl-NL" dirty="0"/>
          </a:p>
          <a:p>
            <a:pPr lvl="1"/>
            <a:r>
              <a:rPr lang="nl-NL" dirty="0"/>
              <a:t>On </a:t>
            </a:r>
            <a:r>
              <a:rPr lang="nl-NL" dirty="0" err="1"/>
              <a:t>successful</a:t>
            </a:r>
            <a:r>
              <a:rPr lang="nl-NL" dirty="0"/>
              <a:t> runs, </a:t>
            </a:r>
            <a:r>
              <a:rPr lang="nl-NL" dirty="0" err="1"/>
              <a:t>generating</a:t>
            </a:r>
            <a:r>
              <a:rPr lang="nl-NL" dirty="0"/>
              <a:t> a machine-</a:t>
            </a:r>
            <a:r>
              <a:rPr lang="nl-NL" dirty="0" err="1"/>
              <a:t>checkable</a:t>
            </a:r>
            <a:r>
              <a:rPr lang="nl-NL" dirty="0"/>
              <a:t> </a:t>
            </a:r>
            <a:r>
              <a:rPr lang="nl-NL" dirty="0" err="1"/>
              <a:t>foundational</a:t>
            </a:r>
            <a:r>
              <a:rPr lang="nl-NL" dirty="0"/>
              <a:t> </a:t>
            </a:r>
            <a:r>
              <a:rPr lang="nl-NL" dirty="0" err="1"/>
              <a:t>proof</a:t>
            </a:r>
            <a:r>
              <a:rPr lang="nl-NL" dirty="0"/>
              <a:t> of </a:t>
            </a:r>
            <a:r>
              <a:rPr lang="nl-NL" dirty="0" err="1"/>
              <a:t>correctness</a:t>
            </a:r>
            <a:r>
              <a:rPr lang="nl-NL" dirty="0"/>
              <a:t> </a:t>
            </a:r>
            <a:r>
              <a:rPr lang="nl-NL" dirty="0" err="1"/>
              <a:t>wrt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accurate </a:t>
            </a:r>
            <a:r>
              <a:rPr lang="nl-NL" dirty="0" err="1"/>
              <a:t>mechanized</a:t>
            </a:r>
            <a:r>
              <a:rPr lang="nl-NL" dirty="0"/>
              <a:t> C </a:t>
            </a:r>
            <a:r>
              <a:rPr lang="nl-NL" dirty="0" err="1"/>
              <a:t>semantics</a:t>
            </a:r>
            <a:endParaRPr lang="nl-NL" dirty="0"/>
          </a:p>
          <a:p>
            <a:pPr lvl="1"/>
            <a:r>
              <a:rPr lang="nl-NL" dirty="0" err="1"/>
              <a:t>Combining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strengths</a:t>
            </a:r>
            <a:r>
              <a:rPr lang="nl-NL" dirty="0"/>
              <a:t> of </a:t>
            </a:r>
            <a:r>
              <a:rPr lang="nl-NL" dirty="0" err="1"/>
              <a:t>VeriFast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more automatic approaches </a:t>
            </a:r>
            <a:r>
              <a:rPr lang="nl-NL" dirty="0" err="1"/>
              <a:t>such</a:t>
            </a:r>
            <a:r>
              <a:rPr lang="nl-NL" dirty="0"/>
              <a:t> as </a:t>
            </a:r>
            <a:r>
              <a:rPr lang="nl-NL" dirty="0" err="1"/>
              <a:t>the</a:t>
            </a:r>
            <a:r>
              <a:rPr lang="nl-NL" dirty="0"/>
              <a:t> C </a:t>
            </a:r>
            <a:r>
              <a:rPr lang="nl-NL" dirty="0" err="1"/>
              <a:t>Bounded</a:t>
            </a:r>
            <a:r>
              <a:rPr lang="nl-NL" dirty="0"/>
              <a:t> Model Checker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5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VeriFast</a:t>
            </a:r>
            <a:r>
              <a:rPr lang="nl-NL" dirty="0"/>
              <a:t>: </a:t>
            </a:r>
            <a:r>
              <a:rPr lang="nl-NL" dirty="0" err="1"/>
              <a:t>Verify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C or Java 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Takes as input a C or Java source code file </a:t>
            </a:r>
            <a:r>
              <a:rPr lang="nl-NL" dirty="0" err="1"/>
              <a:t>annotated</a:t>
            </a:r>
            <a:r>
              <a:rPr lang="nl-NL" dirty="0"/>
              <a:t> </a:t>
            </a:r>
            <a:r>
              <a:rPr lang="nl-NL" dirty="0" err="1"/>
              <a:t>with</a:t>
            </a:r>
            <a:endParaRPr lang="nl-NL" dirty="0"/>
          </a:p>
          <a:p>
            <a:pPr lvl="1"/>
            <a:r>
              <a:rPr lang="nl-NL" dirty="0" err="1"/>
              <a:t>function</a:t>
            </a:r>
            <a:r>
              <a:rPr lang="nl-NL" dirty="0"/>
              <a:t>/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preconditions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postconditions</a:t>
            </a:r>
            <a:endParaRPr lang="nl-NL" dirty="0"/>
          </a:p>
          <a:p>
            <a:pPr lvl="1"/>
            <a:r>
              <a:rPr lang="nl-NL" dirty="0"/>
              <a:t>loop </a:t>
            </a:r>
            <a:r>
              <a:rPr lang="nl-NL" dirty="0" err="1"/>
              <a:t>invariants</a:t>
            </a:r>
            <a:endParaRPr lang="nl-NL" dirty="0"/>
          </a:p>
          <a:p>
            <a:pPr lvl="1"/>
            <a:r>
              <a:rPr lang="nl-NL" dirty="0" err="1"/>
              <a:t>auxiliary</a:t>
            </a:r>
            <a:r>
              <a:rPr lang="nl-NL" dirty="0"/>
              <a:t> </a:t>
            </a:r>
            <a:r>
              <a:rPr lang="nl-NL" dirty="0" err="1"/>
              <a:t>logical</a:t>
            </a:r>
            <a:r>
              <a:rPr lang="nl-NL" dirty="0"/>
              <a:t> </a:t>
            </a:r>
            <a:r>
              <a:rPr lang="nl-NL" dirty="0" err="1"/>
              <a:t>definitions</a:t>
            </a:r>
            <a:endParaRPr lang="nl-NL" dirty="0"/>
          </a:p>
          <a:p>
            <a:pPr lvl="1"/>
            <a:r>
              <a:rPr lang="nl-NL" dirty="0" err="1"/>
              <a:t>proof</a:t>
            </a:r>
            <a:r>
              <a:rPr lang="nl-NL" dirty="0"/>
              <a:t> hints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VeriFast</a:t>
            </a:r>
            <a:r>
              <a:rPr lang="nl-NL" dirty="0"/>
              <a:t>: </a:t>
            </a:r>
            <a:r>
              <a:rPr lang="nl-NL" dirty="0" err="1"/>
              <a:t>Verify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C or Java 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Takes as input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annotated</a:t>
            </a:r>
            <a:r>
              <a:rPr lang="nl-NL" dirty="0"/>
              <a:t> C or Java source code file</a:t>
            </a:r>
          </a:p>
          <a:p>
            <a:r>
              <a:rPr lang="nl-NL" dirty="0" err="1"/>
              <a:t>Thinks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</a:t>
            </a:r>
            <a:r>
              <a:rPr lang="nl-NL" dirty="0" err="1"/>
              <a:t>little</a:t>
            </a:r>
            <a:r>
              <a:rPr lang="nl-NL" dirty="0"/>
              <a:t> </a:t>
            </a:r>
            <a:r>
              <a:rPr lang="nl-NL" dirty="0" err="1"/>
              <a:t>while</a:t>
            </a:r>
            <a:r>
              <a:rPr lang="nl-NL" dirty="0"/>
              <a:t> (</a:t>
            </a:r>
            <a:r>
              <a:rPr lang="nl-NL" dirty="0" err="1"/>
              <a:t>usually</a:t>
            </a:r>
            <a:r>
              <a:rPr lang="nl-NL" dirty="0"/>
              <a:t> </a:t>
            </a:r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a second)</a:t>
            </a:r>
          </a:p>
          <a:p>
            <a:r>
              <a:rPr lang="nl-NL" dirty="0" err="1"/>
              <a:t>Reports</a:t>
            </a:r>
            <a:r>
              <a:rPr lang="nl-NL" dirty="0"/>
              <a:t> </a:t>
            </a:r>
            <a:r>
              <a:rPr lang="nl-NL" dirty="0" err="1"/>
              <a:t>either</a:t>
            </a:r>
            <a:r>
              <a:rPr lang="nl-NL" dirty="0"/>
              <a:t> “0 </a:t>
            </a:r>
            <a:r>
              <a:rPr lang="nl-NL" dirty="0" err="1"/>
              <a:t>errors</a:t>
            </a:r>
            <a:r>
              <a:rPr lang="nl-NL" dirty="0"/>
              <a:t> found”</a:t>
            </a:r>
          </a:p>
          <a:p>
            <a:pPr lvl="1"/>
            <a:r>
              <a:rPr lang="nl-NL" dirty="0"/>
              <a:t>or shows a </a:t>
            </a:r>
            <a:r>
              <a:rPr lang="nl-NL" dirty="0" err="1"/>
              <a:t>failing</a:t>
            </a:r>
            <a:r>
              <a:rPr lang="nl-NL" dirty="0"/>
              <a:t> </a:t>
            </a:r>
            <a:r>
              <a:rPr lang="nl-NL" dirty="0" err="1"/>
              <a:t>symbolic</a:t>
            </a:r>
            <a:r>
              <a:rPr lang="nl-NL" dirty="0"/>
              <a:t> </a:t>
            </a:r>
            <a:r>
              <a:rPr lang="nl-NL" dirty="0" err="1"/>
              <a:t>execution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in a debugger-like GUI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2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VeriFast</a:t>
            </a:r>
            <a:r>
              <a:rPr lang="nl-NL" dirty="0"/>
              <a:t>: </a:t>
            </a:r>
            <a:r>
              <a:rPr lang="nl-NL" dirty="0" err="1"/>
              <a:t>Verify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C or Java 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VeriFast</a:t>
            </a:r>
            <a:r>
              <a:rPr lang="nl-NL" dirty="0"/>
              <a:t> </a:t>
            </a:r>
            <a:r>
              <a:rPr lang="nl-NL" dirty="0" err="1"/>
              <a:t>reports</a:t>
            </a:r>
            <a:r>
              <a:rPr lang="nl-NL" dirty="0"/>
              <a:t> “0 </a:t>
            </a:r>
            <a:r>
              <a:rPr lang="nl-NL" dirty="0" err="1"/>
              <a:t>errors</a:t>
            </a:r>
            <a:r>
              <a:rPr lang="nl-NL" dirty="0"/>
              <a:t> found”, </a:t>
            </a:r>
            <a:r>
              <a:rPr lang="nl-NL" dirty="0" err="1"/>
              <a:t>this</a:t>
            </a:r>
            <a:r>
              <a:rPr lang="nl-NL" dirty="0"/>
              <a:t> means </a:t>
            </a:r>
            <a:r>
              <a:rPr lang="nl-NL" dirty="0" err="1"/>
              <a:t>the</a:t>
            </a:r>
            <a:r>
              <a:rPr lang="nl-NL" dirty="0"/>
              <a:t> program</a:t>
            </a:r>
          </a:p>
          <a:p>
            <a:pPr lvl="1"/>
            <a:r>
              <a:rPr lang="nl-NL" dirty="0"/>
              <a:t>has no buffer overflows or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undefined</a:t>
            </a:r>
            <a:r>
              <a:rPr lang="nl-NL" dirty="0"/>
              <a:t> </a:t>
            </a:r>
            <a:r>
              <a:rPr lang="nl-NL" dirty="0" err="1"/>
              <a:t>behavior</a:t>
            </a:r>
            <a:endParaRPr lang="nl-NL" dirty="0"/>
          </a:p>
          <a:p>
            <a:pPr lvl="1"/>
            <a:r>
              <a:rPr lang="nl-NL" dirty="0"/>
              <a:t>has no data races (</a:t>
            </a:r>
            <a:r>
              <a:rPr lang="nl-NL" dirty="0" err="1"/>
              <a:t>threads</a:t>
            </a:r>
            <a:r>
              <a:rPr lang="nl-NL" dirty="0"/>
              <a:t> </a:t>
            </a:r>
            <a:r>
              <a:rPr lang="nl-NL" dirty="0" err="1"/>
              <a:t>accessing</a:t>
            </a:r>
            <a:r>
              <a:rPr lang="nl-NL" dirty="0"/>
              <a:t> a </a:t>
            </a:r>
            <a:r>
              <a:rPr lang="nl-NL" dirty="0" err="1"/>
              <a:t>variable</a:t>
            </a:r>
            <a:r>
              <a:rPr lang="nl-NL" dirty="0"/>
              <a:t> w/o </a:t>
            </a:r>
            <a:r>
              <a:rPr lang="nl-NL" dirty="0" err="1"/>
              <a:t>synchronization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APIs</a:t>
            </a:r>
            <a:r>
              <a:rPr lang="nl-NL" dirty="0"/>
              <a:t> in compliance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pre/</a:t>
            </a:r>
            <a:r>
              <a:rPr lang="nl-NL" dirty="0" err="1"/>
              <a:t>postconditions</a:t>
            </a:r>
            <a:endParaRPr lang="nl-NL" dirty="0"/>
          </a:p>
          <a:p>
            <a:pPr lvl="1"/>
            <a:r>
              <a:rPr lang="nl-NL" dirty="0" err="1"/>
              <a:t>complies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specified</a:t>
            </a:r>
            <a:r>
              <a:rPr lang="nl-NL" dirty="0"/>
              <a:t> pre/</a:t>
            </a:r>
            <a:r>
              <a:rPr lang="nl-NL" dirty="0" err="1"/>
              <a:t>postconditions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7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VeriFast</a:t>
            </a:r>
            <a:r>
              <a:rPr lang="nl-NL" dirty="0"/>
              <a:t>: </a:t>
            </a:r>
            <a:r>
              <a:rPr lang="nl-NL" dirty="0" err="1"/>
              <a:t>Verify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C or Java 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VeriFast</a:t>
            </a:r>
            <a:r>
              <a:rPr lang="nl-NL" dirty="0"/>
              <a:t> never </a:t>
            </a:r>
            <a:r>
              <a:rPr lang="nl-NL" dirty="0" err="1"/>
              <a:t>reports</a:t>
            </a:r>
            <a:r>
              <a:rPr lang="nl-NL" dirty="0"/>
              <a:t> “0 </a:t>
            </a:r>
            <a:r>
              <a:rPr lang="nl-NL" dirty="0" err="1"/>
              <a:t>errors</a:t>
            </a:r>
            <a:r>
              <a:rPr lang="nl-NL" dirty="0"/>
              <a:t> found” </a:t>
            </a:r>
            <a:r>
              <a:rPr lang="nl-NL" dirty="0" err="1"/>
              <a:t>incorrectly</a:t>
            </a:r>
            <a:endParaRPr lang="nl-NL" dirty="0"/>
          </a:p>
          <a:p>
            <a:pPr lvl="1"/>
            <a:r>
              <a:rPr lang="nl-NL" dirty="0" err="1"/>
              <a:t>except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bugs in </a:t>
            </a:r>
            <a:r>
              <a:rPr lang="nl-NL" dirty="0" err="1"/>
              <a:t>VeriFast</a:t>
            </a:r>
            <a:endParaRPr lang="nl-NL" dirty="0"/>
          </a:p>
          <a:p>
            <a:pPr lvl="1"/>
            <a:r>
              <a:rPr lang="nl-NL" dirty="0" err="1"/>
              <a:t>biggest</a:t>
            </a:r>
            <a:r>
              <a:rPr lang="nl-NL" dirty="0"/>
              <a:t> </a:t>
            </a:r>
            <a:r>
              <a:rPr lang="nl-NL" dirty="0" err="1"/>
              <a:t>known</a:t>
            </a:r>
            <a:r>
              <a:rPr lang="nl-NL" dirty="0"/>
              <a:t> bug:</a:t>
            </a:r>
          </a:p>
          <a:p>
            <a:pPr lvl="2"/>
            <a:r>
              <a:rPr lang="nl-NL" dirty="0" err="1"/>
              <a:t>VeriFast</a:t>
            </a:r>
            <a:r>
              <a:rPr lang="nl-NL" dirty="0"/>
              <a:t> </a:t>
            </a:r>
            <a:r>
              <a:rPr lang="nl-NL" dirty="0" err="1"/>
              <a:t>uses</a:t>
            </a:r>
            <a:r>
              <a:rPr lang="nl-NL" dirty="0"/>
              <a:t> a </a:t>
            </a:r>
            <a:r>
              <a:rPr lang="nl-NL" dirty="0" err="1"/>
              <a:t>naive</a:t>
            </a:r>
            <a:r>
              <a:rPr lang="nl-NL" dirty="0"/>
              <a:t> C </a:t>
            </a:r>
            <a:r>
              <a:rPr lang="nl-NL" dirty="0" err="1"/>
              <a:t>semantics</a:t>
            </a:r>
            <a:r>
              <a:rPr lang="nl-NL" dirty="0"/>
              <a:t> (memory is a byte array) without </a:t>
            </a:r>
            <a:r>
              <a:rPr lang="nl-NL" dirty="0" err="1"/>
              <a:t>regard</a:t>
            </a:r>
            <a:r>
              <a:rPr lang="nl-NL" dirty="0"/>
              <a:t> </a:t>
            </a:r>
            <a:r>
              <a:rPr lang="nl-NL" dirty="0" err="1"/>
              <a:t>for</a:t>
            </a:r>
            <a:endParaRPr lang="nl-NL" dirty="0"/>
          </a:p>
          <a:p>
            <a:pPr lvl="3"/>
            <a:r>
              <a:rPr lang="nl-NL" dirty="0"/>
              <a:t>pointer </a:t>
            </a:r>
            <a:r>
              <a:rPr lang="nl-NL" dirty="0" err="1"/>
              <a:t>provenance</a:t>
            </a:r>
            <a:r>
              <a:rPr lang="nl-NL" dirty="0"/>
              <a:t> (pointers are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addresses</a:t>
            </a:r>
            <a:r>
              <a:rPr lang="nl-NL" dirty="0"/>
              <a:t>)</a:t>
            </a:r>
          </a:p>
          <a:p>
            <a:pPr lvl="3"/>
            <a:r>
              <a:rPr lang="nl-NL" dirty="0" err="1"/>
              <a:t>indeterminate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 (</a:t>
            </a:r>
            <a:r>
              <a:rPr lang="nl-NL" dirty="0" err="1"/>
              <a:t>uninitialized</a:t>
            </a:r>
            <a:r>
              <a:rPr lang="nl-NL" dirty="0"/>
              <a:t> memory has no </a:t>
            </a:r>
            <a:r>
              <a:rPr lang="nl-NL" dirty="0" err="1"/>
              <a:t>stable</a:t>
            </a:r>
            <a:r>
              <a:rPr lang="nl-NL" dirty="0"/>
              <a:t> </a:t>
            </a:r>
            <a:r>
              <a:rPr lang="nl-NL" dirty="0" err="1"/>
              <a:t>valid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)</a:t>
            </a:r>
          </a:p>
          <a:p>
            <a:pPr lvl="3"/>
            <a:r>
              <a:rPr lang="nl-NL" dirty="0"/>
              <a:t>type-</a:t>
            </a:r>
            <a:r>
              <a:rPr lang="nl-NL" dirty="0" err="1"/>
              <a:t>based</a:t>
            </a:r>
            <a:r>
              <a:rPr lang="nl-NL" dirty="0"/>
              <a:t> alias analysis (casts </a:t>
            </a:r>
            <a:r>
              <a:rPr lang="nl-NL" dirty="0" err="1"/>
              <a:t>from</a:t>
            </a:r>
            <a:r>
              <a:rPr lang="nl-NL" dirty="0"/>
              <a:t> T1* </a:t>
            </a:r>
            <a:r>
              <a:rPr lang="nl-NL" dirty="0" err="1"/>
              <a:t>to</a:t>
            </a:r>
            <a:r>
              <a:rPr lang="nl-NL" dirty="0"/>
              <a:t> T2* are OK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T1 = T2)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2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VeriFast</a:t>
            </a:r>
            <a:r>
              <a:rPr lang="nl-NL" dirty="0"/>
              <a:t>: </a:t>
            </a:r>
            <a:r>
              <a:rPr lang="nl-NL" dirty="0" err="1"/>
              <a:t>Verify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C or Java 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VeriFast</a:t>
            </a:r>
            <a:r>
              <a:rPr lang="nl-NL" dirty="0"/>
              <a:t> never </a:t>
            </a:r>
            <a:r>
              <a:rPr lang="nl-NL" dirty="0" err="1"/>
              <a:t>reports</a:t>
            </a:r>
            <a:r>
              <a:rPr lang="nl-NL" dirty="0"/>
              <a:t> “0 </a:t>
            </a:r>
            <a:r>
              <a:rPr lang="nl-NL" dirty="0" err="1"/>
              <a:t>errors</a:t>
            </a:r>
            <a:r>
              <a:rPr lang="nl-NL" dirty="0"/>
              <a:t> found” </a:t>
            </a:r>
            <a:r>
              <a:rPr lang="nl-NL" dirty="0" err="1"/>
              <a:t>incorrectly</a:t>
            </a:r>
            <a:endParaRPr lang="nl-NL" dirty="0"/>
          </a:p>
          <a:p>
            <a:pPr lvl="1"/>
            <a:r>
              <a:rPr lang="nl-NL" dirty="0"/>
              <a:t>i.e. “no </a:t>
            </a:r>
            <a:r>
              <a:rPr lang="nl-NL" dirty="0" err="1"/>
              <a:t>false</a:t>
            </a:r>
            <a:r>
              <a:rPr lang="nl-NL" dirty="0"/>
              <a:t> </a:t>
            </a:r>
            <a:r>
              <a:rPr lang="nl-NL" dirty="0" err="1"/>
              <a:t>negatives</a:t>
            </a:r>
            <a:r>
              <a:rPr lang="nl-NL" dirty="0"/>
              <a:t>”</a:t>
            </a:r>
          </a:p>
          <a:p>
            <a:pPr lvl="1"/>
            <a:r>
              <a:rPr lang="nl-NL" dirty="0" err="1"/>
              <a:t>except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bugs in </a:t>
            </a:r>
            <a:r>
              <a:rPr lang="nl-NL" dirty="0" err="1"/>
              <a:t>VeriFast</a:t>
            </a:r>
            <a:endParaRPr lang="nl-NL" dirty="0"/>
          </a:p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distinguishes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bug-</a:t>
            </a:r>
            <a:r>
              <a:rPr lang="nl-NL" dirty="0" err="1"/>
              <a:t>finding</a:t>
            </a:r>
            <a:r>
              <a:rPr lang="nl-NL" dirty="0"/>
              <a:t> tools like </a:t>
            </a:r>
            <a:r>
              <a:rPr lang="nl-NL" dirty="0" err="1"/>
              <a:t>Coverity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Facebook’s</a:t>
            </a:r>
            <a:r>
              <a:rPr lang="nl-NL" dirty="0"/>
              <a:t> </a:t>
            </a:r>
            <a:r>
              <a:rPr lang="nl-NL" dirty="0" err="1"/>
              <a:t>Infer</a:t>
            </a:r>
            <a:r>
              <a:rPr lang="nl-NL" dirty="0"/>
              <a:t> tool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6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VeriFast</a:t>
            </a:r>
            <a:r>
              <a:rPr lang="nl-NL" dirty="0"/>
              <a:t>: </a:t>
            </a:r>
            <a:r>
              <a:rPr lang="nl-NL" dirty="0" err="1"/>
              <a:t>Verify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C or Java 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/>
              <a:t>VeriFast</a:t>
            </a:r>
            <a:r>
              <a:rPr lang="nl-NL" dirty="0"/>
              <a:t> is </a:t>
            </a:r>
            <a:r>
              <a:rPr lang="nl-NL" dirty="0" err="1"/>
              <a:t>modular</a:t>
            </a:r>
            <a:r>
              <a:rPr lang="nl-NL" dirty="0"/>
              <a:t>: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verifies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/</a:t>
            </a:r>
            <a:r>
              <a:rPr lang="nl-NL" dirty="0" err="1"/>
              <a:t>method</a:t>
            </a:r>
            <a:r>
              <a:rPr lang="nl-NL" dirty="0"/>
              <a:t> </a:t>
            </a:r>
            <a:r>
              <a:rPr lang="nl-NL" dirty="0" err="1"/>
              <a:t>separately</a:t>
            </a:r>
            <a:endParaRPr lang="nl-NL" dirty="0"/>
          </a:p>
          <a:p>
            <a:r>
              <a:rPr lang="nl-NL" dirty="0"/>
              <a:t>It </a:t>
            </a:r>
            <a:r>
              <a:rPr lang="nl-NL" dirty="0" err="1"/>
              <a:t>executes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body of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/</a:t>
            </a:r>
            <a:r>
              <a:rPr lang="nl-NL" dirty="0" err="1"/>
              <a:t>method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symbolically</a:t>
            </a:r>
            <a:r>
              <a:rPr lang="nl-NL" dirty="0"/>
              <a:t> (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logical</a:t>
            </a:r>
            <a:r>
              <a:rPr lang="nl-NL" dirty="0"/>
              <a:t> </a:t>
            </a:r>
            <a:r>
              <a:rPr lang="nl-NL" dirty="0" err="1"/>
              <a:t>terms</a:t>
            </a:r>
            <a:r>
              <a:rPr lang="nl-NL" dirty="0"/>
              <a:t> </a:t>
            </a:r>
            <a:r>
              <a:rPr lang="nl-NL" dirty="0" err="1"/>
              <a:t>instead</a:t>
            </a:r>
            <a:r>
              <a:rPr lang="nl-NL" dirty="0"/>
              <a:t> of concrete </a:t>
            </a:r>
            <a:r>
              <a:rPr lang="nl-NL" dirty="0" err="1"/>
              <a:t>values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using</a:t>
            </a:r>
            <a:r>
              <a:rPr lang="nl-NL" dirty="0"/>
              <a:t> a </a:t>
            </a:r>
            <a:r>
              <a:rPr lang="nl-NL" dirty="0" err="1"/>
              <a:t>representation</a:t>
            </a:r>
            <a:r>
              <a:rPr lang="nl-NL" dirty="0"/>
              <a:t> of memory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separation</a:t>
            </a:r>
            <a:r>
              <a:rPr lang="nl-NL" dirty="0"/>
              <a:t> logic</a:t>
            </a:r>
          </a:p>
          <a:p>
            <a:pPr lvl="1"/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symbolic</a:t>
            </a:r>
            <a:r>
              <a:rPr lang="nl-NL" dirty="0"/>
              <a:t> state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represents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arbitrary</a:t>
            </a:r>
            <a:r>
              <a:rPr lang="nl-NL" dirty="0"/>
              <a:t> state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satisfies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precondition</a:t>
            </a:r>
            <a:endParaRPr lang="nl-NL" dirty="0"/>
          </a:p>
          <a:p>
            <a:pPr lvl="1"/>
            <a:r>
              <a:rPr lang="nl-NL" dirty="0" err="1"/>
              <a:t>checking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final</a:t>
            </a:r>
            <a:r>
              <a:rPr lang="nl-NL" dirty="0"/>
              <a:t> state </a:t>
            </a:r>
            <a:r>
              <a:rPr lang="nl-NL" dirty="0" err="1"/>
              <a:t>satisfies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postcondition</a:t>
            </a:r>
            <a:endParaRPr lang="nl-NL" dirty="0"/>
          </a:p>
          <a:p>
            <a:pPr lvl="1"/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called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/</a:t>
            </a:r>
            <a:r>
              <a:rPr lang="nl-NL" dirty="0" err="1"/>
              <a:t>methods</a:t>
            </a:r>
            <a:r>
              <a:rPr lang="nl-NL" dirty="0"/>
              <a:t>’ </a:t>
            </a:r>
            <a:r>
              <a:rPr lang="nl-NL" dirty="0" err="1"/>
              <a:t>specifications</a:t>
            </a:r>
            <a:r>
              <a:rPr lang="nl-NL" dirty="0"/>
              <a:t> </a:t>
            </a:r>
            <a:r>
              <a:rPr lang="nl-NL" dirty="0" err="1"/>
              <a:t>instead</a:t>
            </a:r>
            <a:r>
              <a:rPr lang="nl-NL" dirty="0"/>
              <a:t> of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bodies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8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631" y="144539"/>
            <a:ext cx="8753475" cy="523220"/>
          </a:xfrm>
        </p:spPr>
        <p:txBody>
          <a:bodyPr wrap="square" anchor="t">
            <a:normAutofit/>
          </a:bodyPr>
          <a:lstStyle/>
          <a:p>
            <a:r>
              <a:rPr lang="nl-NL" dirty="0" err="1"/>
              <a:t>VeriFast</a:t>
            </a:r>
            <a:r>
              <a:rPr lang="nl-NL" dirty="0"/>
              <a:t>: </a:t>
            </a:r>
            <a:r>
              <a:rPr lang="nl-NL" dirty="0" err="1"/>
              <a:t>Verify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C or Java code</a:t>
            </a:r>
          </a:p>
        </p:txBody>
      </p:sp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D52286A1-8E97-81FD-8CC0-51E66A3BF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835" y="1099535"/>
            <a:ext cx="4989066" cy="3429983"/>
          </a:xfrm>
          <a:prstGeom prst="rect">
            <a:avLst/>
          </a:prstGeom>
          <a:noFill/>
        </p:spPr>
      </p:pic>
      <p:sp>
        <p:nvSpPr>
          <p:cNvPr id="3" name="Tijdelijke aanduiding voor inhoud 2"/>
          <p:cNvSpPr>
            <a:spLocks noGrp="1"/>
          </p:cNvSpPr>
          <p:nvPr>
            <p:ph type="body" sz="quarter" idx="13"/>
          </p:nvPr>
        </p:nvSpPr>
        <p:spPr>
          <a:xfrm>
            <a:off x="160630" y="576315"/>
            <a:ext cx="8753475" cy="461665"/>
          </a:xfrm>
        </p:spPr>
        <p:txBody>
          <a:bodyPr wrap="square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nl-NL" sz="1700" err="1"/>
              <a:t>If</a:t>
            </a:r>
            <a:r>
              <a:rPr lang="nl-NL" sz="1700"/>
              <a:t> </a:t>
            </a:r>
            <a:r>
              <a:rPr lang="nl-NL" sz="1700" err="1"/>
              <a:t>verification</a:t>
            </a:r>
            <a:r>
              <a:rPr lang="nl-NL" sz="1700"/>
              <a:t> </a:t>
            </a:r>
            <a:r>
              <a:rPr lang="nl-NL" sz="1700" err="1"/>
              <a:t>fails</a:t>
            </a:r>
            <a:r>
              <a:rPr lang="nl-NL" sz="1700"/>
              <a:t>, a </a:t>
            </a:r>
            <a:r>
              <a:rPr lang="nl-NL" sz="1700" err="1"/>
              <a:t>failing</a:t>
            </a:r>
            <a:r>
              <a:rPr lang="nl-NL" sz="1700"/>
              <a:t> </a:t>
            </a:r>
            <a:r>
              <a:rPr lang="nl-NL" sz="1700" err="1"/>
              <a:t>symbolic</a:t>
            </a:r>
            <a:r>
              <a:rPr lang="nl-NL" sz="1700"/>
              <a:t> </a:t>
            </a:r>
            <a:r>
              <a:rPr lang="nl-NL" sz="1700" err="1"/>
              <a:t>execution</a:t>
            </a:r>
            <a:r>
              <a:rPr lang="nl-NL" sz="1700"/>
              <a:t> </a:t>
            </a:r>
            <a:r>
              <a:rPr lang="nl-NL" sz="1700" err="1"/>
              <a:t>path</a:t>
            </a:r>
            <a:r>
              <a:rPr lang="nl-NL" sz="1700"/>
              <a:t> is </a:t>
            </a:r>
            <a:r>
              <a:rPr lang="nl-NL" sz="1700" err="1"/>
              <a:t>shown</a:t>
            </a:r>
            <a:r>
              <a:rPr lang="nl-NL" sz="1700"/>
              <a:t> in a debugger-like GUI: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4"/>
          </p:nvPr>
        </p:nvSpPr>
        <p:spPr>
          <a:xfrm>
            <a:off x="4140200" y="4735952"/>
            <a:ext cx="863600" cy="2769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836216C-5BC3-7C44-80F8-E30864FFC22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3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VeriFast</a:t>
            </a:r>
            <a:r>
              <a:rPr lang="nl-NL" dirty="0"/>
              <a:t>: </a:t>
            </a:r>
            <a:r>
              <a:rPr lang="nl-NL" dirty="0" err="1"/>
              <a:t>Verify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C or Java 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We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VeriFast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verify</a:t>
            </a:r>
            <a:r>
              <a:rPr lang="nl-NL" dirty="0"/>
              <a:t> memory </a:t>
            </a:r>
            <a:r>
              <a:rPr lang="nl-NL" dirty="0" err="1"/>
              <a:t>safety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data-race-</a:t>
            </a:r>
            <a:r>
              <a:rPr lang="nl-NL" dirty="0" err="1"/>
              <a:t>freedom</a:t>
            </a:r>
            <a:r>
              <a:rPr lang="nl-NL" dirty="0"/>
              <a:t> of a C program </a:t>
            </a:r>
            <a:r>
              <a:rPr lang="nl-NL" dirty="0" err="1"/>
              <a:t>that</a:t>
            </a:r>
            <a:r>
              <a:rPr lang="nl-NL" dirty="0"/>
              <a:t> runs on a European telecom </a:t>
            </a:r>
            <a:r>
              <a:rPr lang="nl-NL" dirty="0" err="1"/>
              <a:t>operator’s</a:t>
            </a:r>
            <a:r>
              <a:rPr lang="nl-NL" dirty="0"/>
              <a:t> Home Gateway product</a:t>
            </a:r>
          </a:p>
          <a:p>
            <a:pPr lvl="1"/>
            <a:r>
              <a:rPr lang="nl-NL" dirty="0"/>
              <a:t>We found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fixed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data races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process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6216C-5BC3-7C44-80F8-E30864FFC2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5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 imec rebranded">
  <a:themeElements>
    <a:clrScheme name="Aangepast 2">
      <a:dk1>
        <a:srgbClr val="262626"/>
      </a:dk1>
      <a:lt1>
        <a:srgbClr val="FFFFFF"/>
      </a:lt1>
      <a:dk2>
        <a:srgbClr val="4A9CC2"/>
      </a:dk2>
      <a:lt2>
        <a:srgbClr val="929497"/>
      </a:lt2>
      <a:accent1>
        <a:srgbClr val="4BC3AD"/>
      </a:accent1>
      <a:accent2>
        <a:srgbClr val="006994"/>
      </a:accent2>
      <a:accent3>
        <a:srgbClr val="AFDFF9"/>
      </a:accent3>
      <a:accent4>
        <a:srgbClr val="9DC34B"/>
      </a:accent4>
      <a:accent5>
        <a:srgbClr val="C34B61"/>
      </a:accent5>
      <a:accent6>
        <a:srgbClr val="714BC3"/>
      </a:accent6>
      <a:hlink>
        <a:srgbClr val="4A9CC2"/>
      </a:hlink>
      <a:folHlink>
        <a:srgbClr val="006994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istriNet-KUL_presentation-20170915" id="{A5E58F95-0842-324C-9508-F745F2B3AEA4}" vid="{6E5D37AF-3212-6447-A190-24D9FCBBA4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imec rebranded</Template>
  <TotalTime>238</TotalTime>
  <Words>811</Words>
  <Application>Microsoft Macintosh PowerPoint</Application>
  <PresentationFormat>Diavoorstelling (16:9)</PresentationFormat>
  <Paragraphs>95</Paragraphs>
  <Slides>16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Gill Sans MT</vt:lpstr>
      <vt:lpstr>Office Theme imec rebranded</vt:lpstr>
      <vt:lpstr>VeriFast: Verify your C or Java code</vt:lpstr>
      <vt:lpstr>VeriFast: Verify your C or Java code</vt:lpstr>
      <vt:lpstr>VeriFast: Verify your C or Java code</vt:lpstr>
      <vt:lpstr>VeriFast: Verify your C or Java code</vt:lpstr>
      <vt:lpstr>VeriFast: Verify your C or Java code</vt:lpstr>
      <vt:lpstr>VeriFast: Verify your C or Java code</vt:lpstr>
      <vt:lpstr>VeriFast: Verify your C or Java code</vt:lpstr>
      <vt:lpstr>VeriFast: Verify your C or Java code</vt:lpstr>
      <vt:lpstr>VeriFast: Verify your C or Java code</vt:lpstr>
      <vt:lpstr>VeriFast: Verify your C or Java code</vt:lpstr>
      <vt:lpstr>VeriFast: Verify your C or Java code</vt:lpstr>
      <vt:lpstr>VeriFast: Verify your C or Java code</vt:lpstr>
      <vt:lpstr>VeriFast: Verify your C or Java code</vt:lpstr>
      <vt:lpstr>VeriFast: Verify your C or Java code</vt:lpstr>
      <vt:lpstr>VeriFast: Verify your C or Java code</vt:lpstr>
      <vt:lpstr>VeriFast: Verify your C or Java code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VeriFast: Verify your C or Java code</dc:title>
  <dc:subject/>
  <dc:creator>Bart Jacobs</dc:creator>
  <cp:keywords/>
  <dc:description/>
  <cp:lastModifiedBy>Bart Jacobs</cp:lastModifiedBy>
  <cp:revision>2</cp:revision>
  <cp:lastPrinted>2017-05-30T21:13:11Z</cp:lastPrinted>
  <dcterms:created xsi:type="dcterms:W3CDTF">2022-05-11T05:32:57Z</dcterms:created>
  <dcterms:modified xsi:type="dcterms:W3CDTF">2022-05-11T09:31:35Z</dcterms:modified>
  <cp:category/>
</cp:coreProperties>
</file>