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5b5c2fd63_1_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5b5c2fd63_1_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5b5c2fd63_1_2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5b5c2fd63_1_2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5b5c2fd63_1_2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5b5c2fd63_1_2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a067e54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a067e54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a067e54d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a067e54d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a067e54d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a067e54d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a067e54d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a067e54d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ad9875d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ad9875d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ad9875d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ad9875d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a067e54d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a067e54d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5b5c2fd63_1_2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5b5c2fd63_1_2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ad9875d1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ad9875d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a067e54d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a067e54d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a067e54d0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a067e54d0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5b5c2fd63_1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5b5c2fd63_1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5b5c2fd63_1_2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5b5c2fd63_1_2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5b5c2fd63_1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5b5c2fd63_1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5b5c2fd63_1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5b5c2fd63_1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Remplir les cases par des %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5b5c2fd63_1_2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5b5c2fd63_1_2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5b5c2fd63_1_2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5b5c2fd63_1_2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5b5c2fd63_1_1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5b5c2fd63_1_1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193252"/>
            <a:ext cx="8222100" cy="14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4800"/>
              <a:t>Sudoku solver with OR-tools</a:t>
            </a:r>
            <a:endParaRPr sz="4800">
              <a:solidFill>
                <a:srgbClr val="A1E8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942050" y="4494650"/>
            <a:ext cx="7534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" sz="1800"/>
              <a:t>Edouard Botherel – Valentin Davis - Jean-Benoit Troude - Geoffroi Villamaux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4452"/>
            <a:ext cx="8839200" cy="1421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propagation</a:t>
            </a:r>
            <a:endParaRPr/>
          </a:p>
        </p:txBody>
      </p:sp>
      <p:pic>
        <p:nvPicPr>
          <p:cNvPr id="244" name="Google Shape;244;p22"/>
          <p:cNvPicPr preferRelativeResize="0"/>
          <p:nvPr/>
        </p:nvPicPr>
        <p:blipFill rotWithShape="1">
          <a:blip r:embed="rId3">
            <a:alphaModFix/>
          </a:blip>
          <a:srcRect b="74639" l="0" r="4498" t="0"/>
          <a:stretch/>
        </p:blipFill>
        <p:spPr>
          <a:xfrm>
            <a:off x="1316350" y="1521700"/>
            <a:ext cx="1107550" cy="110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 rotWithShape="1">
          <a:blip r:embed="rId3">
            <a:alphaModFix/>
          </a:blip>
          <a:srcRect b="39500" l="0" r="0" t="35138"/>
          <a:stretch/>
        </p:blipFill>
        <p:spPr>
          <a:xfrm>
            <a:off x="3179638" y="1521700"/>
            <a:ext cx="1159705" cy="110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 b="0" l="0" r="0" t="73612"/>
          <a:stretch/>
        </p:blipFill>
        <p:spPr>
          <a:xfrm>
            <a:off x="4979350" y="1499350"/>
            <a:ext cx="1159700" cy="114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2"/>
          <p:cNvPicPr preferRelativeResize="0"/>
          <p:nvPr/>
        </p:nvPicPr>
        <p:blipFill rotWithShape="1">
          <a:blip r:embed="rId4">
            <a:alphaModFix/>
          </a:blip>
          <a:srcRect b="62078" l="0" r="0" t="2645"/>
          <a:stretch/>
        </p:blipFill>
        <p:spPr>
          <a:xfrm>
            <a:off x="6728500" y="1431675"/>
            <a:ext cx="1263072" cy="1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2"/>
          <p:cNvSpPr/>
          <p:nvPr/>
        </p:nvSpPr>
        <p:spPr>
          <a:xfrm>
            <a:off x="2539863" y="21105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22"/>
          <p:cNvGrpSpPr/>
          <p:nvPr/>
        </p:nvGrpSpPr>
        <p:grpSpPr>
          <a:xfrm>
            <a:off x="1124947" y="2523400"/>
            <a:ext cx="1578303" cy="1194200"/>
            <a:chOff x="369672" y="2664225"/>
            <a:chExt cx="1578303" cy="1194200"/>
          </a:xfrm>
        </p:grpSpPr>
        <p:sp>
          <p:nvSpPr>
            <p:cNvPr id="250" name="Google Shape;250;p22"/>
            <p:cNvSpPr txBox="1"/>
            <p:nvPr/>
          </p:nvSpPr>
          <p:spPr>
            <a:xfrm>
              <a:off x="369675" y="2664225"/>
              <a:ext cx="1578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Sous-étape 1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22"/>
            <p:cNvSpPr txBox="1"/>
            <p:nvPr/>
          </p:nvSpPr>
          <p:spPr>
            <a:xfrm>
              <a:off x="369672" y="3121025"/>
              <a:ext cx="1578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On place la première reine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" name="Google Shape;252;p22"/>
          <p:cNvGrpSpPr/>
          <p:nvPr/>
        </p:nvGrpSpPr>
        <p:grpSpPr>
          <a:xfrm>
            <a:off x="6590312" y="2468000"/>
            <a:ext cx="1537203" cy="1194200"/>
            <a:chOff x="5527887" y="2664225"/>
            <a:chExt cx="1537203" cy="1194200"/>
          </a:xfrm>
        </p:grpSpPr>
        <p:sp>
          <p:nvSpPr>
            <p:cNvPr id="253" name="Google Shape;253;p22"/>
            <p:cNvSpPr txBox="1"/>
            <p:nvPr/>
          </p:nvSpPr>
          <p:spPr>
            <a:xfrm>
              <a:off x="552788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Sous-étape 4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5527890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On élimine les emplacements impossibles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5" name="Google Shape;255;p22"/>
          <p:cNvSpPr/>
          <p:nvPr/>
        </p:nvSpPr>
        <p:spPr>
          <a:xfrm>
            <a:off x="4350875" y="21105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6139038" y="21105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22"/>
          <p:cNvGrpSpPr/>
          <p:nvPr/>
        </p:nvGrpSpPr>
        <p:grpSpPr>
          <a:xfrm>
            <a:off x="2965680" y="2523400"/>
            <a:ext cx="1562432" cy="1183800"/>
            <a:chOff x="2019005" y="2664225"/>
            <a:chExt cx="1562432" cy="1183800"/>
          </a:xfrm>
        </p:grpSpPr>
        <p:sp>
          <p:nvSpPr>
            <p:cNvPr id="258" name="Google Shape;258;p22"/>
            <p:cNvSpPr txBox="1"/>
            <p:nvPr/>
          </p:nvSpPr>
          <p:spPr>
            <a:xfrm>
              <a:off x="204423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Sous-étape 2 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" name="Google Shape;259;p22"/>
            <p:cNvSpPr txBox="1"/>
            <p:nvPr/>
          </p:nvSpPr>
          <p:spPr>
            <a:xfrm>
              <a:off x="2019005" y="31106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On élimine les emplacements impossibles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22"/>
          <p:cNvGrpSpPr/>
          <p:nvPr/>
        </p:nvGrpSpPr>
        <p:grpSpPr>
          <a:xfrm>
            <a:off x="4765325" y="2523400"/>
            <a:ext cx="1537202" cy="1194198"/>
            <a:chOff x="3818650" y="2664225"/>
            <a:chExt cx="1537202" cy="1194198"/>
          </a:xfrm>
        </p:grpSpPr>
        <p:sp>
          <p:nvSpPr>
            <p:cNvPr id="261" name="Google Shape;261;p22"/>
            <p:cNvSpPr txBox="1"/>
            <p:nvPr/>
          </p:nvSpPr>
          <p:spPr>
            <a:xfrm>
              <a:off x="3818650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Sous-étape 3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22"/>
            <p:cNvSpPr txBox="1"/>
            <p:nvPr/>
          </p:nvSpPr>
          <p:spPr>
            <a:xfrm>
              <a:off x="3818652" y="3121023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On place la seconde reine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147488" y="30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retour en arrière</a:t>
            </a:r>
            <a:endParaRPr/>
          </a:p>
        </p:txBody>
      </p:sp>
      <p:pic>
        <p:nvPicPr>
          <p:cNvPr id="268" name="Google Shape;268;p23"/>
          <p:cNvPicPr preferRelativeResize="0"/>
          <p:nvPr/>
        </p:nvPicPr>
        <p:blipFill rotWithShape="1">
          <a:blip r:embed="rId3">
            <a:alphaModFix/>
          </a:blip>
          <a:srcRect b="73198" l="0" r="3818" t="0"/>
          <a:stretch/>
        </p:blipFill>
        <p:spPr>
          <a:xfrm>
            <a:off x="1057250" y="1437825"/>
            <a:ext cx="1375475" cy="13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3"/>
          <p:cNvPicPr preferRelativeResize="0"/>
          <p:nvPr/>
        </p:nvPicPr>
        <p:blipFill rotWithShape="1">
          <a:blip r:embed="rId4">
            <a:alphaModFix/>
          </a:blip>
          <a:srcRect b="2237" l="0" r="3818" t="71536"/>
          <a:stretch/>
        </p:blipFill>
        <p:spPr>
          <a:xfrm>
            <a:off x="6416575" y="1437825"/>
            <a:ext cx="1375475" cy="134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 rotWithShape="1">
          <a:blip r:embed="rId5">
            <a:alphaModFix/>
          </a:blip>
          <a:srcRect b="37257" l="0" r="5953" t="36517"/>
          <a:stretch/>
        </p:blipFill>
        <p:spPr>
          <a:xfrm>
            <a:off x="3775775" y="1522875"/>
            <a:ext cx="1344925" cy="1348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23"/>
          <p:cNvGrpSpPr/>
          <p:nvPr/>
        </p:nvGrpSpPr>
        <p:grpSpPr>
          <a:xfrm>
            <a:off x="3663653" y="2768000"/>
            <a:ext cx="1537209" cy="1252100"/>
            <a:chOff x="5527878" y="2664225"/>
            <a:chExt cx="1537209" cy="1252100"/>
          </a:xfrm>
        </p:grpSpPr>
        <p:sp>
          <p:nvSpPr>
            <p:cNvPr id="272" name="Google Shape;272;p23"/>
            <p:cNvSpPr txBox="1"/>
            <p:nvPr/>
          </p:nvSpPr>
          <p:spPr>
            <a:xfrm>
              <a:off x="552788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Sous-étape 2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Google Shape;273;p23"/>
            <p:cNvSpPr txBox="1"/>
            <p:nvPr/>
          </p:nvSpPr>
          <p:spPr>
            <a:xfrm>
              <a:off x="5527878" y="31789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On place les reines suivantes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4" name="Google Shape;274;p23"/>
          <p:cNvGrpSpPr/>
          <p:nvPr/>
        </p:nvGrpSpPr>
        <p:grpSpPr>
          <a:xfrm>
            <a:off x="6335718" y="2765925"/>
            <a:ext cx="1543944" cy="1254175"/>
            <a:chOff x="7230393" y="2664225"/>
            <a:chExt cx="1543944" cy="1254175"/>
          </a:xfrm>
        </p:grpSpPr>
        <p:sp>
          <p:nvSpPr>
            <p:cNvPr id="275" name="Google Shape;275;p23"/>
            <p:cNvSpPr txBox="1"/>
            <p:nvPr/>
          </p:nvSpPr>
          <p:spPr>
            <a:xfrm>
              <a:off x="723713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Sous-étape 3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3"/>
            <p:cNvSpPr txBox="1"/>
            <p:nvPr/>
          </p:nvSpPr>
          <p:spPr>
            <a:xfrm>
              <a:off x="7230393" y="3181000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Solution au problème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7" name="Google Shape;277;p23"/>
          <p:cNvSpPr/>
          <p:nvPr/>
        </p:nvSpPr>
        <p:spPr>
          <a:xfrm>
            <a:off x="2867738" y="2310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5434413" y="2310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935939" y="2780750"/>
            <a:ext cx="1537211" cy="1239348"/>
            <a:chOff x="3818639" y="2664225"/>
            <a:chExt cx="1537211" cy="1239348"/>
          </a:xfrm>
        </p:grpSpPr>
        <p:sp>
          <p:nvSpPr>
            <p:cNvPr id="280" name="Google Shape;280;p23"/>
            <p:cNvSpPr txBox="1"/>
            <p:nvPr/>
          </p:nvSpPr>
          <p:spPr>
            <a:xfrm>
              <a:off x="3818650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Sous-étape 1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23"/>
            <p:cNvSpPr txBox="1"/>
            <p:nvPr/>
          </p:nvSpPr>
          <p:spPr>
            <a:xfrm>
              <a:off x="3818639" y="3166173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On place la </a:t>
              </a:r>
              <a:r>
                <a:rPr lang="fr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première</a:t>
              </a:r>
              <a:r>
                <a:rPr lang="fr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reine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Algorithme &amp; Code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type="title"/>
          </p:nvPr>
        </p:nvSpPr>
        <p:spPr>
          <a:xfrm>
            <a:off x="311700" y="235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/>
              <a:t>Classe Benchmark</a:t>
            </a:r>
            <a:endParaRPr sz="2700"/>
          </a:p>
        </p:txBody>
      </p:sp>
      <p:sp>
        <p:nvSpPr>
          <p:cNvPr id="292" name="Google Shape;292;p25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666666"/>
                </a:solidFill>
              </a:rPr>
              <a:t>Comme son nom l’indique le Benchmark permet de comparer la performance de chaque méthode de résolution en comparant le temps d'exécution en millisecondes.</a:t>
            </a:r>
            <a:r>
              <a:rPr lang="fr" sz="1400">
                <a:solidFill>
                  <a:schemeClr val="lt1"/>
                </a:solidFill>
              </a:rPr>
              <a:t>de chaque solver</a:t>
            </a:r>
            <a:endParaRPr/>
          </a:p>
        </p:txBody>
      </p:sp>
      <p:pic>
        <p:nvPicPr>
          <p:cNvPr id="293" name="Google Shape;293;p25"/>
          <p:cNvPicPr preferRelativeResize="0"/>
          <p:nvPr/>
        </p:nvPicPr>
        <p:blipFill rotWithShape="1">
          <a:blip r:embed="rId3">
            <a:alphaModFix/>
          </a:blip>
          <a:srcRect b="0" l="13629" r="0" t="27028"/>
          <a:stretch/>
        </p:blipFill>
        <p:spPr>
          <a:xfrm>
            <a:off x="453338" y="2005100"/>
            <a:ext cx="8237324" cy="25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311700" y="206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/>
              <a:t>Classe Core</a:t>
            </a:r>
            <a:endParaRPr sz="2700"/>
          </a:p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0" y="814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666666"/>
                </a:solidFill>
              </a:rPr>
              <a:t>La classe Core inclut les grilles de sudoku. Une liste de 81 int est déclarée pour les cellules. 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666666"/>
                </a:solidFill>
              </a:rPr>
              <a:t>La grille est construite de manière à avoir un accès facile aux index des lignes et colonnes et permet de comparer les cases voisines.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666666"/>
                </a:solidFill>
              </a:rPr>
              <a:t>Elle inclut les méthodes permettant de tester les valeurs proposées par le solver pour résoudre le sudoku et les test afin de valider la solution </a:t>
            </a:r>
            <a:endParaRPr sz="1500">
              <a:solidFill>
                <a:srgbClr val="666666"/>
              </a:solidFill>
            </a:endParaRPr>
          </a:p>
        </p:txBody>
      </p:sp>
      <p:pic>
        <p:nvPicPr>
          <p:cNvPr id="300" name="Google Shape;300;p26"/>
          <p:cNvPicPr preferRelativeResize="0"/>
          <p:nvPr/>
        </p:nvPicPr>
        <p:blipFill rotWithShape="1">
          <a:blip r:embed="rId3">
            <a:alphaModFix/>
          </a:blip>
          <a:srcRect b="33785" l="10667" r="52126" t="13407"/>
          <a:stretch/>
        </p:blipFill>
        <p:spPr>
          <a:xfrm>
            <a:off x="4033675" y="2119950"/>
            <a:ext cx="3478176" cy="27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7"/>
          <p:cNvPicPr preferRelativeResize="0"/>
          <p:nvPr/>
        </p:nvPicPr>
        <p:blipFill rotWithShape="1">
          <a:blip r:embed="rId3">
            <a:alphaModFix/>
          </a:blip>
          <a:srcRect b="34123" l="9800" r="47682" t="13069"/>
          <a:stretch/>
        </p:blipFill>
        <p:spPr>
          <a:xfrm>
            <a:off x="1743559" y="930325"/>
            <a:ext cx="4698989" cy="328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V1.0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5"/>
              <a:t>Initialisation des paramètres</a:t>
            </a:r>
            <a:endParaRPr sz="2555"/>
          </a:p>
        </p:txBody>
      </p:sp>
      <p:sp>
        <p:nvSpPr>
          <p:cNvPr id="311" name="Google Shape;311;p28"/>
          <p:cNvSpPr txBox="1"/>
          <p:nvPr>
            <p:ph idx="1" type="body"/>
          </p:nvPr>
        </p:nvSpPr>
        <p:spPr>
          <a:xfrm>
            <a:off x="4662100" y="2143463"/>
            <a:ext cx="26271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Variables de contrainte</a:t>
            </a:r>
            <a:endParaRPr/>
          </a:p>
        </p:txBody>
      </p:sp>
      <p:pic>
        <p:nvPicPr>
          <p:cNvPr id="312" name="Google Shape;3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13" y="1955313"/>
            <a:ext cx="44100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" y="3378626"/>
            <a:ext cx="4410075" cy="43998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8"/>
          <p:cNvSpPr txBox="1"/>
          <p:nvPr>
            <p:ph idx="1" type="body"/>
          </p:nvPr>
        </p:nvSpPr>
        <p:spPr>
          <a:xfrm>
            <a:off x="4814500" y="3317088"/>
            <a:ext cx="26271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Création de la grille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title"/>
          </p:nvPr>
        </p:nvSpPr>
        <p:spPr>
          <a:xfrm>
            <a:off x="224300" y="79325"/>
            <a:ext cx="85206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V1.0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5"/>
              <a:t>Ajout des contraintes à partir de la grille créée</a:t>
            </a:r>
            <a:endParaRPr sz="2555"/>
          </a:p>
        </p:txBody>
      </p:sp>
      <p:sp>
        <p:nvSpPr>
          <p:cNvPr id="320" name="Google Shape;320;p29"/>
          <p:cNvSpPr txBox="1"/>
          <p:nvPr>
            <p:ph idx="1" type="body"/>
          </p:nvPr>
        </p:nvSpPr>
        <p:spPr>
          <a:xfrm>
            <a:off x="3936850" y="1257838"/>
            <a:ext cx="26271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fr" sz="1190"/>
              <a:t>Ajout des contraintes à respecter au solver lors de la résolution</a:t>
            </a:r>
            <a:endParaRPr sz="1190"/>
          </a:p>
        </p:txBody>
      </p:sp>
      <p:sp>
        <p:nvSpPr>
          <p:cNvPr id="321" name="Google Shape;321;p29"/>
          <p:cNvSpPr txBox="1"/>
          <p:nvPr>
            <p:ph idx="1" type="body"/>
          </p:nvPr>
        </p:nvSpPr>
        <p:spPr>
          <a:xfrm>
            <a:off x="3936850" y="2311703"/>
            <a:ext cx="30303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1160"/>
              <a:t>Ajout des lignes et colonnes au solver.</a:t>
            </a:r>
            <a:endParaRPr sz="11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fr" sz="1160"/>
              <a:t>Toutes les valeurs doivent être différentes.</a:t>
            </a:r>
            <a:endParaRPr sz="1160"/>
          </a:p>
        </p:txBody>
      </p:sp>
      <p:pic>
        <p:nvPicPr>
          <p:cNvPr id="322" name="Google Shape;3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00" y="954525"/>
            <a:ext cx="3436202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9"/>
          <p:cNvSpPr txBox="1"/>
          <p:nvPr>
            <p:ph idx="1" type="body"/>
          </p:nvPr>
        </p:nvSpPr>
        <p:spPr>
          <a:xfrm>
            <a:off x="3852425" y="3870228"/>
            <a:ext cx="30303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1160"/>
              <a:t>Ajout des cellules du sudoku au solver</a:t>
            </a:r>
            <a:endParaRPr sz="11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fr" sz="1160"/>
              <a:t>Vérification des dimensions.</a:t>
            </a:r>
            <a:endParaRPr sz="116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412350" y="165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V1.0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5"/>
              <a:t>Résolution du sudoku</a:t>
            </a:r>
            <a:endParaRPr sz="2555"/>
          </a:p>
        </p:txBody>
      </p:sp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4662100" y="1457675"/>
            <a:ext cx="36564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1150"/>
              <a:t>Création de la grille dans la console.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fr" sz="1150"/>
              <a:t>Début de la recherche de solution</a:t>
            </a:r>
            <a:endParaRPr sz="1150"/>
          </a:p>
        </p:txBody>
      </p:sp>
      <p:sp>
        <p:nvSpPr>
          <p:cNvPr id="330" name="Google Shape;330;p30"/>
          <p:cNvSpPr txBox="1"/>
          <p:nvPr>
            <p:ph idx="1" type="body"/>
          </p:nvPr>
        </p:nvSpPr>
        <p:spPr>
          <a:xfrm>
            <a:off x="4762700" y="3051775"/>
            <a:ext cx="2845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Filtrage des différentes solutions et intégration des plus pertinentes</a:t>
            </a:r>
            <a:r>
              <a:rPr lang="fr"/>
              <a:t> </a:t>
            </a:r>
            <a:endParaRPr/>
          </a:p>
        </p:txBody>
      </p:sp>
      <p:pic>
        <p:nvPicPr>
          <p:cNvPr id="331" name="Google Shape;3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357300" cy="333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311700" y="151200"/>
            <a:ext cx="85206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5"/>
              <a:t>Recherche et travail réalisé</a:t>
            </a:r>
            <a:endParaRPr sz="2555"/>
          </a:p>
        </p:txBody>
      </p:sp>
      <p:sp>
        <p:nvSpPr>
          <p:cNvPr id="337" name="Google Shape;337;p31"/>
          <p:cNvSpPr txBox="1"/>
          <p:nvPr>
            <p:ph idx="1" type="body"/>
          </p:nvPr>
        </p:nvSpPr>
        <p:spPr>
          <a:xfrm>
            <a:off x="4403425" y="1017800"/>
            <a:ext cx="4428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Remplacer boucle foreach par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Tentative d’utilisation des structures à la place des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Réflexion sur la méthode grid.Flatten()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Utilisation du profiler dotTrace/ReSharper </a:t>
            </a:r>
            <a:endParaRPr/>
          </a:p>
        </p:txBody>
      </p:sp>
      <p:pic>
        <p:nvPicPr>
          <p:cNvPr id="338" name="Google Shape;3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20" y="1078195"/>
            <a:ext cx="3488600" cy="18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863" y="2975224"/>
            <a:ext cx="2889722" cy="18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202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Projet : Sudoku x OR-Tools</a:t>
            </a:r>
            <a:endParaRPr sz="27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084200" y="1229975"/>
            <a:ext cx="3688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marR="5080" rtl="0" algn="l">
              <a:lnSpc>
                <a:spcPct val="100800"/>
              </a:lnSpc>
              <a:spcBef>
                <a:spcPts val="1015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AutoNum type="arabicPeriod"/>
            </a:pPr>
            <a:r>
              <a:rPr lang="fr">
                <a:solidFill>
                  <a:srgbClr val="666666"/>
                </a:solidFill>
              </a:rPr>
              <a:t>L</a:t>
            </a:r>
            <a:r>
              <a:rPr lang="fr">
                <a:solidFill>
                  <a:srgbClr val="666666"/>
                </a:solidFill>
              </a:rPr>
              <a:t>’aide de la librairie google OR-tools.</a:t>
            </a:r>
            <a:endParaRPr>
              <a:solidFill>
                <a:srgbClr val="666666"/>
              </a:solidFill>
            </a:endParaRPr>
          </a:p>
          <a:p>
            <a:pPr indent="0" lvl="0" marL="457200" marR="5080" rtl="0" algn="l">
              <a:lnSpc>
                <a:spcPct val="1008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34327" lvl="0" marL="457200" marR="5080" rtl="0" algn="l">
              <a:lnSpc>
                <a:spcPct val="100800"/>
              </a:lnSpc>
              <a:spcBef>
                <a:spcPts val="1015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AutoNum type="arabicPeriod"/>
            </a:pPr>
            <a:r>
              <a:rPr lang="fr">
                <a:solidFill>
                  <a:srgbClr val="666666"/>
                </a:solidFill>
              </a:rPr>
              <a:t>Intégration de l’algorithme dans le projet à l’aide github et visual studio community.</a:t>
            </a:r>
            <a:endParaRPr>
              <a:solidFill>
                <a:srgbClr val="666666"/>
              </a:solidFill>
            </a:endParaRPr>
          </a:p>
          <a:p>
            <a:pPr indent="0" lvl="0" marL="457200" marR="5080" rtl="0" algn="l">
              <a:lnSpc>
                <a:spcPct val="1008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34327" lvl="0" marL="457200" marR="5080" rtl="0" algn="l">
              <a:lnSpc>
                <a:spcPct val="100800"/>
              </a:lnSpc>
              <a:spcBef>
                <a:spcPts val="1015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AutoNum type="arabicPeriod"/>
            </a:pPr>
            <a:r>
              <a:rPr lang="fr">
                <a:solidFill>
                  <a:srgbClr val="666666"/>
                </a:solidFill>
              </a:rPr>
              <a:t>Utilisation de l’algorithme depuis la console pour chaque étudiant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92800" y="1148550"/>
            <a:ext cx="3935400" cy="284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25" y="1460163"/>
            <a:ext cx="3334750" cy="22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type="title"/>
          </p:nvPr>
        </p:nvSpPr>
        <p:spPr>
          <a:xfrm>
            <a:off x="311700" y="151200"/>
            <a:ext cx="85206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5"/>
              <a:t>JetBrain profiler</a:t>
            </a:r>
            <a:endParaRPr sz="2555"/>
          </a:p>
        </p:txBody>
      </p:sp>
      <p:sp>
        <p:nvSpPr>
          <p:cNvPr id="345" name="Google Shape;345;p32"/>
          <p:cNvSpPr txBox="1"/>
          <p:nvPr>
            <p:ph idx="1" type="body"/>
          </p:nvPr>
        </p:nvSpPr>
        <p:spPr>
          <a:xfrm>
            <a:off x="2151038" y="2572713"/>
            <a:ext cx="40473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fr" sz="1195"/>
              <a:t>Titre : </a:t>
            </a:r>
            <a:r>
              <a:rPr i="1" lang="fr" sz="1195"/>
              <a:t>Puissance de calcul nécessaire à la compilation</a:t>
            </a:r>
            <a:endParaRPr i="1" sz="1195"/>
          </a:p>
        </p:txBody>
      </p:sp>
      <p:pic>
        <p:nvPicPr>
          <p:cNvPr id="346" name="Google Shape;3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762" y="2866227"/>
            <a:ext cx="4047325" cy="18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150" y="1047425"/>
            <a:ext cx="4862274" cy="14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 txBox="1"/>
          <p:nvPr>
            <p:ph idx="1" type="body"/>
          </p:nvPr>
        </p:nvSpPr>
        <p:spPr>
          <a:xfrm>
            <a:off x="2224575" y="4612875"/>
            <a:ext cx="41772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50"/>
              <a:t>Titre :</a:t>
            </a:r>
            <a:r>
              <a:rPr i="1" lang="fr" sz="1150"/>
              <a:t> </a:t>
            </a:r>
            <a:r>
              <a:rPr i="1" lang="fr" sz="1150"/>
              <a:t>Temps nécessaire à la compilation</a:t>
            </a:r>
            <a:endParaRPr i="1" sz="11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</a:t>
            </a:r>
            <a:endParaRPr/>
          </a:p>
        </p:txBody>
      </p:sp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827" y="1017800"/>
            <a:ext cx="2159797" cy="27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3"/>
          <p:cNvPicPr preferRelativeResize="0"/>
          <p:nvPr/>
        </p:nvPicPr>
        <p:blipFill rotWithShape="1">
          <a:blip r:embed="rId4">
            <a:alphaModFix/>
          </a:blip>
          <a:srcRect b="5953" l="0" r="74050" t="29128"/>
          <a:stretch/>
        </p:blipFill>
        <p:spPr>
          <a:xfrm>
            <a:off x="692700" y="1017800"/>
            <a:ext cx="1972531" cy="27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3"/>
          <p:cNvSpPr txBox="1"/>
          <p:nvPr>
            <p:ph idx="1" type="body"/>
          </p:nvPr>
        </p:nvSpPr>
        <p:spPr>
          <a:xfrm>
            <a:off x="108450" y="4015875"/>
            <a:ext cx="3111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71338"/>
              <a:buNone/>
            </a:pPr>
            <a:r>
              <a:rPr lang="fr" sz="1195"/>
              <a:t>Titre : </a:t>
            </a:r>
            <a:r>
              <a:rPr i="1" lang="fr" sz="1195"/>
              <a:t>Résultat sudoku 1 facile avant optimisation</a:t>
            </a:r>
            <a:endParaRPr i="1" sz="1195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ct val="71338"/>
              <a:buNone/>
            </a:pPr>
            <a:r>
              <a:rPr i="1" lang="fr" sz="1195"/>
              <a:t>154.03ms</a:t>
            </a:r>
            <a:endParaRPr i="1" sz="1195"/>
          </a:p>
        </p:txBody>
      </p:sp>
      <p:sp>
        <p:nvSpPr>
          <p:cNvPr id="357" name="Google Shape;357;p33"/>
          <p:cNvSpPr txBox="1"/>
          <p:nvPr/>
        </p:nvSpPr>
        <p:spPr>
          <a:xfrm>
            <a:off x="3885375" y="3972375"/>
            <a:ext cx="3281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Titre : </a:t>
            </a:r>
            <a:r>
              <a:rPr i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Résultat sudoku 1 facile après optimisation</a:t>
            </a:r>
            <a:endParaRPr i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2.939 ms</a:t>
            </a:r>
            <a:endParaRPr i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>
            <p:ph type="title"/>
          </p:nvPr>
        </p:nvSpPr>
        <p:spPr>
          <a:xfrm>
            <a:off x="490250" y="526350"/>
            <a:ext cx="8125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/>
              <a:t>Merci de </a:t>
            </a:r>
            <a:r>
              <a:rPr lang="fr" sz="4200"/>
              <a:t>votre</a:t>
            </a:r>
            <a:r>
              <a:rPr lang="fr" sz="4200"/>
              <a:t> attention !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Index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Organisation du Projet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fr"/>
              <a:t>Phases du projet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fr"/>
              <a:t>Teamwork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Présentation d’OR-Tools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fr"/>
              <a:t>Description de la librairie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fr"/>
              <a:t>Exemples de fonctionnement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Algorithme &amp; Code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fr"/>
              <a:t>Classes Benchmark &amp; Core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fr"/>
              <a:t>Fonctionnement du code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fr"/>
              <a:t>Résultat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 - </a:t>
            </a:r>
            <a:r>
              <a:rPr lang="fr"/>
              <a:t>Organisation du Projet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876850" y="267325"/>
            <a:ext cx="693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Phases du Projet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201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Phases du Projet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 rot="-711236">
            <a:off x="5278537" y="2491638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flipH="1" rot="711236">
            <a:off x="3993799" y="2491638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 rot="-711236">
            <a:off x="2712725" y="2491638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flipH="1" rot="711236">
            <a:off x="1421046" y="2491638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1889475" y="2547681"/>
            <a:ext cx="1712700" cy="1230715"/>
            <a:chOff x="3021975" y="2541798"/>
            <a:chExt cx="1712700" cy="1230715"/>
          </a:xfrm>
        </p:grpSpPr>
        <p:sp>
          <p:nvSpPr>
            <p:cNvPr id="118" name="Google Shape;118;p17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Appropriation des codes sources &amp; des documents sources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7"/>
          <p:cNvSpPr/>
          <p:nvPr/>
        </p:nvSpPr>
        <p:spPr>
          <a:xfrm rot="-711236">
            <a:off x="146921" y="2491638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7"/>
          <p:cNvGrpSpPr/>
          <p:nvPr/>
        </p:nvGrpSpPr>
        <p:grpSpPr>
          <a:xfrm>
            <a:off x="602663" y="1246509"/>
            <a:ext cx="1712700" cy="1246754"/>
            <a:chOff x="1637475" y="1219942"/>
            <a:chExt cx="1712700" cy="1246754"/>
          </a:xfrm>
        </p:grpSpPr>
        <p:sp>
          <p:nvSpPr>
            <p:cNvPr id="125" name="Google Shape;125;p17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1678900" y="1219947"/>
              <a:ext cx="1624200" cy="7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85000"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Appropriation du code Documentation 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Acquisitions théoriques &amp; techniques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4447900" y="2547681"/>
            <a:ext cx="1712700" cy="1230715"/>
            <a:chOff x="3021975" y="2541798"/>
            <a:chExt cx="1712700" cy="1230715"/>
          </a:xfrm>
        </p:grpSpPr>
        <p:sp>
          <p:nvSpPr>
            <p:cNvPr id="131" name="Google Shape;131;p17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Tests 1.0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17"/>
          <p:cNvGrpSpPr/>
          <p:nvPr/>
        </p:nvGrpSpPr>
        <p:grpSpPr>
          <a:xfrm>
            <a:off x="3168900" y="1300934"/>
            <a:ext cx="1712700" cy="1246754"/>
            <a:chOff x="1637475" y="1219942"/>
            <a:chExt cx="1712700" cy="1246754"/>
          </a:xfrm>
        </p:grpSpPr>
        <p:sp>
          <p:nvSpPr>
            <p:cNvPr id="137" name="Google Shape;137;p17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1678900" y="1219947"/>
              <a:ext cx="1624200" cy="7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Adaptation des algorithmes sources et implémentation du solver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7"/>
          <p:cNvSpPr/>
          <p:nvPr/>
        </p:nvSpPr>
        <p:spPr>
          <a:xfrm flipH="1" rot="711236">
            <a:off x="6658649" y="2491638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7"/>
          <p:cNvGrpSpPr/>
          <p:nvPr/>
        </p:nvGrpSpPr>
        <p:grpSpPr>
          <a:xfrm>
            <a:off x="7201700" y="2571756"/>
            <a:ext cx="1712700" cy="1230715"/>
            <a:chOff x="3021975" y="2541798"/>
            <a:chExt cx="1712700" cy="1230715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3066225" y="3011588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Tests 1.1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5818925" y="1246509"/>
            <a:ext cx="1712700" cy="1246754"/>
            <a:chOff x="1637475" y="1219942"/>
            <a:chExt cx="1712700" cy="1246754"/>
          </a:xfrm>
        </p:grpSpPr>
        <p:sp>
          <p:nvSpPr>
            <p:cNvPr id="150" name="Google Shape;150;p17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1678900" y="1219947"/>
              <a:ext cx="1624200" cy="7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Optimisation du solver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3617113" y="82616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Théorie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4636079" y="82616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Algorithmie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224438" y="826162"/>
            <a:ext cx="2380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1225373" y="1137300"/>
            <a:ext cx="4417805" cy="674450"/>
            <a:chOff x="943723" y="3098500"/>
            <a:chExt cx="4417805" cy="674450"/>
          </a:xfrm>
        </p:grpSpPr>
        <p:sp>
          <p:nvSpPr>
            <p:cNvPr id="163" name="Google Shape;163;p18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Jean-Benoit Troude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1225373" y="1822575"/>
            <a:ext cx="4417805" cy="674450"/>
            <a:chOff x="943723" y="3783775"/>
            <a:chExt cx="4417805" cy="674450"/>
          </a:xfrm>
        </p:grpSpPr>
        <p:sp>
          <p:nvSpPr>
            <p:cNvPr id="171" name="Google Shape;171;p18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Edouard Botherel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18"/>
          <p:cNvGrpSpPr/>
          <p:nvPr/>
        </p:nvGrpSpPr>
        <p:grpSpPr>
          <a:xfrm>
            <a:off x="1225373" y="3193125"/>
            <a:ext cx="4417805" cy="674450"/>
            <a:chOff x="943723" y="4469050"/>
            <a:chExt cx="4417805" cy="674450"/>
          </a:xfrm>
        </p:grpSpPr>
        <p:sp>
          <p:nvSpPr>
            <p:cNvPr id="179" name="Google Shape;179;p18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Valentin Davis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p18"/>
          <p:cNvGrpSpPr/>
          <p:nvPr/>
        </p:nvGrpSpPr>
        <p:grpSpPr>
          <a:xfrm>
            <a:off x="1225373" y="2507850"/>
            <a:ext cx="4417805" cy="674450"/>
            <a:chOff x="943723" y="4469050"/>
            <a:chExt cx="4417805" cy="674450"/>
          </a:xfrm>
        </p:grpSpPr>
        <p:sp>
          <p:nvSpPr>
            <p:cNvPr id="187" name="Google Shape;187;p18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Geoffroi Villamaux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8"/>
          <p:cNvSpPr/>
          <p:nvPr/>
        </p:nvSpPr>
        <p:spPr>
          <a:xfrm>
            <a:off x="5655029" y="82616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Développement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6673979" y="82616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Diaporama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3617129" y="1822600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6673979" y="1137337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5655029" y="1822612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6673979" y="1822612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5655029" y="2507887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6673979" y="2507887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5655029" y="3193162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6673979" y="3193162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 txBox="1"/>
          <p:nvPr>
            <p:ph type="title"/>
          </p:nvPr>
        </p:nvSpPr>
        <p:spPr>
          <a:xfrm>
            <a:off x="282050" y="128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Teamwork</a:t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5655029" y="1137337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3617129" y="3193137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</a:rPr>
              <a:t>X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6673979" y="2507887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5655029" y="1822612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5655029" y="3193162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6673979" y="1137337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4636079" y="3193162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4636079" y="1822600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</a:rPr>
              <a:t>X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6673979" y="2507887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</a:rPr>
              <a:t>X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5655029" y="1137362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</a:rPr>
              <a:t>X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3617129" y="1822612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4636079" y="2507887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3617129" y="1822600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4636066" y="1137362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3617129" y="2507887"/>
            <a:ext cx="1007100" cy="674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490250" y="526350"/>
            <a:ext cx="7239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4200"/>
              <a:t>II - </a:t>
            </a:r>
            <a:r>
              <a:rPr lang="fr" sz="4200"/>
              <a:t>Présentation d’OR-Tools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 - TOOLS ?</a:t>
            </a:r>
            <a:endParaRPr/>
          </a:p>
        </p:txBody>
      </p:sp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282050" y="2148875"/>
            <a:ext cx="540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666666"/>
                </a:solidFill>
              </a:rPr>
              <a:t>OR-Tools est une librairie d'optimisation à code source ouvert, conçue pour résoudre les problèmes concernant le routage des véhicules, de flux, de programmation linéaire et en nombres entiers et de programmation par contraintes.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25" y="-3"/>
            <a:ext cx="3903376" cy="2283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74125" y="410000"/>
            <a:ext cx="9019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de fonctionnement : “</a:t>
            </a:r>
            <a:r>
              <a:rPr lang="fr"/>
              <a:t>The N-queens Problem“</a:t>
            </a:r>
            <a:endParaRPr/>
          </a:p>
        </p:txBody>
      </p:sp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peut-on placer N reines sur un échiquier NxN de sorte que deux d'entre elles ne s'attaquent pas l'une l'autre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Sachant qu’aux échecs, une dame peut attaquer horizontalement, verticalement et diagonalement.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solveur OR - TOOLS permet d’essayer toutes les affectations possibles afin de déterminer toutes les solutions possibles.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Pour ce faire, on utilise 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La propagation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Le retour en arrière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