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60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75"/>
  </p:normalViewPr>
  <p:slideViewPr>
    <p:cSldViewPr snapToGrid="0">
      <p:cViewPr varScale="1">
        <p:scale>
          <a:sx n="121" d="100"/>
          <a:sy n="121" d="100"/>
        </p:scale>
        <p:origin x="114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97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9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c503289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c503289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c503289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c503289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26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4ce76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4ce76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6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4ce76f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4ce76f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6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ac503289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ac503289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4ce76f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c4ce76f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41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edff18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edff18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9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edff18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bedff18b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66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edff18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bedff18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0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1878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2355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747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65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097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05026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6017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7734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23347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406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147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44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43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561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739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7201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0062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54112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40D60D-0C93-CA46-974A-C1A0DDE4B47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151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  <p:sldLayoutId id="2147484772" r:id="rId12"/>
    <p:sldLayoutId id="2147484773" r:id="rId13"/>
    <p:sldLayoutId id="2147484774" r:id="rId14"/>
    <p:sldLayoutId id="2147484775" r:id="rId15"/>
    <p:sldLayoutId id="2147484776" r:id="rId16"/>
    <p:sldLayoutId id="2147484777" r:id="rId17"/>
    <p:sldLayoutId id="21474847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6059" y="1517902"/>
            <a:ext cx="7632325" cy="2497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Solver SMT-Z3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60938" y="40150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Sofiane SAIDANI     Adel SELMET    Willène MANARI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957943" y="903514"/>
            <a:ext cx="7686857" cy="4047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93" dirty="0"/>
              <a:t>- </a:t>
            </a:r>
            <a:r>
              <a:rPr lang="fr" sz="2400" i="1" dirty="0" err="1"/>
              <a:t>SolveWithAssumptions</a:t>
            </a:r>
            <a:r>
              <a:rPr lang="fr" sz="2400" i="1" dirty="0"/>
              <a:t>(s)</a:t>
            </a:r>
            <a:endParaRPr sz="24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93"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72" y="1611086"/>
            <a:ext cx="5953542" cy="299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870857" y="805543"/>
            <a:ext cx="7773943" cy="414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93" dirty="0"/>
              <a:t>  - </a:t>
            </a:r>
            <a:r>
              <a:rPr lang="fr" sz="2400" i="1" dirty="0" err="1"/>
              <a:t>SolveWithScope</a:t>
            </a:r>
            <a:r>
              <a:rPr lang="fr" sz="2400" i="1" dirty="0"/>
              <a:t>(s)</a:t>
            </a:r>
            <a:endParaRPr sz="2400" i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5" y="1579630"/>
            <a:ext cx="5915323" cy="3079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052549" y="249073"/>
            <a:ext cx="7038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Benchmarks</a:t>
            </a:r>
            <a:endParaRPr b="1" u="sng"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4294967295"/>
          </p:nvPr>
        </p:nvSpPr>
        <p:spPr>
          <a:xfrm>
            <a:off x="0" y="706438"/>
            <a:ext cx="7038975" cy="366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i="1" dirty="0" err="1"/>
              <a:t>SolveOriginalVersion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dirty="0" err="1"/>
              <a:t>SolveWithSubstitutions</a:t>
            </a:r>
            <a:endParaRPr dirty="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613695"/>
            <a:ext cx="9144002" cy="138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92378"/>
            <a:ext cx="9144000" cy="13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052548" y="266751"/>
            <a:ext cx="7038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Benchmarks</a:t>
            </a:r>
            <a:endParaRPr b="1" u="sng" dirty="0"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 idx="4294967295"/>
          </p:nvPr>
        </p:nvSpPr>
        <p:spPr>
          <a:xfrm>
            <a:off x="0" y="676275"/>
            <a:ext cx="7038975" cy="362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i="1" dirty="0" err="1"/>
              <a:t>SolveOriginalCleanup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i="1" dirty="0" err="1"/>
              <a:t>SolveWithAssumptions</a:t>
            </a:r>
            <a:endParaRPr i="1" dirty="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6165"/>
            <a:ext cx="9144000" cy="137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3677714"/>
            <a:ext cx="9144002" cy="13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052550" y="592525"/>
            <a:ext cx="7038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Benchmarks</a:t>
            </a:r>
            <a:endParaRPr b="1" u="sng"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4294967295"/>
          </p:nvPr>
        </p:nvSpPr>
        <p:spPr>
          <a:xfrm>
            <a:off x="0" y="1595438"/>
            <a:ext cx="7524750" cy="329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i="1" dirty="0"/>
              <a:t>SolveWithScopes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65" y="2392845"/>
            <a:ext cx="7424057" cy="189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Gestion de projet et collaboration</a:t>
            </a:r>
            <a:r>
              <a:rPr lang="fr"/>
              <a:t>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150" y="1353650"/>
            <a:ext cx="368985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Histoire du Sudoku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22" y="1567550"/>
            <a:ext cx="2536073" cy="25022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44" y="1567550"/>
            <a:ext cx="3095171" cy="25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" b="1" u="sng" dirty="0"/>
              <a:t>La théorie : “</a:t>
            </a:r>
            <a:r>
              <a:rPr lang="fr" b="1" u="sng" dirty="0" err="1"/>
              <a:t>Satisfiability</a:t>
            </a:r>
            <a:r>
              <a:rPr lang="fr" b="1" u="sng" dirty="0"/>
              <a:t> Modulo </a:t>
            </a:r>
            <a:r>
              <a:rPr lang="fr" b="1" u="sng" dirty="0" err="1"/>
              <a:t>Theories</a:t>
            </a:r>
            <a:r>
              <a:rPr lang="fr" b="1" u="sng" dirty="0"/>
              <a:t>” (SMT)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35906" y="1010939"/>
            <a:ext cx="7562088" cy="395909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ClrTx/>
              <a:buSzTx/>
            </a:pPr>
            <a:r>
              <a:rPr lang="fr-FR" sz="1600" dirty="0"/>
              <a:t>Théories modulo de la </a:t>
            </a:r>
            <a:r>
              <a:rPr lang="fr-FR" sz="1600" dirty="0" err="1"/>
              <a:t>satisfaisabilité</a:t>
            </a:r>
            <a:endParaRPr lang="fr-FR" sz="1600" dirty="0"/>
          </a:p>
          <a:p>
            <a:pPr marL="285750" indent="-285750">
              <a:lnSpc>
                <a:spcPct val="100000"/>
              </a:lnSpc>
              <a:buClrTx/>
              <a:buSzTx/>
            </a:pPr>
            <a:endParaRPr lang="fr-FR" sz="16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Procédure de décision pour des formules logique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Formule logique exprimé dans la logique du 1</a:t>
            </a:r>
            <a:r>
              <a:rPr lang="fr-FR" baseline="30000" dirty="0"/>
              <a:t>er</a:t>
            </a:r>
            <a:r>
              <a:rPr lang="fr-FR" dirty="0"/>
              <a:t> ordre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Stratégie de </a:t>
            </a:r>
            <a:r>
              <a:rPr lang="fr-FR" dirty="0" err="1"/>
              <a:t>combination</a:t>
            </a:r>
            <a:r>
              <a:rPr lang="fr-FR" dirty="0"/>
              <a:t> théorique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Langage standard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Librairie benchmark 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fr-FR" sz="1600" dirty="0"/>
              <a:t>Théories  SMT </a:t>
            </a:r>
          </a:p>
          <a:p>
            <a:pPr marL="285750" indent="-285750">
              <a:lnSpc>
                <a:spcPct val="100000"/>
              </a:lnSpc>
              <a:buClrTx/>
              <a:buSzTx/>
            </a:pPr>
            <a:endParaRPr lang="fr-FR" sz="16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Booléens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Nombre entier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Pointeurs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285750" indent="-285750" defTabSz="914400">
              <a:buClrTx/>
              <a:buSzTx/>
              <a:buFontTx/>
              <a:buChar char="-"/>
              <a:defRPr/>
            </a:pPr>
            <a:r>
              <a:rPr lang="fr-FR" u="sng" dirty="0"/>
              <a:t>Exemple</a:t>
            </a:r>
            <a:r>
              <a:rPr lang="fr-FR" dirty="0"/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285750" lvl="0" indent="-285750">
              <a:lnSpc>
                <a:spcPct val="100000"/>
              </a:lnSpc>
              <a:buClrTx/>
              <a:buSzTx/>
              <a:buFontTx/>
              <a:buChar char="-"/>
            </a:pPr>
            <a:endParaRPr lang="fr-FR" u="sng" dirty="0"/>
          </a:p>
          <a:p>
            <a:pPr marL="285750" lvl="0" indent="-285750">
              <a:lnSpc>
                <a:spcPct val="100000"/>
              </a:lnSpc>
              <a:buClrTx/>
              <a:buSzTx/>
              <a:buFontTx/>
              <a:buChar char="-"/>
            </a:pPr>
            <a:endParaRPr lang="fr-FR" u="sng" dirty="0"/>
          </a:p>
          <a:p>
            <a:pPr marL="285750" lvl="0" indent="-285750">
              <a:lnSpc>
                <a:spcPct val="100000"/>
              </a:lnSpc>
              <a:buClrTx/>
              <a:buSzTx/>
              <a:buFontTx/>
              <a:buChar char="-"/>
            </a:pPr>
            <a:endParaRPr lang="fr-FR" u="sng" dirty="0"/>
          </a:p>
          <a:p>
            <a:pPr marL="285750" lvl="0" indent="-285750">
              <a:lnSpc>
                <a:spcPct val="100000"/>
              </a:lnSpc>
              <a:buClrTx/>
              <a:buSzTx/>
              <a:buFontTx/>
              <a:buChar char="-"/>
            </a:pPr>
            <a:r>
              <a:rPr lang="fr-FR" u="sng"/>
              <a:t>Exemple</a:t>
            </a:r>
            <a:r>
              <a:rPr lang="fr-FR"/>
              <a:t>:</a:t>
            </a:r>
            <a:endParaRPr lang="fr-FR" dirty="0"/>
          </a:p>
        </p:txBody>
      </p:sp>
      <p:pic>
        <p:nvPicPr>
          <p:cNvPr id="4" name="Image 3" descr="../../../var/folders/hg/jcp_ck1d7p11xpxjhkw2xw9r0000gn/T/TemporaryItems/(Un%20document%20en%20cours%20d’enregistrement%20par%20screencaptureui%202)/Capture%20d’écran%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08" y="3601123"/>
            <a:ext cx="3949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../../../var/folders/hg/jcp_ck1d7p11xpxjhkw2xw9r0000gn/T/TemporaryItems/(Un%20document%20en%20cours%20d’enregistrement%20par%20screencaptureui%204)/Capture%20d’écran%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0" y="4321885"/>
            <a:ext cx="3071981" cy="450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8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Fonctionnement de base d’un solveur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40480" y="1490730"/>
            <a:ext cx="4303896" cy="2911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  </a:t>
            </a:r>
            <a:r>
              <a:rPr lang="fr-FR" sz="1400" dirty="0"/>
              <a:t>Remplacer les prédicats et contraintes de </a:t>
            </a:r>
            <a:r>
              <a:rPr lang="fr-FR" sz="1400" i="1" dirty="0"/>
              <a:t>F</a:t>
            </a:r>
            <a:r>
              <a:rPr lang="fr-FR" sz="1400" dirty="0"/>
              <a:t> par des variables booléennes.</a:t>
            </a:r>
            <a:endParaRPr lang="fr-FR" sz="1600" dirty="0"/>
          </a:p>
          <a:p>
            <a:pPr lvl="0"/>
            <a:r>
              <a:rPr lang="fr-FR" sz="1400" dirty="0"/>
              <a:t>Demander au solveur SAT un modèle de satisfiabilité </a:t>
            </a:r>
            <a:r>
              <a:rPr lang="fr-FR" sz="1400" i="1" dirty="0"/>
              <a:t>M</a:t>
            </a:r>
            <a:r>
              <a:rPr lang="fr-FR" sz="1400" dirty="0"/>
              <a:t>.</a:t>
            </a:r>
          </a:p>
          <a:p>
            <a:pPr lvl="0"/>
            <a:endParaRPr lang="fr-FR" sz="1600" dirty="0"/>
          </a:p>
          <a:p>
            <a:pPr lvl="1"/>
            <a:r>
              <a:rPr lang="fr-FR" b="1" dirty="0"/>
              <a:t>S’</a:t>
            </a:r>
            <a:r>
              <a:rPr lang="fr-FR" dirty="0"/>
              <a:t>il n'existe pas de modèle SAT, </a:t>
            </a:r>
            <a:r>
              <a:rPr lang="fr-FR" b="1" dirty="0"/>
              <a:t>alors</a:t>
            </a:r>
            <a:r>
              <a:rPr lang="fr-FR" dirty="0"/>
              <a:t> la formule </a:t>
            </a:r>
            <a:r>
              <a:rPr lang="fr-FR" i="1" dirty="0"/>
              <a:t>F</a:t>
            </a:r>
            <a:r>
              <a:rPr lang="fr-FR" dirty="0"/>
              <a:t> n’est pas satisfiable, donc pas satisfiable modulo la théorie.</a:t>
            </a:r>
            <a:endParaRPr lang="fr-FR" sz="1200" dirty="0"/>
          </a:p>
          <a:p>
            <a:pPr lvl="1"/>
            <a:r>
              <a:rPr lang="fr-FR" b="1" dirty="0"/>
              <a:t>Sinon</a:t>
            </a:r>
            <a:r>
              <a:rPr lang="fr-FR" dirty="0"/>
              <a:t>,</a:t>
            </a:r>
            <a:endParaRPr lang="fr-FR" sz="1200" dirty="0"/>
          </a:p>
          <a:p>
            <a:pPr lvl="2"/>
            <a:r>
              <a:rPr lang="fr-FR" dirty="0"/>
              <a:t>Remplacer dans </a:t>
            </a:r>
            <a:r>
              <a:rPr lang="fr-FR" i="1" dirty="0"/>
              <a:t>M</a:t>
            </a:r>
            <a:r>
              <a:rPr lang="fr-FR" dirty="0"/>
              <a:t> les variables par les prédicats de l'étape 1.</a:t>
            </a:r>
            <a:endParaRPr lang="fr-FR" sz="1200" dirty="0"/>
          </a:p>
          <a:p>
            <a:pPr lvl="2"/>
            <a:r>
              <a:rPr lang="fr-FR" dirty="0"/>
              <a:t>Vérifier la cohérence du modèle par la procédure de décision de la théorie.</a:t>
            </a:r>
            <a:endParaRPr lang="fr-FR" sz="1200" dirty="0"/>
          </a:p>
          <a:p>
            <a:pPr lvl="3"/>
            <a:r>
              <a:rPr lang="fr-FR" b="1" dirty="0"/>
              <a:t>Si</a:t>
            </a:r>
            <a:r>
              <a:rPr lang="fr-FR" dirty="0"/>
              <a:t> le modèle est cohérent, </a:t>
            </a:r>
            <a:r>
              <a:rPr lang="fr-FR" b="1" dirty="0"/>
              <a:t>alors</a:t>
            </a:r>
            <a:r>
              <a:rPr lang="fr-FR" dirty="0"/>
              <a:t> la formule </a:t>
            </a:r>
            <a:r>
              <a:rPr lang="fr-FR" i="1" dirty="0"/>
              <a:t>F</a:t>
            </a:r>
            <a:r>
              <a:rPr lang="fr-FR" dirty="0"/>
              <a:t> est satisfiable modulo la théorie et le modèle est explicité.</a:t>
            </a:r>
            <a:endParaRPr lang="fr-FR" sz="1200" dirty="0"/>
          </a:p>
          <a:p>
            <a:pPr lvl="3"/>
            <a:r>
              <a:rPr lang="fr-FR" b="1" dirty="0"/>
              <a:t>Sinon</a:t>
            </a:r>
            <a:r>
              <a:rPr lang="fr-FR" dirty="0"/>
              <a:t>, recommencer à l'étape 1 avec la formule </a:t>
            </a:r>
            <a:r>
              <a:rPr lang="fr-FR" i="1" dirty="0"/>
              <a:t>F </a:t>
            </a:r>
            <a:r>
              <a:rPr lang="fr-FR" dirty="0"/>
              <a:t>∧ ¬M.</a:t>
            </a:r>
            <a:endParaRPr lang="fr-FR" sz="1200" dirty="0"/>
          </a:p>
          <a:p>
            <a:endParaRPr lang="fr-FR" dirty="0"/>
          </a:p>
        </p:txBody>
      </p:sp>
      <p:pic>
        <p:nvPicPr>
          <p:cNvPr id="4" name="Google Shape;1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401" y="1911354"/>
            <a:ext cx="3442199" cy="1940298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69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Différents type </a:t>
            </a:r>
            <a:r>
              <a:rPr lang="fr-FR" b="1" u="sng"/>
              <a:t>de  </a:t>
            </a:r>
            <a:r>
              <a:rPr lang="fr-FR" b="1" u="sng" dirty="0"/>
              <a:t>solveur SMT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3644" y="1636114"/>
            <a:ext cx="8660316" cy="2911200"/>
          </a:xfrm>
        </p:spPr>
        <p:txBody>
          <a:bodyPr/>
          <a:lstStyle/>
          <a:p>
            <a:pPr lvl="0"/>
            <a:r>
              <a:rPr lang="fr-FR" sz="1600" dirty="0"/>
              <a:t>Alt-ergo              CVC4                            </a:t>
            </a:r>
            <a:r>
              <a:rPr lang="fr-FR" sz="1600" dirty="0" err="1"/>
              <a:t>veriT</a:t>
            </a:r>
            <a:r>
              <a:rPr lang="fr-FR" sz="1600" dirty="0"/>
              <a:t>                                     </a:t>
            </a:r>
            <a:r>
              <a:rPr lang="fr-FR" sz="1600" dirty="0" err="1"/>
              <a:t>Yices</a:t>
            </a:r>
            <a:r>
              <a:rPr lang="fr-FR" sz="1600" dirty="0"/>
              <a:t>                 Z3                                 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2273766"/>
            <a:ext cx="745717" cy="8838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04" y="2481739"/>
            <a:ext cx="1503314" cy="4678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4" y="2318673"/>
            <a:ext cx="1723871" cy="6689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664" y="2325369"/>
            <a:ext cx="1182624" cy="6622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533" y="2193973"/>
            <a:ext cx="1043398" cy="10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/>
              <a:t>Solver</a:t>
            </a:r>
            <a:r>
              <a:rPr lang="fr-FR" b="1" u="sng" dirty="0"/>
              <a:t> Z3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6604" y="1064630"/>
            <a:ext cx="7038900" cy="2911200"/>
          </a:xfrm>
        </p:spPr>
        <p:txBody>
          <a:bodyPr/>
          <a:lstStyle/>
          <a:p>
            <a:r>
              <a:rPr lang="fr-FR" dirty="0"/>
              <a:t>nouveau solveur SMT de Microsoft </a:t>
            </a:r>
            <a:r>
              <a:rPr lang="fr-FR" dirty="0" err="1"/>
              <a:t>Research</a:t>
            </a:r>
            <a:endParaRPr lang="fr-FR" dirty="0"/>
          </a:p>
          <a:p>
            <a:r>
              <a:rPr lang="fr-FR" dirty="0"/>
              <a:t>résoudre les problèmes qui se posent dans le domaine de la vérification et de l'analyse des logiciels</a:t>
            </a:r>
          </a:p>
          <a:p>
            <a:r>
              <a:rPr lang="fr-FR" dirty="0"/>
              <a:t>première version du Z3 a été publiée en septembre 2007. </a:t>
            </a:r>
          </a:p>
          <a:p>
            <a:endParaRPr lang="fr-FR" dirty="0"/>
          </a:p>
        </p:txBody>
      </p:sp>
      <p:pic>
        <p:nvPicPr>
          <p:cNvPr id="4" name="Image 3" descr="C:\Users\Darty\Desktop\index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201" y="2421446"/>
            <a:ext cx="4283262" cy="242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3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fr" b="1" u="sng" dirty="0"/>
              <a:t>Les différents types de </a:t>
            </a:r>
            <a:r>
              <a:rPr lang="fr" b="1" u="sng" dirty="0" err="1"/>
              <a:t>solvers</a:t>
            </a:r>
            <a:r>
              <a:rPr lang="fr" b="1" u="sng" dirty="0"/>
              <a:t> avec Z3</a:t>
            </a:r>
            <a:br>
              <a:rPr lang="fr" dirty="0"/>
            </a:br>
            <a:endParaRPr b="1" u="sng"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066800" y="1171750"/>
            <a:ext cx="7578000" cy="3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993" dirty="0"/>
              <a:t>- </a:t>
            </a:r>
            <a:r>
              <a:rPr lang="fr" sz="1993" i="1" dirty="0" err="1"/>
              <a:t>SolveOriginalVersion</a:t>
            </a:r>
            <a:r>
              <a:rPr lang="fr" sz="1993" i="1" dirty="0"/>
              <a:t>(s)</a:t>
            </a:r>
            <a:endParaRPr sz="1993" i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0" y="1857250"/>
            <a:ext cx="4297576" cy="298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10343" y="881743"/>
            <a:ext cx="7534457" cy="406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93" dirty="0"/>
              <a:t>- </a:t>
            </a:r>
            <a:r>
              <a:rPr lang="fr" sz="2400" i="1" dirty="0" err="1"/>
              <a:t>SolveWithSubstitutions</a:t>
            </a:r>
            <a:r>
              <a:rPr lang="fr" sz="2400" i="1" dirty="0"/>
              <a:t>(s)</a:t>
            </a:r>
            <a:endParaRPr sz="2400" i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93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306" y="1562657"/>
            <a:ext cx="5417523" cy="299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001486" y="936171"/>
            <a:ext cx="7643314" cy="4014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93" dirty="0"/>
              <a:t>- </a:t>
            </a:r>
            <a:r>
              <a:rPr lang="fr" sz="2400" i="1" dirty="0" err="1"/>
              <a:t>SolveOriginalCleanup</a:t>
            </a:r>
            <a:r>
              <a:rPr lang="fr" sz="2400" i="1" dirty="0"/>
              <a:t>(s)</a:t>
            </a:r>
            <a:endParaRPr sz="2400" i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86" y="1654272"/>
            <a:ext cx="6133957" cy="304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267</Words>
  <Application>Microsoft Office PowerPoint</Application>
  <PresentationFormat>Affichage à l'écran (16:9)</PresentationFormat>
  <Paragraphs>79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Solver SMT-Z3</vt:lpstr>
      <vt:lpstr>Histoire du Sudoku </vt:lpstr>
      <vt:lpstr>La théorie : “Satisfiability Modulo Theories” (SMT) </vt:lpstr>
      <vt:lpstr>Fonctionnement de base d’un solveur </vt:lpstr>
      <vt:lpstr>Différents type de  solveur SMT</vt:lpstr>
      <vt:lpstr>Solver Z3 </vt:lpstr>
      <vt:lpstr>Les différents types de solvers avec Z3 </vt:lpstr>
      <vt:lpstr>Présentation PowerPoint</vt:lpstr>
      <vt:lpstr>Présentation PowerPoint</vt:lpstr>
      <vt:lpstr>Présentation PowerPoint</vt:lpstr>
      <vt:lpstr>Présentation PowerPoint</vt:lpstr>
      <vt:lpstr>Benchmarks</vt:lpstr>
      <vt:lpstr>Benchmarks</vt:lpstr>
      <vt:lpstr>Benchmarks</vt:lpstr>
      <vt:lpstr>Gestion de projet et collaboration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IA</dc:title>
  <dc:creator>Adel Selmet</dc:creator>
  <cp:lastModifiedBy>Adel SELMET</cp:lastModifiedBy>
  <cp:revision>20</cp:revision>
  <dcterms:modified xsi:type="dcterms:W3CDTF">2021-03-02T15:05:32Z</dcterms:modified>
</cp:coreProperties>
</file>