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22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ob.moyer@gmail.com" TargetMode="External"/><Relationship Id="rId2" Type="http://schemas.openxmlformats.org/officeDocument/2006/relationships/hyperlink" Target="mailto:christinemoyer@hotmail.com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ob.moyer@gmail.com" TargetMode="External"/><Relationship Id="rId2" Type="http://schemas.openxmlformats.org/officeDocument/2006/relationships/hyperlink" Target="mailto:christinemoyer@hotmail.com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nemoyer@hotmail.com" TargetMode="External"/><Relationship Id="rId2" Type="http://schemas.openxmlformats.org/officeDocument/2006/relationships/hyperlink" Target="mailto:rob.moyer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723" y="7183628"/>
            <a:ext cx="213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0F4660"/>
                </a:solidFill>
                <a:latin typeface="Calibri"/>
                <a:cs typeface="Calibri"/>
              </a:rPr>
              <a:t>III.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444" y="958483"/>
            <a:ext cx="6104890" cy="744156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solidFill>
                  <a:srgbClr val="0F4660"/>
                </a:solidFill>
                <a:latin typeface="Calibri"/>
                <a:cs typeface="Calibri"/>
              </a:rPr>
              <a:t>Gifts</a:t>
            </a:r>
            <a:r>
              <a:rPr sz="2000" spc="-5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0F466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F466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F4660"/>
                </a:solidFill>
                <a:latin typeface="Calibri"/>
                <a:cs typeface="Calibri"/>
              </a:rPr>
              <a:t>Vrijmoed’s</a:t>
            </a:r>
            <a:endParaRPr sz="2000">
              <a:latin typeface="Calibri"/>
              <a:cs typeface="Calibri"/>
            </a:endParaRPr>
          </a:p>
          <a:p>
            <a:pPr marL="155575" marR="63500">
              <a:lnSpc>
                <a:spcPct val="109800"/>
              </a:lnSpc>
              <a:spcBef>
                <a:spcPts val="555"/>
              </a:spcBef>
            </a:pPr>
            <a:r>
              <a:rPr sz="1100" spc="20" dirty="0">
                <a:latin typeface="Calibri"/>
                <a:cs typeface="Calibri"/>
              </a:rPr>
              <a:t>When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Christine’s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parents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began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supporting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us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ﬁnancially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2004,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intended 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help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us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build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a </a:t>
            </a:r>
            <a:r>
              <a:rPr sz="1100" spc="10" dirty="0">
                <a:latin typeface="Calibri"/>
                <a:cs typeface="Calibri"/>
              </a:rPr>
              <a:t>stable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home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together.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From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2004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through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2009,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they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contributed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approximately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HK$4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million,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which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directly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mortgage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other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family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expenses.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Importantly,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contributions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not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presented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indication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debt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repayment; they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10" dirty="0">
                <a:latin typeface="Calibri"/>
                <a:cs typeface="Calibri"/>
              </a:rPr>
              <a:t> designated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“support”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or </a:t>
            </a:r>
            <a:r>
              <a:rPr sz="1100" dirty="0">
                <a:latin typeface="Calibri"/>
                <a:cs typeface="Calibri"/>
              </a:rPr>
              <a:t>“mortgage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payment,”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reﬂecting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role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family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establish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home.</a:t>
            </a:r>
            <a:endParaRPr sz="1100">
              <a:latin typeface="Calibri"/>
              <a:cs typeface="Calibri"/>
            </a:endParaRPr>
          </a:p>
          <a:p>
            <a:pPr marL="384175" indent="-326390">
              <a:lnSpc>
                <a:spcPct val="100000"/>
              </a:lnSpc>
              <a:spcBef>
                <a:spcPts val="915"/>
              </a:spcBef>
              <a:buAutoNum type="romanUcPeriod"/>
              <a:tabLst>
                <a:tab pos="384175" algn="l"/>
              </a:tabLst>
            </a:pP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The</a:t>
            </a:r>
            <a:r>
              <a:rPr sz="1400" spc="8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Original</a:t>
            </a:r>
            <a:r>
              <a:rPr sz="1400" spc="6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Intent:</a:t>
            </a:r>
            <a:r>
              <a:rPr sz="1400" spc="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Family</a:t>
            </a:r>
            <a:r>
              <a:rPr sz="1400" spc="6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Support,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Not</a:t>
            </a:r>
            <a:r>
              <a:rPr sz="1400" spc="6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F4660"/>
                </a:solidFill>
                <a:latin typeface="Calibri"/>
                <a:cs typeface="Calibri"/>
              </a:rPr>
              <a:t>Debt</a:t>
            </a:r>
            <a:endParaRPr sz="1400">
              <a:latin typeface="Calibri"/>
              <a:cs typeface="Calibri"/>
            </a:endParaRPr>
          </a:p>
          <a:p>
            <a:pPr marL="155575" marR="10795">
              <a:lnSpc>
                <a:spcPct val="109800"/>
              </a:lnSpc>
              <a:spcBef>
                <a:spcPts val="445"/>
              </a:spcBef>
            </a:pPr>
            <a:r>
              <a:rPr sz="1100" spc="20" dirty="0">
                <a:latin typeface="Calibri"/>
                <a:cs typeface="Calibri"/>
              </a:rPr>
              <a:t>From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beginning,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language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around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contributions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was</a:t>
            </a:r>
            <a:r>
              <a:rPr sz="1100" spc="10" dirty="0">
                <a:latin typeface="Calibri"/>
                <a:cs typeface="Calibri"/>
              </a:rPr>
              <a:t> straightforward.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every</a:t>
            </a:r>
            <a:r>
              <a:rPr sz="1100" spc="50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instance,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Christine’s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parents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referred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ﬁnancial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help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mortgage,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never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as </a:t>
            </a:r>
            <a:r>
              <a:rPr sz="1100" spc="20" dirty="0">
                <a:latin typeface="Calibri"/>
                <a:cs typeface="Calibri"/>
              </a:rPr>
              <a:t>loans.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characterization </a:t>
            </a:r>
            <a:r>
              <a:rPr sz="1100" spc="55" dirty="0">
                <a:latin typeface="Calibri"/>
                <a:cs typeface="Calibri"/>
              </a:rPr>
              <a:t>was</a:t>
            </a:r>
            <a:r>
              <a:rPr sz="1100" spc="20" dirty="0">
                <a:latin typeface="Calibri"/>
                <a:cs typeface="Calibri"/>
              </a:rPr>
              <a:t> conﬁrmed by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critical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email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on January 14,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2007.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Christine’s</a:t>
            </a:r>
            <a:r>
              <a:rPr sz="1100" spc="500" dirty="0">
                <a:latin typeface="Calibri"/>
                <a:cs typeface="Calibri"/>
              </a:rPr>
              <a:t>  </a:t>
            </a:r>
            <a:r>
              <a:rPr sz="1100" spc="10" dirty="0">
                <a:latin typeface="Calibri"/>
                <a:cs typeface="Calibri"/>
              </a:rPr>
              <a:t>father </a:t>
            </a:r>
            <a:r>
              <a:rPr sz="1100" spc="20" dirty="0">
                <a:latin typeface="Calibri"/>
                <a:cs typeface="Calibri"/>
              </a:rPr>
              <a:t>explicitly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stated,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“</a:t>
            </a:r>
            <a:r>
              <a:rPr sz="1100" b="1" spc="20" dirty="0">
                <a:latin typeface="Calibri"/>
                <a:cs typeface="Calibri"/>
              </a:rPr>
              <a:t>There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is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no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debt,</a:t>
            </a:r>
            <a:r>
              <a:rPr sz="1100" spc="20" dirty="0">
                <a:latin typeface="Calibri"/>
                <a:cs typeface="Calibri"/>
              </a:rPr>
              <a:t>”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 addressed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Christine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70" dirty="0">
                <a:latin typeface="Calibri"/>
                <a:cs typeface="Calibri"/>
              </a:rPr>
              <a:t>me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100" dirty="0">
                <a:latin typeface="Calibri"/>
                <a:cs typeface="Calibri"/>
              </a:rPr>
              <a:t>as</a:t>
            </a:r>
            <a:r>
              <a:rPr sz="1100" b="1" spc="-6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“the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only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35" dirty="0">
                <a:latin typeface="Calibri"/>
                <a:cs typeface="Calibri"/>
              </a:rPr>
              <a:t>owners”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our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home</a:t>
            </a:r>
            <a:r>
              <a:rPr sz="1100" spc="50" dirty="0">
                <a:latin typeface="Calibri"/>
                <a:cs typeface="Calibri"/>
              </a:rPr>
              <a:t>.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was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minor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remark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statement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intent,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reinforcing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these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gifts,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repayment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obligation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strings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attached.</a:t>
            </a:r>
            <a:endParaRPr sz="1100">
              <a:latin typeface="Calibri"/>
              <a:cs typeface="Calibri"/>
            </a:endParaRPr>
          </a:p>
          <a:p>
            <a:pPr marL="156210" marR="125730">
              <a:lnSpc>
                <a:spcPct val="109700"/>
              </a:lnSpc>
              <a:spcBef>
                <a:spcPts val="805"/>
              </a:spcBef>
            </a:pP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statement,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made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after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years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contributions,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sets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clear precedent: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Christine’s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parents </a:t>
            </a:r>
            <a:r>
              <a:rPr sz="1100" dirty="0">
                <a:latin typeface="Calibri"/>
                <a:cs typeface="Calibri"/>
              </a:rPr>
              <a:t>viewed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their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ﬁnancial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investment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future,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personal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owed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intended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us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reduce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mortgage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burden,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build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equity,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strengthen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family’s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ﬁnancial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position,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expectation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repayment.</a:t>
            </a:r>
            <a:endParaRPr sz="1100">
              <a:latin typeface="Calibri"/>
              <a:cs typeface="Calibri"/>
            </a:endParaRPr>
          </a:p>
          <a:p>
            <a:pPr marL="384175" indent="-371475">
              <a:lnSpc>
                <a:spcPct val="100000"/>
              </a:lnSpc>
              <a:spcBef>
                <a:spcPts val="915"/>
              </a:spcBef>
              <a:buAutoNum type="romanUcPeriod" startAt="2"/>
              <a:tabLst>
                <a:tab pos="384175" algn="l"/>
              </a:tabLst>
            </a:pPr>
            <a:r>
              <a:rPr sz="1400" spc="50" dirty="0">
                <a:solidFill>
                  <a:srgbClr val="0F4660"/>
                </a:solidFill>
                <a:latin typeface="Calibri"/>
                <a:cs typeface="Calibri"/>
              </a:rPr>
              <a:t>Consistent</a:t>
            </a:r>
            <a:r>
              <a:rPr sz="1400" spc="2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Language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and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Documentation</a:t>
            </a:r>
            <a:r>
              <a:rPr sz="1400" spc="3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from</a:t>
            </a:r>
            <a:r>
              <a:rPr sz="1400" spc="3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2004</a:t>
            </a:r>
            <a:r>
              <a:rPr sz="1400" spc="3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20" dirty="0">
                <a:solidFill>
                  <a:srgbClr val="0F4660"/>
                </a:solidFill>
                <a:latin typeface="Calibri"/>
                <a:cs typeface="Calibri"/>
              </a:rPr>
              <a:t>to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0F4660"/>
                </a:solidFill>
                <a:latin typeface="Calibri"/>
                <a:cs typeface="Calibri"/>
              </a:rPr>
              <a:t>2009</a:t>
            </a:r>
            <a:endParaRPr sz="1400">
              <a:latin typeface="Calibri"/>
              <a:cs typeface="Calibri"/>
            </a:endParaRPr>
          </a:p>
          <a:p>
            <a:pPr marL="155575" marR="5080">
              <a:lnSpc>
                <a:spcPct val="109800"/>
              </a:lnSpc>
              <a:spcBef>
                <a:spcPts val="450"/>
              </a:spcBef>
            </a:pPr>
            <a:r>
              <a:rPr sz="1100" spc="20" dirty="0">
                <a:latin typeface="Calibri"/>
                <a:cs typeface="Calibri"/>
              </a:rPr>
              <a:t>Between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November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5,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2004,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January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11,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2007,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Christine’s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parents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contributed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roughly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HK$1.48 </a:t>
            </a:r>
            <a:r>
              <a:rPr sz="1100" spc="20" dirty="0">
                <a:latin typeface="Calibri"/>
                <a:cs typeface="Calibri"/>
              </a:rPr>
              <a:t>million,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all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documented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informal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family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support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without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mention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loans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repayment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terms.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transaction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pattern,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directed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joint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accounts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expenses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mortgage.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period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reﬂects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a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straightforward,</a:t>
            </a:r>
            <a:r>
              <a:rPr sz="1100" b="1" spc="1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transparent </a:t>
            </a:r>
            <a:r>
              <a:rPr sz="1100" b="1" spc="55" dirty="0">
                <a:latin typeface="Calibri"/>
                <a:cs typeface="Calibri"/>
              </a:rPr>
              <a:t>approach </a:t>
            </a:r>
            <a:r>
              <a:rPr sz="1100" dirty="0">
                <a:latin typeface="Calibri"/>
                <a:cs typeface="Calibri"/>
              </a:rPr>
              <a:t>where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family’s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was </a:t>
            </a:r>
            <a:r>
              <a:rPr sz="1100" dirty="0">
                <a:latin typeface="Calibri"/>
                <a:cs typeface="Calibri"/>
              </a:rPr>
              <a:t>never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questioned.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agreements, </a:t>
            </a:r>
            <a:r>
              <a:rPr sz="1100" spc="10" dirty="0">
                <a:latin typeface="Calibri"/>
                <a:cs typeface="Calibri"/>
              </a:rPr>
              <a:t>interest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charges,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repayment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schedules,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all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which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would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have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indicated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loan,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not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gift.</a:t>
            </a:r>
            <a:endParaRPr sz="1100">
              <a:latin typeface="Calibri"/>
              <a:cs typeface="Calibri"/>
            </a:endParaRPr>
          </a:p>
          <a:p>
            <a:pPr marL="156210" marR="21590" indent="-635">
              <a:lnSpc>
                <a:spcPct val="110000"/>
              </a:lnSpc>
              <a:spcBef>
                <a:spcPts val="790"/>
              </a:spcBef>
            </a:pPr>
            <a:r>
              <a:rPr sz="1100" spc="6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documented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2004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through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2009,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evidence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shows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everyone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involved </a:t>
            </a:r>
            <a:r>
              <a:rPr sz="1100" spc="-10" dirty="0">
                <a:latin typeface="Calibri"/>
                <a:cs typeface="Calibri"/>
              </a:rPr>
              <a:t>understood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treated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home.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made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countless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ﬁnancial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decisions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during these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years,</a:t>
            </a:r>
            <a:r>
              <a:rPr sz="1100" spc="10" dirty="0">
                <a:latin typeface="Calibri"/>
                <a:cs typeface="Calibri"/>
              </a:rPr>
              <a:t> relying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understanding,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which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shaped our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lives,</a:t>
            </a:r>
            <a:r>
              <a:rPr sz="1100" spc="10" dirty="0">
                <a:latin typeface="Calibri"/>
                <a:cs typeface="Calibri"/>
              </a:rPr>
              <a:t> 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budgeting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planning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future.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thanked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her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Dad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gits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impact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made.</a:t>
            </a:r>
            <a:endParaRPr sz="11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The</a:t>
            </a:r>
            <a:r>
              <a:rPr sz="1400" spc="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2010</a:t>
            </a:r>
            <a:r>
              <a:rPr sz="1400" spc="55" dirty="0">
                <a:solidFill>
                  <a:srgbClr val="0F4660"/>
                </a:solidFill>
                <a:latin typeface="Calibri"/>
                <a:cs typeface="Calibri"/>
              </a:rPr>
              <a:t> Reclassiﬁcation</a:t>
            </a:r>
            <a:r>
              <a:rPr sz="1400" spc="6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0F4660"/>
                </a:solidFill>
                <a:latin typeface="Calibri"/>
                <a:cs typeface="Calibri"/>
              </a:rPr>
              <a:t>as</a:t>
            </a:r>
            <a:r>
              <a:rPr sz="1400" spc="-3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“Interest-Free</a:t>
            </a:r>
            <a:r>
              <a:rPr sz="1400" spc="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Loans”</a:t>
            </a:r>
            <a:endParaRPr sz="1400">
              <a:latin typeface="Calibri"/>
              <a:cs typeface="Calibri"/>
            </a:endParaRPr>
          </a:p>
          <a:p>
            <a:pPr marL="155575" marR="247650">
              <a:lnSpc>
                <a:spcPct val="109800"/>
              </a:lnSpc>
              <a:spcBef>
                <a:spcPts val="445"/>
              </a:spcBef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2010,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however,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Christine’s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parents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retroactively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began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reframe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past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as </a:t>
            </a:r>
            <a:r>
              <a:rPr sz="1100" b="1" spc="30" dirty="0">
                <a:latin typeface="Calibri"/>
                <a:cs typeface="Calibri"/>
              </a:rPr>
              <a:t>“interest-free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60" dirty="0">
                <a:latin typeface="Calibri"/>
                <a:cs typeface="Calibri"/>
              </a:rPr>
              <a:t>loans”</a:t>
            </a:r>
            <a:r>
              <a:rPr sz="1100" b="1" spc="-75" dirty="0">
                <a:latin typeface="Calibri"/>
                <a:cs typeface="Calibri"/>
              </a:rPr>
              <a:t> </a:t>
            </a:r>
            <a:r>
              <a:rPr sz="1100" b="1" spc="45" dirty="0">
                <a:latin typeface="Calibri"/>
                <a:cs typeface="Calibri"/>
              </a:rPr>
              <a:t>against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Christine’s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inheritance.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was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ﬁrst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time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terms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like </a:t>
            </a:r>
            <a:r>
              <a:rPr sz="1100" spc="20" dirty="0">
                <a:latin typeface="Calibri"/>
                <a:cs typeface="Calibri"/>
              </a:rPr>
              <a:t>“inheritance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deduction”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“loan”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entered</a:t>
            </a:r>
            <a:r>
              <a:rPr sz="1100" spc="20" dirty="0">
                <a:latin typeface="Calibri"/>
                <a:cs typeface="Calibri"/>
              </a:rPr>
              <a:t> 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conversation.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created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“Pro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Memos”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45" dirty="0">
                <a:latin typeface="Calibri"/>
                <a:cs typeface="Calibri"/>
              </a:rPr>
              <a:t>balance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sheets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that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attempted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to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formalize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a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new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understanding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of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these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contributions</a:t>
            </a:r>
            <a:r>
              <a:rPr sz="1100" spc="-10" dirty="0">
                <a:latin typeface="Calibri"/>
                <a:cs typeface="Calibri"/>
              </a:rPr>
              <a:t>, </a:t>
            </a:r>
            <a:r>
              <a:rPr sz="1100" dirty="0">
                <a:latin typeface="Calibri"/>
                <a:cs typeface="Calibri"/>
              </a:rPr>
              <a:t>marking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rather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initially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been.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0531" y="2691515"/>
            <a:ext cx="6160770" cy="521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 marR="44450">
              <a:lnSpc>
                <a:spcPct val="109800"/>
              </a:lnSpc>
              <a:spcBef>
                <a:spcPts val="100"/>
              </a:spcBef>
            </a:pPr>
            <a:r>
              <a:rPr sz="1100" spc="30" dirty="0">
                <a:latin typeface="Calibri"/>
                <a:cs typeface="Calibri"/>
              </a:rPr>
              <a:t>This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reclassiﬁcation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was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supported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any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loan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documentation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typical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such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transactions—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no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signed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agreements,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interest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rates,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agreed-upon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repayment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schedules,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importantly,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no </a:t>
            </a:r>
            <a:r>
              <a:rPr sz="1100" spc="20" dirty="0">
                <a:latin typeface="Calibri"/>
                <a:cs typeface="Calibri"/>
              </a:rPr>
              <a:t>conversation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or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consent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both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parties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who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had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relied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funds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gifts.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This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abrupt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shift </a:t>
            </a:r>
            <a:r>
              <a:rPr sz="1100" b="1" spc="55" dirty="0">
                <a:latin typeface="Calibri"/>
                <a:cs typeface="Calibri"/>
              </a:rPr>
              <a:t>contrasts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with the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previous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six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years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of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consistent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treatment </a:t>
            </a:r>
            <a:r>
              <a:rPr sz="1100" b="1" spc="100" dirty="0">
                <a:latin typeface="Calibri"/>
                <a:cs typeface="Calibri"/>
              </a:rPr>
              <a:t>as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gifts.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It </a:t>
            </a:r>
            <a:r>
              <a:rPr sz="1100" spc="20" dirty="0">
                <a:latin typeface="Calibri"/>
                <a:cs typeface="Calibri"/>
              </a:rPr>
              <a:t>disregards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shared </a:t>
            </a:r>
            <a:r>
              <a:rPr sz="1100" spc="10" dirty="0">
                <a:latin typeface="Calibri"/>
                <a:cs typeface="Calibri"/>
              </a:rPr>
              <a:t>ownership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mutual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reliance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these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contributions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part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community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property.</a:t>
            </a:r>
            <a:endParaRPr sz="1100">
              <a:latin typeface="Calibri"/>
              <a:cs typeface="Calibri"/>
            </a:endParaRPr>
          </a:p>
          <a:p>
            <a:pPr marL="213995" marR="16510">
              <a:lnSpc>
                <a:spcPct val="1098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timing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reclassiﬁcation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is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highly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questionable,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occurred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long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after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had </a:t>
            </a:r>
            <a:r>
              <a:rPr sz="1100" dirty="0">
                <a:latin typeface="Calibri"/>
                <a:cs typeface="Calibri"/>
              </a:rPr>
              <a:t>been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spent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assets.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We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had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built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a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life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and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made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ﬁnancial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decisions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45" dirty="0">
                <a:latin typeface="Calibri"/>
                <a:cs typeface="Calibri"/>
              </a:rPr>
              <a:t>based </a:t>
            </a:r>
            <a:r>
              <a:rPr sz="1100" b="1" spc="30" dirty="0">
                <a:latin typeface="Calibri"/>
                <a:cs typeface="Calibri"/>
              </a:rPr>
              <a:t>on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assumption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that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these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contributions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were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non-</a:t>
            </a:r>
            <a:r>
              <a:rPr sz="1100" b="1" spc="45" dirty="0">
                <a:latin typeface="Calibri"/>
                <a:cs typeface="Calibri"/>
              </a:rPr>
              <a:t>repayable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45" dirty="0">
                <a:latin typeface="Calibri"/>
                <a:cs typeface="Calibri"/>
              </a:rPr>
              <a:t>support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for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our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family</a:t>
            </a:r>
            <a:r>
              <a:rPr sz="1100" spc="30" dirty="0">
                <a:latin typeface="Calibri"/>
                <a:cs typeface="Calibri"/>
              </a:rPr>
              <a:t>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which </a:t>
            </a:r>
            <a:r>
              <a:rPr sz="1100" spc="20" dirty="0">
                <a:latin typeface="Calibri"/>
                <a:cs typeface="Calibri"/>
              </a:rPr>
              <a:t>Christine’s </a:t>
            </a:r>
            <a:r>
              <a:rPr sz="1100" spc="10" dirty="0">
                <a:latin typeface="Calibri"/>
                <a:cs typeface="Calibri"/>
              </a:rPr>
              <a:t>father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explicitly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acknowledged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 2007.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Changing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this understanding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three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years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later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is </a:t>
            </a:r>
            <a:r>
              <a:rPr sz="1100" dirty="0">
                <a:latin typeface="Calibri"/>
                <a:cs typeface="Calibri"/>
              </a:rPr>
              <a:t>inconsistent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unfair,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retrospectively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alters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foundation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ﬁnancial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planning.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41959" algn="l"/>
              </a:tabLst>
            </a:pPr>
            <a:r>
              <a:rPr sz="1400" spc="-25" dirty="0">
                <a:solidFill>
                  <a:srgbClr val="0F4660"/>
                </a:solidFill>
                <a:latin typeface="Calibri"/>
                <a:cs typeface="Calibri"/>
              </a:rPr>
              <a:t>IV.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	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Legal</a:t>
            </a:r>
            <a:r>
              <a:rPr sz="1400" spc="13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and</a:t>
            </a:r>
            <a:r>
              <a:rPr sz="1400" spc="14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10" dirty="0">
                <a:solidFill>
                  <a:srgbClr val="0F4660"/>
                </a:solidFill>
                <a:latin typeface="Calibri"/>
                <a:cs typeface="Calibri"/>
              </a:rPr>
              <a:t>Equitable</a:t>
            </a:r>
            <a:r>
              <a:rPr sz="1400" spc="12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4660"/>
                </a:solidFill>
                <a:latin typeface="Calibri"/>
                <a:cs typeface="Calibri"/>
              </a:rPr>
              <a:t>Implications</a:t>
            </a:r>
            <a:endParaRPr sz="1400">
              <a:latin typeface="Calibri"/>
              <a:cs typeface="Calibri"/>
            </a:endParaRPr>
          </a:p>
          <a:p>
            <a:pPr marL="213360" marR="43815">
              <a:lnSpc>
                <a:spcPct val="109800"/>
              </a:lnSpc>
              <a:spcBef>
                <a:spcPts val="450"/>
              </a:spcBef>
            </a:pPr>
            <a:r>
              <a:rPr sz="1100" dirty="0">
                <a:latin typeface="Calibri"/>
                <a:cs typeface="Calibri"/>
              </a:rPr>
              <a:t>If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court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uphold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reclassiﬁcation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against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Chrisitne’s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inheritance,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would </a:t>
            </a:r>
            <a:r>
              <a:rPr sz="1100" spc="10" dirty="0">
                <a:latin typeface="Calibri"/>
                <a:cs typeface="Calibri"/>
              </a:rPr>
              <a:t>create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inequitable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situation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where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funds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given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freely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support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family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reduce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our </a:t>
            </a:r>
            <a:r>
              <a:rPr sz="1100" dirty="0">
                <a:latin typeface="Calibri"/>
                <a:cs typeface="Calibri"/>
              </a:rPr>
              <a:t>mortgage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burden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would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now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reduce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my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jointly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property.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This </a:t>
            </a:r>
            <a:r>
              <a:rPr sz="1100" dirty="0">
                <a:latin typeface="Calibri"/>
                <a:cs typeface="Calibri"/>
              </a:rPr>
              <a:t>reclassiﬁcation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attempts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nature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community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property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transforming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shared </a:t>
            </a:r>
            <a:r>
              <a:rPr sz="1100" spc="10" dirty="0">
                <a:latin typeface="Calibri"/>
                <a:cs typeface="Calibri"/>
              </a:rPr>
              <a:t>support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into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separate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debt,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my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detriment.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Additionally,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Washington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State’s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community</a:t>
            </a:r>
            <a:r>
              <a:rPr sz="1100" spc="500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property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principles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favor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assets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marriage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being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jointly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owned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equitably </a:t>
            </a:r>
            <a:r>
              <a:rPr sz="1100" dirty="0">
                <a:latin typeface="Calibri"/>
                <a:cs typeface="Calibri"/>
              </a:rPr>
              <a:t>shared,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treating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community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rather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individual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debts.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This </a:t>
            </a:r>
            <a:r>
              <a:rPr sz="1100" b="1" spc="10" dirty="0">
                <a:latin typeface="Calibri"/>
                <a:cs typeface="Calibri"/>
              </a:rPr>
              <a:t>would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infer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that</a:t>
            </a:r>
            <a:r>
              <a:rPr sz="1100" b="1" spc="50" dirty="0">
                <a:latin typeface="Calibri"/>
                <a:cs typeface="Calibri"/>
              </a:rPr>
              <a:t> Christine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secretly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owned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25%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more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equity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than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me,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which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is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not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the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90" dirty="0">
                <a:latin typeface="Calibri"/>
                <a:cs typeface="Calibri"/>
              </a:rPr>
              <a:t>case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30" dirty="0">
                <a:latin typeface="Calibri"/>
                <a:cs typeface="Calibri"/>
              </a:rPr>
              <a:t>and </a:t>
            </a:r>
            <a:r>
              <a:rPr sz="1100" b="1" dirty="0">
                <a:latin typeface="Calibri"/>
                <a:cs typeface="Calibri"/>
              </a:rPr>
              <a:t>would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be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unfair</a:t>
            </a:r>
            <a:r>
              <a:rPr sz="1100" spc="-10" dirty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213995" marR="5080" indent="-635">
              <a:lnSpc>
                <a:spcPct val="109800"/>
              </a:lnSpc>
              <a:spcBef>
                <a:spcPts val="805"/>
              </a:spcBef>
            </a:pPr>
            <a:r>
              <a:rPr sz="1100" spc="50" dirty="0">
                <a:latin typeface="Calibri"/>
                <a:cs typeface="Calibri"/>
              </a:rPr>
              <a:t>So,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am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challenging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reclassiﬁcation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contrary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contributions'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original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intent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practical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realities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used.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Christine’s parents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had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years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deﬁne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these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funds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as </a:t>
            </a:r>
            <a:r>
              <a:rPr sz="1100" b="1" spc="60" dirty="0">
                <a:latin typeface="Calibri"/>
                <a:cs typeface="Calibri"/>
              </a:rPr>
              <a:t>loans </a:t>
            </a:r>
            <a:r>
              <a:rPr sz="1100" b="1" dirty="0">
                <a:latin typeface="Calibri"/>
                <a:cs typeface="Calibri"/>
              </a:rPr>
              <a:t>but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chose</a:t>
            </a:r>
            <a:r>
              <a:rPr sz="1100" b="1" spc="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8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characterize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them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100" dirty="0">
                <a:latin typeface="Calibri"/>
                <a:cs typeface="Calibri"/>
              </a:rPr>
              <a:t>as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spc="45" dirty="0">
                <a:latin typeface="Calibri"/>
                <a:cs typeface="Calibri"/>
              </a:rPr>
              <a:t>support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and</a:t>
            </a:r>
            <a:r>
              <a:rPr sz="1100" b="1" spc="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gift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contributions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toward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home </a:t>
            </a:r>
            <a:r>
              <a:rPr sz="1100" spc="20" dirty="0">
                <a:latin typeface="Calibri"/>
                <a:cs typeface="Calibri"/>
              </a:rPr>
              <a:t>instead.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retrospective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attempt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reclassify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them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undermines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 principles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fairness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10" dirty="0">
                <a:latin typeface="Calibri"/>
                <a:cs typeface="Calibri"/>
              </a:rPr>
              <a:t>equitable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division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guide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Washington’s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community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property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laws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threatens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alter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spc="10" dirty="0">
                <a:latin typeface="Calibri"/>
                <a:cs typeface="Calibri"/>
              </a:rPr>
              <a:t>distribution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assets</a:t>
            </a:r>
            <a:r>
              <a:rPr sz="1100" spc="10" dirty="0">
                <a:latin typeface="Calibri"/>
                <a:cs typeface="Calibri"/>
              </a:rPr>
              <a:t> in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our </a:t>
            </a:r>
            <a:r>
              <a:rPr sz="1100" spc="70" dirty="0">
                <a:latin typeface="Calibri"/>
                <a:cs typeface="Calibri"/>
              </a:rPr>
              <a:t>case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unfairly.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599" cy="1700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798777"/>
            <a:ext cx="6093460" cy="16776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96240" algn="l"/>
              </a:tabLst>
            </a:pPr>
            <a:r>
              <a:rPr sz="1400" spc="-25" dirty="0">
                <a:solidFill>
                  <a:srgbClr val="0F4660"/>
                </a:solidFill>
                <a:latin typeface="Calibri"/>
                <a:cs typeface="Calibri"/>
              </a:rPr>
              <a:t>V.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	</a:t>
            </a:r>
            <a:r>
              <a:rPr sz="1400" spc="60" dirty="0">
                <a:solidFill>
                  <a:srgbClr val="0F4660"/>
                </a:solidFill>
                <a:latin typeface="Calibri"/>
                <a:cs typeface="Calibri"/>
              </a:rPr>
              <a:t>Conclusion:</a:t>
            </a:r>
            <a:r>
              <a:rPr sz="1400" spc="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Honoring</a:t>
            </a:r>
            <a:r>
              <a:rPr sz="1400" spc="8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the</a:t>
            </a:r>
            <a:r>
              <a:rPr sz="1400" spc="6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Original</a:t>
            </a:r>
            <a:r>
              <a:rPr sz="1400" spc="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Intent</a:t>
            </a:r>
            <a:r>
              <a:rPr sz="1400" spc="7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and</a:t>
            </a:r>
            <a:r>
              <a:rPr sz="1400" spc="8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0F4660"/>
                </a:solidFill>
                <a:latin typeface="Calibri"/>
                <a:cs typeface="Calibri"/>
              </a:rPr>
              <a:t>Protecting</a:t>
            </a:r>
            <a:r>
              <a:rPr sz="1400" spc="8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45" dirty="0">
                <a:solidFill>
                  <a:srgbClr val="0F4660"/>
                </a:solidFill>
                <a:latin typeface="Calibri"/>
                <a:cs typeface="Calibri"/>
              </a:rPr>
              <a:t>Community</a:t>
            </a:r>
            <a:r>
              <a:rPr sz="1400" spc="6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0F4660"/>
                </a:solidFill>
                <a:latin typeface="Calibri"/>
                <a:cs typeface="Calibri"/>
              </a:rPr>
              <a:t>Equity</a:t>
            </a:r>
            <a:endParaRPr sz="1400">
              <a:latin typeface="Calibri"/>
              <a:cs typeface="Calibri"/>
            </a:endParaRPr>
          </a:p>
          <a:p>
            <a:pPr marL="168275" marR="14604" indent="-635">
              <a:lnSpc>
                <a:spcPct val="109800"/>
              </a:lnSpc>
              <a:spcBef>
                <a:spcPts val="445"/>
              </a:spcBef>
            </a:pP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attempt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2010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reframe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contributions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loans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are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inconsistent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original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intent,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lacks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formal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indicators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loan,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threatens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unjustly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alter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 division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our </a:t>
            </a:r>
            <a:r>
              <a:rPr sz="1100" dirty="0">
                <a:latin typeface="Calibri"/>
                <a:cs typeface="Calibri"/>
              </a:rPr>
              <a:t>jointly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property.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timeline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documentation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2004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2009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present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consistent, </a:t>
            </a:r>
            <a:r>
              <a:rPr sz="1100" dirty="0">
                <a:latin typeface="Calibri"/>
                <a:cs typeface="Calibri"/>
              </a:rPr>
              <a:t>clear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picture: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Christine's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parents'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contributions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intended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beneﬁt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family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our </a:t>
            </a:r>
            <a:r>
              <a:rPr sz="1100" spc="20" dirty="0">
                <a:latin typeface="Calibri"/>
                <a:cs typeface="Calibri"/>
              </a:rPr>
              <a:t>shared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home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without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repayment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expectations.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respectfully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request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these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funds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recognized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gifts,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consistent </a:t>
            </a:r>
            <a:r>
              <a:rPr sz="1100" spc="10" dirty="0">
                <a:latin typeface="Calibri"/>
                <a:cs typeface="Calibri"/>
              </a:rPr>
              <a:t>with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their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original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purpose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mutual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reliance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they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supported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so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our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family’s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55" dirty="0">
                <a:latin typeface="Calibri"/>
                <a:cs typeface="Calibri"/>
              </a:rPr>
              <a:t> assets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can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divided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fairly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equitably.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968" y="2637236"/>
            <a:ext cx="3540329" cy="61422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032"/>
            <a:ext cx="5971540" cy="761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F4660"/>
                </a:solidFill>
                <a:latin typeface="Calibri"/>
                <a:cs typeface="Calibri"/>
              </a:rPr>
              <a:t>Appendix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Annotated</a:t>
            </a:r>
            <a:r>
              <a:rPr sz="1100" i="1" spc="10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Timeline</a:t>
            </a:r>
            <a:r>
              <a:rPr sz="1100" i="1" spc="9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of</a:t>
            </a:r>
            <a:r>
              <a:rPr sz="1100" i="1" spc="10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Key</a:t>
            </a:r>
            <a:r>
              <a:rPr sz="1100" i="1" spc="10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Shifts</a:t>
            </a:r>
            <a:r>
              <a:rPr sz="1100" i="1" spc="114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in</a:t>
            </a:r>
            <a:r>
              <a:rPr sz="1100" i="1" spc="9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Language</a:t>
            </a:r>
            <a:r>
              <a:rPr sz="1100" i="1" spc="9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and</a:t>
            </a:r>
            <a:r>
              <a:rPr sz="1100" i="1" spc="12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spc="-10" dirty="0">
                <a:solidFill>
                  <a:srgbClr val="0F4660"/>
                </a:solidFill>
                <a:latin typeface="Calibri"/>
                <a:cs typeface="Calibri"/>
              </a:rPr>
              <a:t>Documentation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240665" algn="l"/>
              </a:tabLst>
            </a:pPr>
            <a:r>
              <a:rPr sz="1100" b="1" spc="10" dirty="0">
                <a:latin typeface="Calibri"/>
                <a:cs typeface="Calibri"/>
              </a:rPr>
              <a:t>2004-2009:</a:t>
            </a:r>
            <a:r>
              <a:rPr sz="1100" b="1" spc="7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Family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45" dirty="0">
                <a:latin typeface="Calibri"/>
                <a:cs typeface="Calibri"/>
              </a:rPr>
              <a:t>Support</a:t>
            </a:r>
            <a:r>
              <a:rPr sz="1100" b="1" spc="55" dirty="0">
                <a:latin typeface="Calibri"/>
                <a:cs typeface="Calibri"/>
              </a:rPr>
              <a:t> and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Gift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spc="35" dirty="0">
                <a:latin typeface="Calibri"/>
                <a:cs typeface="Calibri"/>
              </a:rPr>
              <a:t>Characterization</a:t>
            </a:r>
            <a:endParaRPr sz="1100">
              <a:latin typeface="Calibri"/>
              <a:cs typeface="Calibri"/>
            </a:endParaRPr>
          </a:p>
          <a:p>
            <a:pPr marL="697865" marR="97790" lvl="1" indent="-228600">
              <a:lnSpc>
                <a:spcPct val="110000"/>
              </a:lnSpc>
              <a:spcBef>
                <a:spcPts val="790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spc="45" dirty="0">
                <a:latin typeface="Calibri"/>
                <a:cs typeface="Calibri"/>
              </a:rPr>
              <a:t>November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5,</a:t>
            </a:r>
            <a:r>
              <a:rPr sz="1100" b="1" spc="10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2004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transfer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HK$600,000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described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“support”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“mortgage payment.”</a:t>
            </a:r>
            <a:endParaRPr sz="1100">
              <a:latin typeface="Calibri"/>
              <a:cs typeface="Calibri"/>
            </a:endParaRPr>
          </a:p>
          <a:p>
            <a:pPr marL="696595" marR="134620" lvl="1" indent="-227965">
              <a:lnSpc>
                <a:spcPct val="110000"/>
              </a:lnSpc>
              <a:spcBef>
                <a:spcPts val="795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spc="45" dirty="0">
                <a:latin typeface="Calibri"/>
                <a:cs typeface="Calibri"/>
              </a:rPr>
              <a:t>February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2,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2005</a:t>
            </a:r>
            <a:r>
              <a:rPr sz="1100" b="1" spc="2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-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January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11,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10" dirty="0">
                <a:latin typeface="Calibri"/>
                <a:cs typeface="Calibri"/>
              </a:rPr>
              <a:t>2007</a:t>
            </a:r>
            <a:r>
              <a:rPr sz="1100" spc="10" dirty="0">
                <a:latin typeface="Calibri"/>
                <a:cs typeface="Calibri"/>
              </a:rPr>
              <a:t>: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Additional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transfers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totaling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around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HK$1.48 	</a:t>
            </a:r>
            <a:r>
              <a:rPr sz="1100" spc="20" dirty="0">
                <a:latin typeface="Calibri"/>
                <a:cs typeface="Calibri"/>
              </a:rPr>
              <a:t>million.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All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transactions </a:t>
            </a:r>
            <a:r>
              <a:rPr sz="1100" spc="50" dirty="0">
                <a:latin typeface="Calibri"/>
                <a:cs typeface="Calibri"/>
              </a:rPr>
              <a:t>use</a:t>
            </a:r>
            <a:r>
              <a:rPr sz="1100" spc="20" dirty="0">
                <a:latin typeface="Calibri"/>
                <a:cs typeface="Calibri"/>
              </a:rPr>
              <a:t> informal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support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language and show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no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indication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of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loan 	</a:t>
            </a:r>
            <a:r>
              <a:rPr sz="1100" spc="-10" dirty="0">
                <a:latin typeface="Calibri"/>
                <a:cs typeface="Calibri"/>
              </a:rPr>
              <a:t>terms.</a:t>
            </a:r>
            <a:endParaRPr sz="1100">
              <a:latin typeface="Calibri"/>
              <a:cs typeface="Calibri"/>
            </a:endParaRPr>
          </a:p>
          <a:p>
            <a:pPr marL="697865" marR="164465" lvl="1" indent="-228600">
              <a:lnSpc>
                <a:spcPct val="110000"/>
              </a:lnSpc>
              <a:spcBef>
                <a:spcPts val="790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dirty="0">
                <a:latin typeface="Calibri"/>
                <a:cs typeface="Calibri"/>
              </a:rPr>
              <a:t>January</a:t>
            </a:r>
            <a:r>
              <a:rPr sz="1100" b="1" spc="9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14,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2007</a:t>
            </a:r>
            <a:r>
              <a:rPr sz="1100" b="1" spc="9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Email</a:t>
            </a:r>
            <a:r>
              <a:rPr sz="1100" spc="50" dirty="0">
                <a:latin typeface="Calibri"/>
                <a:cs typeface="Calibri"/>
              </a:rPr>
              <a:t>: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Christine’s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father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explicitly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states,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“There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is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debt,”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45" dirty="0">
                <a:latin typeface="Calibri"/>
                <a:cs typeface="Calibri"/>
              </a:rPr>
              <a:t>addresses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both “Robert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you”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“the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owners” of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house.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email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shows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funds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intended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without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repayment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obligations.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25"/>
              </a:spcBef>
              <a:buFont typeface="Wingdings"/>
              <a:buChar char="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2010:</a:t>
            </a:r>
            <a:r>
              <a:rPr sz="1100" b="1" spc="130" dirty="0">
                <a:latin typeface="Calibri"/>
                <a:cs typeface="Calibri"/>
              </a:rPr>
              <a:t> </a:t>
            </a:r>
            <a:r>
              <a:rPr sz="1100" b="1" spc="60" dirty="0">
                <a:latin typeface="Calibri"/>
                <a:cs typeface="Calibri"/>
              </a:rPr>
              <a:t>Reclassiﬁcation</a:t>
            </a:r>
            <a:r>
              <a:rPr sz="1100" b="1" spc="105" dirty="0">
                <a:latin typeface="Calibri"/>
                <a:cs typeface="Calibri"/>
              </a:rPr>
              <a:t> </a:t>
            </a:r>
            <a:r>
              <a:rPr sz="1100" b="1" spc="95" dirty="0">
                <a:latin typeface="Calibri"/>
                <a:cs typeface="Calibri"/>
              </a:rPr>
              <a:t>as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“Interest-</a:t>
            </a:r>
            <a:r>
              <a:rPr sz="1100" b="1" spc="50" dirty="0">
                <a:latin typeface="Calibri"/>
                <a:cs typeface="Calibri"/>
              </a:rPr>
              <a:t>Free</a:t>
            </a:r>
            <a:r>
              <a:rPr sz="1100" b="1" spc="130" dirty="0">
                <a:latin typeface="Calibri"/>
                <a:cs typeface="Calibri"/>
              </a:rPr>
              <a:t> </a:t>
            </a:r>
            <a:r>
              <a:rPr sz="1100" b="1" spc="40" dirty="0">
                <a:latin typeface="Calibri"/>
                <a:cs typeface="Calibri"/>
              </a:rPr>
              <a:t>Loan”</a:t>
            </a:r>
            <a:endParaRPr sz="1100">
              <a:latin typeface="Calibri"/>
              <a:cs typeface="Calibri"/>
            </a:endParaRPr>
          </a:p>
          <a:p>
            <a:pPr marL="697865" marR="5080" lvl="1" indent="-229235">
              <a:lnSpc>
                <a:spcPct val="109500"/>
              </a:lnSpc>
              <a:spcBef>
                <a:spcPts val="810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spc="20" dirty="0">
                <a:latin typeface="Calibri"/>
                <a:cs typeface="Calibri"/>
              </a:rPr>
              <a:t>January</a:t>
            </a:r>
            <a:r>
              <a:rPr sz="1100" b="1" spc="3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22,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2010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Email</a:t>
            </a:r>
            <a:r>
              <a:rPr sz="1100" spc="50" dirty="0">
                <a:latin typeface="Calibri"/>
                <a:cs typeface="Calibri"/>
              </a:rPr>
              <a:t>: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marks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ﬁrst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documented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appearance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“interest-</a:t>
            </a:r>
            <a:r>
              <a:rPr sz="1100" spc="-20" dirty="0">
                <a:latin typeface="Calibri"/>
                <a:cs typeface="Calibri"/>
              </a:rPr>
              <a:t>free </a:t>
            </a:r>
            <a:r>
              <a:rPr sz="1100" dirty="0">
                <a:latin typeface="Calibri"/>
                <a:cs typeface="Calibri"/>
              </a:rPr>
              <a:t>loan”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terminology.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email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Christine’s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father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includes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retrospective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“Pro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Memos”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45" dirty="0">
                <a:latin typeface="Calibri"/>
                <a:cs typeface="Calibri"/>
              </a:rPr>
              <a:t>balance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sheets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refer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prior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gifts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“interest-free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loans”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ﬁrst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  <a:p>
            <a:pPr marL="697230" marR="157480" lvl="1" indent="-227965" algn="just">
              <a:lnSpc>
                <a:spcPct val="109700"/>
              </a:lnSpc>
              <a:spcBef>
                <a:spcPts val="810"/>
              </a:spcBef>
              <a:buFont typeface="Calibri"/>
              <a:buAutoNum type="alphaLcPeriod"/>
              <a:tabLst>
                <a:tab pos="698500" algn="l"/>
              </a:tabLst>
            </a:pPr>
            <a:r>
              <a:rPr sz="1100" b="1" spc="70" dirty="0">
                <a:latin typeface="Calibri"/>
                <a:cs typeface="Calibri"/>
              </a:rPr>
              <a:t>Balance</a:t>
            </a:r>
            <a:r>
              <a:rPr sz="1100" b="1" spc="114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Sheets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and</a:t>
            </a:r>
            <a:r>
              <a:rPr sz="1100" b="1" spc="1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Pro</a:t>
            </a:r>
            <a:r>
              <a:rPr sz="1100" b="1" spc="1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Memos</a:t>
            </a:r>
            <a:r>
              <a:rPr sz="1100" b="1" spc="9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(2011-2012)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summaries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introduce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terms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like 	</a:t>
            </a:r>
            <a:r>
              <a:rPr sz="1100" dirty="0">
                <a:latin typeface="Calibri"/>
                <a:cs typeface="Calibri"/>
              </a:rPr>
              <a:t>“inheritance</a:t>
            </a:r>
            <a:r>
              <a:rPr sz="1100" spc="1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deductions”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8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attempt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formalize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reclassiﬁcation.</a:t>
            </a:r>
            <a:r>
              <a:rPr sz="1100" spc="1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However,</a:t>
            </a:r>
            <a:r>
              <a:rPr sz="1100" spc="19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they 	</a:t>
            </a:r>
            <a:r>
              <a:rPr sz="1100" spc="55" dirty="0">
                <a:latin typeface="Calibri"/>
                <a:cs typeface="Calibri"/>
              </a:rPr>
              <a:t>lack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formal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features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genuine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loan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are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created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after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fact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change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	</a:t>
            </a:r>
            <a:r>
              <a:rPr sz="1100" spc="10" dirty="0">
                <a:latin typeface="Calibri"/>
                <a:cs typeface="Calibri"/>
              </a:rPr>
              <a:t>original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understanding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these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funds.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925"/>
              </a:spcBef>
              <a:buFont typeface="Wingdings"/>
              <a:buChar char=""/>
              <a:tabLst>
                <a:tab pos="240665" algn="l"/>
              </a:tabLst>
            </a:pPr>
            <a:r>
              <a:rPr sz="1100" b="1" dirty="0">
                <a:latin typeface="Calibri"/>
                <a:cs typeface="Calibri"/>
              </a:rPr>
              <a:t>Pre-2010</a:t>
            </a:r>
            <a:r>
              <a:rPr sz="1100" b="1" spc="150" dirty="0">
                <a:latin typeface="Calibri"/>
                <a:cs typeface="Calibri"/>
              </a:rPr>
              <a:t> </a:t>
            </a:r>
            <a:r>
              <a:rPr sz="1100" b="1" spc="65" dirty="0">
                <a:latin typeface="Calibri"/>
                <a:cs typeface="Calibri"/>
              </a:rPr>
              <a:t>Consistency</a:t>
            </a:r>
            <a:r>
              <a:rPr sz="1100" b="1" spc="1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vs.</a:t>
            </a:r>
            <a:r>
              <a:rPr sz="1100" b="1" spc="1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Post-2010</a:t>
            </a:r>
            <a:r>
              <a:rPr sz="1100" b="1" spc="15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Reclassiﬁcation</a:t>
            </a:r>
            <a:endParaRPr sz="1100">
              <a:latin typeface="Calibri"/>
              <a:cs typeface="Calibri"/>
            </a:endParaRPr>
          </a:p>
          <a:p>
            <a:pPr marL="697865" marR="19050" lvl="1" indent="-228600">
              <a:lnSpc>
                <a:spcPct val="110000"/>
              </a:lnSpc>
              <a:spcBef>
                <a:spcPts val="800"/>
              </a:spcBef>
              <a:buFont typeface="Calibri"/>
              <a:buAutoNum type="alphaLcPeriod"/>
              <a:tabLst>
                <a:tab pos="697865" algn="l"/>
              </a:tabLst>
            </a:pPr>
            <a:r>
              <a:rPr sz="1100" b="1" spc="20" dirty="0">
                <a:latin typeface="Calibri"/>
                <a:cs typeface="Calibri"/>
              </a:rPr>
              <a:t>Pre-2010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Language</a:t>
            </a:r>
            <a:r>
              <a:rPr sz="1100" spc="50" dirty="0">
                <a:latin typeface="Calibri"/>
                <a:cs typeface="Calibri"/>
              </a:rPr>
              <a:t>:</a:t>
            </a:r>
            <a:r>
              <a:rPr sz="1100" spc="10" dirty="0">
                <a:latin typeface="Calibri"/>
                <a:cs typeface="Calibri"/>
              </a:rPr>
              <a:t> 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documentation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from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2004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to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2009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consistently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uses</a:t>
            </a:r>
            <a:r>
              <a:rPr sz="1100" spc="20" dirty="0">
                <a:latin typeface="Calibri"/>
                <a:cs typeface="Calibri"/>
              </a:rPr>
              <a:t> terms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like </a:t>
            </a:r>
            <a:r>
              <a:rPr sz="1100" spc="10" dirty="0">
                <a:latin typeface="Calibri"/>
                <a:cs typeface="Calibri"/>
              </a:rPr>
              <a:t>“support”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“mortgage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payment”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without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any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mention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loans.</a:t>
            </a:r>
            <a:endParaRPr sz="1100">
              <a:latin typeface="Calibri"/>
              <a:cs typeface="Calibri"/>
            </a:endParaRPr>
          </a:p>
          <a:p>
            <a:pPr marL="697230" marR="56515" lvl="1" indent="-227965">
              <a:lnSpc>
                <a:spcPct val="109700"/>
              </a:lnSpc>
              <a:spcBef>
                <a:spcPts val="800"/>
              </a:spcBef>
              <a:buFont typeface="Calibri"/>
              <a:buAutoNum type="alphaLcPeriod"/>
              <a:tabLst>
                <a:tab pos="698500" algn="l"/>
              </a:tabLst>
            </a:pPr>
            <a:r>
              <a:rPr sz="1100" b="1" spc="20" dirty="0">
                <a:latin typeface="Calibri"/>
                <a:cs typeface="Calibri"/>
              </a:rPr>
              <a:t>Post-2010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Language</a:t>
            </a:r>
            <a:r>
              <a:rPr sz="1100" spc="50" dirty="0">
                <a:latin typeface="Calibri"/>
                <a:cs typeface="Calibri"/>
              </a:rPr>
              <a:t>: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contrast,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 2010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documentation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shift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introduces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more</a:t>
            </a:r>
            <a:r>
              <a:rPr sz="1100" spc="500" dirty="0">
                <a:latin typeface="Calibri"/>
                <a:cs typeface="Calibri"/>
              </a:rPr>
              <a:t> 	</a:t>
            </a:r>
            <a:r>
              <a:rPr sz="1100" spc="10" dirty="0">
                <a:latin typeface="Calibri"/>
                <a:cs typeface="Calibri"/>
              </a:rPr>
              <a:t>formal,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accounting-oriented</a:t>
            </a:r>
            <a:r>
              <a:rPr sz="1100" spc="1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terms—“interest-</a:t>
            </a:r>
            <a:r>
              <a:rPr sz="1100" dirty="0">
                <a:latin typeface="Calibri"/>
                <a:cs typeface="Calibri"/>
              </a:rPr>
              <a:t>free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loan”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“inheritance</a:t>
            </a:r>
            <a:r>
              <a:rPr sz="1100" spc="1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deduction”— 	</a:t>
            </a:r>
            <a:r>
              <a:rPr sz="1100" spc="10" dirty="0">
                <a:latin typeface="Calibri"/>
                <a:cs typeface="Calibri"/>
              </a:rPr>
              <a:t>indicating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apparent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narrative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change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rather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a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continuation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of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original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family 	intent.</a:t>
            </a:r>
            <a:endParaRPr sz="1100">
              <a:latin typeface="Calibri"/>
              <a:cs typeface="Calibri"/>
            </a:endParaRPr>
          </a:p>
          <a:p>
            <a:pPr marL="12700" marR="123189">
              <a:lnSpc>
                <a:spcPct val="109600"/>
              </a:lnSpc>
              <a:spcBef>
                <a:spcPts val="805"/>
              </a:spcBef>
            </a:pPr>
            <a:r>
              <a:rPr sz="1100" spc="20" dirty="0">
                <a:latin typeface="Calibri"/>
                <a:cs typeface="Calibri"/>
              </a:rPr>
              <a:t>This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structured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comparison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annotated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timeline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comprehensively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respond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to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Christine’s </a:t>
            </a:r>
            <a:r>
              <a:rPr sz="1100" dirty="0">
                <a:latin typeface="Calibri"/>
                <a:cs typeface="Calibri"/>
              </a:rPr>
              <a:t>argument.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75" dirty="0">
                <a:latin typeface="Calibri"/>
                <a:cs typeface="Calibri"/>
              </a:rPr>
              <a:t>absence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loan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standards,</a:t>
            </a:r>
            <a:r>
              <a:rPr sz="1100" b="1" spc="75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combined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with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shift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45" dirty="0">
                <a:latin typeface="Calibri"/>
                <a:cs typeface="Calibri"/>
              </a:rPr>
              <a:t> language</a:t>
            </a:r>
            <a:r>
              <a:rPr sz="1100" b="1" spc="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only</a:t>
            </a:r>
            <a:r>
              <a:rPr sz="1100" b="1" spc="6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</a:t>
            </a:r>
            <a:r>
              <a:rPr sz="1100" b="1" spc="6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2010, </a:t>
            </a:r>
            <a:r>
              <a:rPr sz="1100" b="1" spc="20" dirty="0">
                <a:latin typeface="Calibri"/>
                <a:cs typeface="Calibri"/>
              </a:rPr>
              <a:t>strongly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55" dirty="0">
                <a:latin typeface="Calibri"/>
                <a:cs typeface="Calibri"/>
              </a:rPr>
              <a:t>supports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Robert’s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position</a:t>
            </a:r>
            <a:r>
              <a:rPr sz="1100" b="1" spc="3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that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50" dirty="0">
                <a:latin typeface="Calibri"/>
                <a:cs typeface="Calibri"/>
              </a:rPr>
              <a:t>these </a:t>
            </a:r>
            <a:r>
              <a:rPr sz="1100" b="1" spc="55" dirty="0">
                <a:latin typeface="Calibri"/>
                <a:cs typeface="Calibri"/>
              </a:rPr>
              <a:t>funds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were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originally</a:t>
            </a:r>
            <a:r>
              <a:rPr sz="1100" b="1" spc="45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family</a:t>
            </a:r>
            <a:r>
              <a:rPr sz="1100" b="1" spc="40" dirty="0">
                <a:latin typeface="Calibri"/>
                <a:cs typeface="Calibri"/>
              </a:rPr>
              <a:t> </a:t>
            </a:r>
            <a:r>
              <a:rPr sz="1100" b="1" spc="20" dirty="0">
                <a:latin typeface="Calibri"/>
                <a:cs typeface="Calibri"/>
              </a:rPr>
              <a:t>gifts.</a:t>
            </a:r>
            <a:r>
              <a:rPr sz="1100" b="1" spc="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The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35" dirty="0">
                <a:latin typeface="Calibri"/>
                <a:cs typeface="Calibri"/>
              </a:rPr>
              <a:t>checklist </a:t>
            </a:r>
            <a:r>
              <a:rPr sz="1100" spc="10" dirty="0">
                <a:latin typeface="Calibri"/>
                <a:cs typeface="Calibri"/>
              </a:rPr>
              <a:t>and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timeline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reinforce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that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these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intended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as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informal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support,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without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repayment</a:t>
            </a:r>
            <a:r>
              <a:rPr sz="1100" spc="5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obligations,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reclassiﬁcation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align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original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intent.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Please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see</a:t>
            </a:r>
            <a:r>
              <a:rPr sz="1100" spc="1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spc="10" dirty="0">
                <a:latin typeface="Calibri"/>
                <a:cs typeface="Calibri"/>
              </a:rPr>
              <a:t>additional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visual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representation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on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the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following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page.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Gifts</a:t>
            </a:r>
            <a:r>
              <a:rPr sz="1100" i="1" spc="17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Conveniently</a:t>
            </a:r>
            <a:r>
              <a:rPr sz="1100" i="1" spc="15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Transform</a:t>
            </a:r>
            <a:r>
              <a:rPr sz="1100" i="1" spc="17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to</a:t>
            </a:r>
            <a:r>
              <a:rPr sz="1100" i="1" spc="15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spc="55" dirty="0">
                <a:solidFill>
                  <a:srgbClr val="0F4660"/>
                </a:solidFill>
                <a:latin typeface="Calibri"/>
                <a:cs typeface="Calibri"/>
              </a:rPr>
              <a:t>Loans</a:t>
            </a:r>
            <a:r>
              <a:rPr sz="1100" i="1" spc="150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Between</a:t>
            </a:r>
            <a:r>
              <a:rPr sz="1100" i="1" spc="17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Christine</a:t>
            </a:r>
            <a:r>
              <a:rPr sz="1100" i="1" spc="15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0F4660"/>
                </a:solidFill>
                <a:latin typeface="Calibri"/>
                <a:cs typeface="Calibri"/>
              </a:rPr>
              <a:t>and</a:t>
            </a:r>
            <a:r>
              <a:rPr sz="1100" i="1" spc="155" dirty="0">
                <a:solidFill>
                  <a:srgbClr val="0F4660"/>
                </a:solidFill>
                <a:latin typeface="Calibri"/>
                <a:cs typeface="Calibri"/>
              </a:rPr>
              <a:t> </a:t>
            </a:r>
            <a:r>
              <a:rPr sz="1100" i="1" spc="-25" dirty="0">
                <a:solidFill>
                  <a:srgbClr val="0F4660"/>
                </a:solidFill>
                <a:latin typeface="Calibri"/>
                <a:cs typeface="Calibri"/>
              </a:rPr>
              <a:t>Me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27054" y="1088798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" y="1576773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070" y="3510376"/>
            <a:ext cx="3355975" cy="0"/>
          </a:xfrm>
          <a:custGeom>
            <a:avLst/>
            <a:gdLst/>
            <a:ahLst/>
            <a:cxnLst/>
            <a:rect l="l" t="t" r="r" b="b"/>
            <a:pathLst>
              <a:path w="3355975">
                <a:moveTo>
                  <a:pt x="0" y="0"/>
                </a:moveTo>
                <a:lnTo>
                  <a:pt x="3355428" y="0"/>
                </a:lnTo>
              </a:path>
            </a:pathLst>
          </a:custGeom>
          <a:ln w="152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054" y="4086797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70" y="5529375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054" y="6673067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070" y="7969253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054" y="9231889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2666" y="1128855"/>
            <a:ext cx="1802764" cy="387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85"/>
              </a:spcBef>
            </a:pPr>
            <a:r>
              <a:rPr sz="1300" b="1" dirty="0">
                <a:solidFill>
                  <a:srgbClr val="050505"/>
                </a:solidFill>
                <a:latin typeface="Arial"/>
                <a:cs typeface="Arial"/>
              </a:rPr>
              <a:t>Medical</a:t>
            </a:r>
            <a:r>
              <a:rPr sz="1300" b="1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050505"/>
                </a:solidFill>
                <a:latin typeface="Arial"/>
                <a:cs typeface="Arial"/>
              </a:rPr>
              <a:t>Benefit</a:t>
            </a:r>
            <a:r>
              <a:rPr sz="1300" b="1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050505"/>
                </a:solidFill>
                <a:latin typeface="Arial"/>
                <a:cs typeface="Arial"/>
              </a:rPr>
              <a:t>Letter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11</a:t>
            </a:r>
            <a:r>
              <a:rPr sz="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"/>
                <a:cs typeface="Arial"/>
              </a:rPr>
              <a:t>messages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779" y="1632442"/>
            <a:ext cx="299466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ts val="113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spc="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"rob.moyer@gmail.com"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rob</a:t>
            </a:r>
            <a:r>
              <a:rPr sz="95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.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moyer@gmail.com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59577" y="1632442"/>
            <a:ext cx="171068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8:32 </a:t>
            </a:r>
            <a:r>
              <a:rPr sz="950" b="1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7110" y="3821748"/>
            <a:ext cx="36830" cy="0"/>
          </a:xfrm>
          <a:custGeom>
            <a:avLst/>
            <a:gdLst/>
            <a:ahLst/>
            <a:cxnLst/>
            <a:rect l="l" t="t" r="r" b="b"/>
            <a:pathLst>
              <a:path w="36829">
                <a:moveTo>
                  <a:pt x="0" y="0"/>
                </a:moveTo>
                <a:lnTo>
                  <a:pt x="36474" y="0"/>
                </a:lnTo>
              </a:path>
            </a:pathLst>
          </a:custGeom>
          <a:ln w="3175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9484" y="2102118"/>
            <a:ext cx="5703570" cy="175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Hi</a:t>
            </a:r>
            <a:r>
              <a:rPr sz="95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Robert,</a:t>
            </a:r>
            <a:endParaRPr sz="950">
              <a:latin typeface="Arial"/>
              <a:cs typeface="Arial"/>
            </a:endParaRPr>
          </a:p>
          <a:p>
            <a:pPr marL="15875" marR="5080" indent="-2540">
              <a:lnSpc>
                <a:spcPct val="250700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believe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need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letter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submit</a:t>
            </a:r>
            <a:r>
              <a:rPr sz="95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1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Premera</a:t>
            </a:r>
            <a:r>
              <a:rPr sz="95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1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95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229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refund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for</a:t>
            </a:r>
            <a:r>
              <a:rPr sz="950" spc="1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insurance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premium. Let</a:t>
            </a:r>
            <a:r>
              <a:rPr sz="95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120" dirty="0">
                <a:solidFill>
                  <a:srgbClr val="050505"/>
                </a:solidFill>
                <a:latin typeface="Arial"/>
                <a:cs typeface="Arial"/>
              </a:rPr>
              <a:t>me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95" dirty="0">
                <a:solidFill>
                  <a:srgbClr val="050505"/>
                </a:solidFill>
                <a:latin typeface="Arial"/>
                <a:cs typeface="Arial"/>
              </a:rPr>
              <a:t>know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95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need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anything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additional.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950">
              <a:latin typeface="Arial"/>
              <a:cs typeface="Arial"/>
            </a:endParaRPr>
          </a:p>
          <a:p>
            <a:pPr marL="278130">
              <a:lnSpc>
                <a:spcPts val="106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spc="-10" dirty="0">
                <a:solidFill>
                  <a:srgbClr val="050505"/>
                </a:solidFill>
                <a:latin typeface="Arial"/>
                <a:cs typeface="Arial"/>
              </a:rPr>
              <a:t>Letter.pdf</a:t>
            </a:r>
            <a:endParaRPr sz="950">
              <a:latin typeface="Arial"/>
              <a:cs typeface="Arial"/>
            </a:endParaRPr>
          </a:p>
          <a:p>
            <a:pPr marL="117475">
              <a:lnSpc>
                <a:spcPts val="1060"/>
              </a:lnSpc>
            </a:pPr>
            <a:r>
              <a:rPr sz="300" dirty="0">
                <a:solidFill>
                  <a:srgbClr val="B8B8B8"/>
                </a:solidFill>
                <a:latin typeface="Arial"/>
                <a:cs typeface="Arial"/>
              </a:rPr>
              <a:t>'C</a:t>
            </a:r>
            <a:r>
              <a:rPr sz="300" spc="190" dirty="0">
                <a:solidFill>
                  <a:srgbClr val="B8B8B8"/>
                </a:solidFill>
                <a:latin typeface="Arial"/>
                <a:cs typeface="Arial"/>
              </a:rPr>
              <a:t> </a:t>
            </a:r>
            <a:r>
              <a:rPr sz="300" dirty="0">
                <a:solidFill>
                  <a:srgbClr val="B8B8B8"/>
                </a:solidFill>
                <a:latin typeface="Arial"/>
                <a:cs typeface="Arial"/>
              </a:rPr>
              <a:t>J</a:t>
            </a:r>
            <a:r>
              <a:rPr sz="300" spc="210" dirty="0">
                <a:solidFill>
                  <a:srgbClr val="B8B8B8"/>
                </a:solidFill>
                <a:latin typeface="Arial"/>
                <a:cs typeface="Arial"/>
              </a:rPr>
              <a:t> 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762K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779" y="4142466"/>
            <a:ext cx="28486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spc="-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mayer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183" y="4581644"/>
            <a:ext cx="6590030" cy="191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Thanks!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do.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950">
              <a:latin typeface="Arial"/>
              <a:cs typeface="Arial"/>
            </a:endParaRPr>
          </a:p>
          <a:p>
            <a:pPr marL="13970" marR="5080" indent="-635" algn="just">
              <a:lnSpc>
                <a:spcPts val="1130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fwiw-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know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path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on.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please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feel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free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 less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formal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950" spc="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corns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.</a:t>
            </a:r>
            <a:r>
              <a:rPr sz="950" spc="-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share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three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kids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rest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our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lives.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So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tone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I'm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coworker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bit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awkward.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note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yesterday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,</a:t>
            </a:r>
            <a:r>
              <a:rPr sz="950" spc="-6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realize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tone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important</a:t>
            </a:r>
            <a:r>
              <a:rPr sz="95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this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partnership.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95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</a:pPr>
            <a:r>
              <a:rPr sz="80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800" b="1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85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85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-1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christinemoyer@hotmail.com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85"/>
              </a:spcBef>
            </a:pPr>
            <a:r>
              <a:rPr sz="80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80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8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85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8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8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8:32</a:t>
            </a:r>
            <a:r>
              <a:rPr sz="8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spc="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spc="1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800" b="1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rob.moyer@gmail.com</a:t>
            </a:r>
            <a:r>
              <a:rPr sz="950" spc="-4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</a:t>
            </a:r>
            <a:r>
              <a:rPr sz="950" spc="-10" dirty="0">
                <a:solidFill>
                  <a:srgbClr val="727272"/>
                </a:solidFill>
                <a:latin typeface="Arial"/>
                <a:cs typeface="Arial"/>
                <a:hlinkClick r:id="rId3"/>
              </a:rPr>
              <a:t>.</a:t>
            </a:r>
            <a:r>
              <a:rPr sz="95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moyer@gmail.com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5"/>
              </a:spcBef>
            </a:pPr>
            <a:r>
              <a:rPr sz="800" b="1" dirty="0">
                <a:solidFill>
                  <a:srgbClr val="050505"/>
                </a:solidFill>
                <a:latin typeface="Arial"/>
                <a:cs typeface="Arial"/>
              </a:rPr>
              <a:t>Subject:</a:t>
            </a:r>
            <a:r>
              <a:rPr sz="800" b="1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Medical</a:t>
            </a:r>
            <a:r>
              <a:rPr sz="85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Benefit</a:t>
            </a:r>
            <a:r>
              <a:rPr sz="85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Arial"/>
                <a:cs typeface="Arial"/>
              </a:rPr>
              <a:t>Letter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850">
              <a:latin typeface="Arial"/>
              <a:cs typeface="Arial"/>
            </a:endParaRPr>
          </a:p>
          <a:p>
            <a:pPr marL="14604" algn="just">
              <a:lnSpc>
                <a:spcPct val="100000"/>
              </a:lnSpc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59577" y="4142466"/>
            <a:ext cx="171068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37</a:t>
            </a:r>
            <a:r>
              <a:rPr sz="95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779" y="6728737"/>
            <a:ext cx="2733040" cy="3136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spc="-5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6764" y="7167914"/>
            <a:ext cx="4502150" cy="188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Ok.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Any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progress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on refund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from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Beth?</a:t>
            </a:r>
            <a:endParaRPr sz="950">
              <a:latin typeface="Arial"/>
              <a:cs typeface="Arial"/>
            </a:endParaRPr>
          </a:p>
          <a:p>
            <a:pPr marL="14604" marR="5080" indent="-1905">
              <a:lnSpc>
                <a:spcPct val="198000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I'm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going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look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unemployment</a:t>
            </a:r>
            <a:r>
              <a:rPr sz="95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benefits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today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see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how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move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that.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Outlook</a:t>
            </a:r>
            <a:r>
              <a:rPr sz="950" spc="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950" spc="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4F4F4F"/>
                </a:solidFill>
                <a:latin typeface="Arial"/>
                <a:cs typeface="Arial"/>
              </a:rPr>
              <a:t>iOS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rob.moyer@gmail.com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29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950" spc="1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950" spc="20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8:37:24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spc="-3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mayer</a:t>
            </a:r>
            <a:r>
              <a:rPr sz="95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christinemoyer@hotmail.com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Subject:</a:t>
            </a:r>
            <a:r>
              <a:rPr sz="950" b="1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Re: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Medical</a:t>
            </a:r>
            <a:r>
              <a:rPr sz="95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Benefit</a:t>
            </a:r>
            <a:r>
              <a:rPr sz="95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Letter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9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9577" y="6728737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39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3779" y="9284509"/>
            <a:ext cx="28486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95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mayer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59577" y="9284509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46</a:t>
            </a:r>
            <a:r>
              <a:rPr sz="95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291A7C-E687-CDE8-C311-6C005B33AF2B}"/>
              </a:ext>
            </a:extLst>
          </p:cNvPr>
          <p:cNvSpPr txBox="1"/>
          <p:nvPr/>
        </p:nvSpPr>
        <p:spPr>
          <a:xfrm>
            <a:off x="607657" y="260826"/>
            <a:ext cx="5655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Emails Between Christine and Robert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54" y="1473079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070" y="2915656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" y="3772663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070" y="5663568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054" y="690180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9070" y="9308135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9471" y="567792"/>
            <a:ext cx="645160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147955">
              <a:lnSpc>
                <a:spcPts val="1165"/>
              </a:lnSpc>
              <a:spcBef>
                <a:spcPts val="100"/>
              </a:spcBef>
              <a:buChar char="•"/>
              <a:tabLst>
                <a:tab pos="391795" algn="l"/>
              </a:tabLst>
            </a:pP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Refund-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got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as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requested,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some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other for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boys.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I'll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set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Bofa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like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move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over.</a:t>
            </a:r>
            <a:endParaRPr sz="1000">
              <a:latin typeface="Arial"/>
              <a:cs typeface="Arial"/>
            </a:endParaRPr>
          </a:p>
          <a:p>
            <a:pPr marL="391160" indent="-147320">
              <a:lnSpc>
                <a:spcPts val="1130"/>
              </a:lnSpc>
              <a:buChar char="•"/>
              <a:tabLst>
                <a:tab pos="391160" algn="l"/>
              </a:tabLst>
            </a:pP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Unemployment-</a:t>
            </a:r>
            <a:r>
              <a:rPr sz="1000" spc="2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couple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weeks behind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because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doing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anything,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will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caught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up.</a:t>
            </a:r>
            <a:endParaRPr sz="1000">
              <a:latin typeface="Arial"/>
              <a:cs typeface="Arial"/>
            </a:endParaRPr>
          </a:p>
          <a:p>
            <a:pPr marL="394970" indent="-151130">
              <a:lnSpc>
                <a:spcPts val="1165"/>
              </a:lnSpc>
              <a:buChar char="•"/>
              <a:tabLst>
                <a:tab pos="394970" algn="l"/>
              </a:tabLst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Vrijmoeds-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There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delays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hiccups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last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gift.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finalized,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there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anything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outstanding?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633" y="1519343"/>
            <a:ext cx="2734945" cy="3213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9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spc="-10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9501" y="1519343"/>
            <a:ext cx="17113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52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6370" y="1961571"/>
            <a:ext cx="6196965" cy="16313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970" marR="5080" indent="-1905">
              <a:lnSpc>
                <a:spcPts val="1130"/>
              </a:lnSpc>
              <a:spcBef>
                <a:spcPts val="195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Ok.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first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trip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expenses.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 I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thought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covered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prescriptions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were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1k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other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trip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expenses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helping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out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surgery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subsequent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trips?</a:t>
            </a:r>
            <a:endParaRPr sz="1000">
              <a:latin typeface="Arial"/>
              <a:cs typeface="Arial"/>
            </a:endParaRPr>
          </a:p>
          <a:p>
            <a:pPr marL="14604" marR="3115310" indent="-2540">
              <a:lnSpc>
                <a:spcPts val="2260"/>
              </a:lnSpc>
              <a:spcBef>
                <a:spcPts val="220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don't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know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are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referring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on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Vrijmoed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gifts?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</a:rPr>
              <a:t>Outlook</a:t>
            </a:r>
            <a:r>
              <a:rPr sz="1000" spc="-2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1000" spc="-7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646464"/>
                </a:solidFill>
                <a:latin typeface="Arial"/>
                <a:cs typeface="Arial"/>
              </a:rPr>
              <a:t>iOS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50"/>
              </a:lnSpc>
              <a:spcBef>
                <a:spcPts val="1019"/>
              </a:spcBef>
            </a:pPr>
            <a:r>
              <a:rPr sz="950" b="1" spc="-65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14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</a:t>
            </a:r>
            <a:r>
              <a:rPr sz="1000" spc="-10" dirty="0">
                <a:solidFill>
                  <a:srgbClr val="747474"/>
                </a:solidFill>
                <a:latin typeface="Arial"/>
                <a:cs typeface="Arial"/>
                <a:hlinkClick r:id="rId3"/>
              </a:rPr>
              <a:t>.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moyer@gmail.com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14604">
              <a:lnSpc>
                <a:spcPts val="1150"/>
              </a:lnSpc>
            </a:pPr>
            <a:r>
              <a:rPr sz="900" b="1" spc="-30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00" b="1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65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8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8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050505"/>
                </a:solidFill>
                <a:latin typeface="Arial"/>
                <a:cs typeface="Arial"/>
              </a:rPr>
              <a:t>8:47</a:t>
            </a:r>
            <a:r>
              <a:rPr sz="8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  <a:p>
            <a:pPr marL="15240" marR="5317490">
              <a:lnSpc>
                <a:spcPts val="1130"/>
              </a:lnSpc>
              <a:spcBef>
                <a:spcPts val="50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14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r>
              <a:rPr sz="700" spc="5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633" y="3821977"/>
            <a:ext cx="2851150" cy="32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1000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9501" y="3821977"/>
            <a:ext cx="1711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100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57</a:t>
            </a:r>
            <a:r>
              <a:rPr sz="1000" spc="-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937" y="4245145"/>
            <a:ext cx="6640830" cy="2477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835" marR="172085" indent="-5080">
              <a:lnSpc>
                <a:spcPct val="116700"/>
              </a:lnSpc>
              <a:spcBef>
                <a:spcPts val="120"/>
              </a:spcBef>
            </a:pP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trip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2k.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Rx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50505"/>
                </a:solidFill>
                <a:latin typeface="Arial"/>
                <a:cs typeface="Arial"/>
              </a:rPr>
              <a:t>lK.</a:t>
            </a:r>
            <a:r>
              <a:rPr sz="11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total 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3k. That</a:t>
            </a:r>
            <a:r>
              <a:rPr sz="100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what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discussed.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is</a:t>
            </a:r>
            <a:r>
              <a:rPr sz="100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10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our</a:t>
            </a:r>
            <a:r>
              <a:rPr sz="1000" spc="25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running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list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since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began.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000">
              <a:latin typeface="Arial"/>
              <a:cs typeface="Arial"/>
            </a:endParaRPr>
          </a:p>
          <a:p>
            <a:pPr marL="76200" marR="68580" indent="1270">
              <a:lnSpc>
                <a:spcPct val="110700"/>
              </a:lnSpc>
            </a:pP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mom</a:t>
            </a:r>
            <a:r>
              <a:rPr sz="1000" spc="3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Dad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gave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us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another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gift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(I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think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in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spring).</a:t>
            </a:r>
            <a:r>
              <a:rPr sz="100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gave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three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kids.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Uncle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Mark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even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brought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0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when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he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here.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Then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1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kept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telling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me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1000" spc="1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mom</a:t>
            </a:r>
            <a:r>
              <a:rPr sz="1000" spc="1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1000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doing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things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part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1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and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would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100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1000" spc="114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rest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of</a:t>
            </a:r>
            <a:r>
              <a:rPr sz="1000" spc="1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1000" spc="2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us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later.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We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050505"/>
                </a:solidFill>
                <a:latin typeface="Arial"/>
                <a:cs typeface="Arial"/>
              </a:rPr>
              <a:t>had</a:t>
            </a:r>
            <a:r>
              <a:rPr sz="100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discussion</a:t>
            </a:r>
            <a:r>
              <a:rPr sz="100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prior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to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July</a:t>
            </a:r>
            <a:r>
              <a:rPr sz="100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050505"/>
                </a:solidFill>
                <a:latin typeface="Arial"/>
                <a:cs typeface="Arial"/>
              </a:rPr>
              <a:t>s</a:t>
            </a:r>
            <a:r>
              <a:rPr sz="1500" spc="-15" baseline="13888" dirty="0">
                <a:solidFill>
                  <a:srgbClr val="050505"/>
                </a:solidFill>
                <a:latin typeface="Arial"/>
                <a:cs typeface="Arial"/>
              </a:rPr>
              <a:t>th</a:t>
            </a:r>
            <a:r>
              <a:rPr sz="1500" spc="-44" baseline="13888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many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times.</a:t>
            </a:r>
            <a:r>
              <a:rPr sz="100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surprised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-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do</a:t>
            </a:r>
            <a:r>
              <a:rPr sz="1000" spc="-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85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remember</a:t>
            </a:r>
            <a:r>
              <a:rPr sz="1000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050505"/>
                </a:solidFill>
                <a:latin typeface="Arial"/>
                <a:cs typeface="Arial"/>
              </a:rPr>
              <a:t>their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last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gift</a:t>
            </a:r>
            <a:r>
              <a:rPr sz="100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100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us.</a:t>
            </a:r>
            <a:r>
              <a:rPr sz="100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050505"/>
                </a:solidFill>
                <a:latin typeface="Arial"/>
                <a:cs typeface="Arial"/>
              </a:rPr>
              <a:t>really</a:t>
            </a:r>
            <a:r>
              <a:rPr sz="1000" spc="1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050505"/>
                </a:solidFill>
                <a:latin typeface="Arial"/>
                <a:cs typeface="Arial"/>
              </a:rPr>
              <a:t>don't</a:t>
            </a:r>
            <a:r>
              <a:rPr sz="1000" spc="9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45" dirty="0">
                <a:solidFill>
                  <a:srgbClr val="050505"/>
                </a:solidFill>
                <a:latin typeface="Arial"/>
                <a:cs typeface="Arial"/>
              </a:rPr>
              <a:t>remember?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1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1000" spc="2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2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christinemoyer@hotmail.com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73660">
              <a:lnSpc>
                <a:spcPct val="10000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-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100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8:52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AM</a:t>
            </a:r>
            <a:endParaRPr sz="10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950" b="1" spc="-35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  <a:hlinkClick r:id="rId3"/>
              </a:rPr>
              <a:t>rob.moyer@gmail.com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10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370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8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14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7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00" spc="10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00" spc="10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633" y="6951122"/>
            <a:ext cx="2734945" cy="3213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9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&lt;christinemoyer@hotmail.com&gt;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1000" spc="-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&lt;rob.moyer@gmail.com&gt;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59501" y="6951122"/>
            <a:ext cx="17119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1000" spc="-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1000" spc="-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100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1000" spc="-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1000" spc="-10" dirty="0">
                <a:solidFill>
                  <a:srgbClr val="4F4F4F"/>
                </a:solidFill>
                <a:latin typeface="Arial"/>
                <a:cs typeface="Arial"/>
              </a:rPr>
              <a:t>:</a:t>
            </a:r>
            <a:r>
              <a:rPr sz="1000" spc="-10" dirty="0">
                <a:solidFill>
                  <a:srgbClr val="050505"/>
                </a:solidFill>
                <a:latin typeface="Arial"/>
                <a:cs typeface="Arial"/>
              </a:rPr>
              <a:t>08</a:t>
            </a:r>
            <a:r>
              <a:rPr sz="1000" spc="-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78976" y="7469159"/>
          <a:ext cx="4212589" cy="1668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6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07/27/2023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114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TYPE:INTL</a:t>
                      </a:r>
                      <a:r>
                        <a:rPr sz="400" spc="2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9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</a:t>
                      </a:r>
                      <a:r>
                        <a:rPr sz="400" spc="459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:230727</a:t>
                      </a:r>
                      <a:r>
                        <a:rPr sz="400" spc="175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</a:t>
                      </a:r>
                      <a:r>
                        <a:rPr sz="40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sz="400" spc="15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ETTRN:XXXXXXXXXX1464l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400" spc="-2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...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</a:t>
                      </a:r>
                      <a:r>
                        <a:rPr sz="450" spc="-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di</a:t>
                      </a: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50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$3.750.00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07/14/2023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WIRETYPE:INTL</a:t>
                      </a:r>
                      <a:r>
                        <a:rPr sz="400" spc="24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7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DATE:230714</a:t>
                      </a:r>
                      <a:r>
                        <a:rPr sz="400" spc="2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spc="1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ME:0422</a:t>
                      </a:r>
                      <a:r>
                        <a:rPr sz="400" spc="20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TR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XXXXXXXXXX01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767</a:t>
                      </a:r>
                      <a:r>
                        <a:rPr sz="40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Credi!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$10,000.00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3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07/13/2023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WIRETYPE:INT</a:t>
                      </a:r>
                      <a:r>
                        <a:rPr sz="400" spc="2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400" spc="9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3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OATE:230713</a:t>
                      </a:r>
                      <a:r>
                        <a:rPr sz="400" spc="18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400" spc="20" dirty="0">
                          <a:solidFill>
                            <a:srgbClr val="383838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ME:0428</a:t>
                      </a:r>
                      <a:r>
                        <a:rPr sz="400" spc="19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ETTRN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XXXXXXXXXX102245..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3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667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$10,000.00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03/09/2023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9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TYPE.INTL</a:t>
                      </a:r>
                      <a:r>
                        <a:rPr sz="400" spc="12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15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DATE.230309</a:t>
                      </a:r>
                      <a:r>
                        <a:rPr sz="400" spc="12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TIME:0435</a:t>
                      </a:r>
                      <a:r>
                        <a:rPr sz="400" spc="1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ETTRN.XXXXXXXXXX094308..</a:t>
                      </a:r>
                      <a:r>
                        <a:rPr sz="40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Credi!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5400" algn="r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$9,000.00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03/08/2023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ts val="47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TYPE.INTL</a:t>
                      </a:r>
                      <a:r>
                        <a:rPr sz="400" spc="4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DATE.230308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400" spc="2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0429</a:t>
                      </a:r>
                      <a:r>
                        <a:rPr sz="400" spc="1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-2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2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TRN</a:t>
                      </a:r>
                      <a:r>
                        <a:rPr sz="400" spc="20" dirty="0">
                          <a:solidFill>
                            <a:srgbClr val="B8B8B8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2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XXXXXXXXXXl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59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167</a:t>
                      </a:r>
                      <a:r>
                        <a:rPr sz="40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,~</a:t>
                      </a:r>
                      <a:endParaRPr sz="40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520"/>
                        </a:lnSpc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$9.000</a:t>
                      </a:r>
                      <a:r>
                        <a:rPr sz="45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View/Edit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02/2812023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WIRE</a:t>
                      </a:r>
                      <a:r>
                        <a:rPr sz="400" spc="5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400" spc="15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INTL</a:t>
                      </a:r>
                      <a:r>
                        <a:rPr sz="400" spc="5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400" spc="4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OATE.230228</a:t>
                      </a:r>
                      <a:r>
                        <a:rPr sz="400" spc="105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4F4F4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400" spc="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ME</a:t>
                      </a:r>
                      <a:r>
                        <a:rPr sz="400" spc="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: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04</a:t>
                      </a:r>
                      <a:r>
                        <a:rPr sz="400" spc="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400" spc="7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ET</a:t>
                      </a:r>
                      <a:r>
                        <a:rPr sz="400" spc="5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TRN</a:t>
                      </a:r>
                      <a:r>
                        <a:rPr sz="400" spc="75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XXXXXXXXXX091</a:t>
                      </a:r>
                      <a:r>
                        <a:rPr sz="40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37</a:t>
                      </a:r>
                      <a:r>
                        <a:rPr sz="400" spc="-10" dirty="0">
                          <a:solidFill>
                            <a:srgbClr val="646464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400" spc="-10" dirty="0">
                          <a:solidFill>
                            <a:srgbClr val="A8A8A8"/>
                          </a:solidFill>
                          <a:latin typeface="Arial"/>
                          <a:cs typeface="Arial"/>
                        </a:rPr>
                        <a:t>.</a:t>
                      </a:r>
                      <a:endParaRPr sz="4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ts val="445"/>
                        </a:lnSpc>
                        <a:spcBef>
                          <a:spcPts val="120"/>
                        </a:spcBef>
                      </a:pPr>
                      <a:r>
                        <a:rPr sz="450" spc="-10" dirty="0">
                          <a:solidFill>
                            <a:srgbClr val="939393"/>
                          </a:solidFill>
                          <a:latin typeface="Arial"/>
                          <a:cs typeface="Arial"/>
                        </a:rPr>
                        <a:t>V1ew/Ed1t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215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175895">
                        <a:lnSpc>
                          <a:spcPct val="100000"/>
                        </a:lnSpc>
                      </a:pP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Credit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450" spc="-10" dirty="0">
                          <a:solidFill>
                            <a:srgbClr val="747474"/>
                          </a:solidFill>
                          <a:latin typeface="Arial"/>
                          <a:cs typeface="Arial"/>
                        </a:rPr>
                        <a:t>$7.620</a:t>
                      </a:r>
                      <a:r>
                        <a:rPr sz="450" spc="-10" dirty="0">
                          <a:solidFill>
                            <a:srgbClr val="B8B8B8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450" spc="-10" dirty="0">
                          <a:solidFill>
                            <a:srgbClr val="828282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C1C58E5F-0C95-C8BC-0BD0-46F12CB59DE4}"/>
              </a:ext>
            </a:extLst>
          </p:cNvPr>
          <p:cNvSpPr/>
          <p:nvPr/>
        </p:nvSpPr>
        <p:spPr>
          <a:xfrm>
            <a:off x="490350" y="838200"/>
            <a:ext cx="6694134" cy="321308"/>
          </a:xfrm>
          <a:custGeom>
            <a:avLst/>
            <a:gdLst>
              <a:gd name="connsiteX0" fmla="*/ 0 w 6694134"/>
              <a:gd name="connsiteY0" fmla="*/ 0 h 321308"/>
              <a:gd name="connsiteX1" fmla="*/ 535531 w 6694134"/>
              <a:gd name="connsiteY1" fmla="*/ 0 h 321308"/>
              <a:gd name="connsiteX2" fmla="*/ 1138003 w 6694134"/>
              <a:gd name="connsiteY2" fmla="*/ 0 h 321308"/>
              <a:gd name="connsiteX3" fmla="*/ 1606592 w 6694134"/>
              <a:gd name="connsiteY3" fmla="*/ 0 h 321308"/>
              <a:gd name="connsiteX4" fmla="*/ 2142123 w 6694134"/>
              <a:gd name="connsiteY4" fmla="*/ 0 h 321308"/>
              <a:gd name="connsiteX5" fmla="*/ 2744595 w 6694134"/>
              <a:gd name="connsiteY5" fmla="*/ 0 h 321308"/>
              <a:gd name="connsiteX6" fmla="*/ 3213184 w 6694134"/>
              <a:gd name="connsiteY6" fmla="*/ 0 h 321308"/>
              <a:gd name="connsiteX7" fmla="*/ 3681774 w 6694134"/>
              <a:gd name="connsiteY7" fmla="*/ 0 h 321308"/>
              <a:gd name="connsiteX8" fmla="*/ 4418128 w 6694134"/>
              <a:gd name="connsiteY8" fmla="*/ 0 h 321308"/>
              <a:gd name="connsiteX9" fmla="*/ 5154483 w 6694134"/>
              <a:gd name="connsiteY9" fmla="*/ 0 h 321308"/>
              <a:gd name="connsiteX10" fmla="*/ 5957779 w 6694134"/>
              <a:gd name="connsiteY10" fmla="*/ 0 h 321308"/>
              <a:gd name="connsiteX11" fmla="*/ 6694134 w 6694134"/>
              <a:gd name="connsiteY11" fmla="*/ 0 h 321308"/>
              <a:gd name="connsiteX12" fmla="*/ 6694134 w 6694134"/>
              <a:gd name="connsiteY12" fmla="*/ 321308 h 321308"/>
              <a:gd name="connsiteX13" fmla="*/ 6158603 w 6694134"/>
              <a:gd name="connsiteY13" fmla="*/ 321308 h 321308"/>
              <a:gd name="connsiteX14" fmla="*/ 5489190 w 6694134"/>
              <a:gd name="connsiteY14" fmla="*/ 321308 h 321308"/>
              <a:gd name="connsiteX15" fmla="*/ 4886718 w 6694134"/>
              <a:gd name="connsiteY15" fmla="*/ 321308 h 321308"/>
              <a:gd name="connsiteX16" fmla="*/ 4284246 w 6694134"/>
              <a:gd name="connsiteY16" fmla="*/ 321308 h 321308"/>
              <a:gd name="connsiteX17" fmla="*/ 3614832 w 6694134"/>
              <a:gd name="connsiteY17" fmla="*/ 321308 h 321308"/>
              <a:gd name="connsiteX18" fmla="*/ 3012360 w 6694134"/>
              <a:gd name="connsiteY18" fmla="*/ 321308 h 321308"/>
              <a:gd name="connsiteX19" fmla="*/ 2409888 w 6694134"/>
              <a:gd name="connsiteY19" fmla="*/ 321308 h 321308"/>
              <a:gd name="connsiteX20" fmla="*/ 1807416 w 6694134"/>
              <a:gd name="connsiteY20" fmla="*/ 321308 h 321308"/>
              <a:gd name="connsiteX21" fmla="*/ 1271885 w 6694134"/>
              <a:gd name="connsiteY21" fmla="*/ 321308 h 321308"/>
              <a:gd name="connsiteX22" fmla="*/ 602472 w 6694134"/>
              <a:gd name="connsiteY22" fmla="*/ 321308 h 321308"/>
              <a:gd name="connsiteX23" fmla="*/ 0 w 6694134"/>
              <a:gd name="connsiteY23" fmla="*/ 321308 h 321308"/>
              <a:gd name="connsiteX24" fmla="*/ 0 w 6694134"/>
              <a:gd name="connsiteY24" fmla="*/ 0 h 32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94134" h="321308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685690" y="65104"/>
                  <a:pt x="6680551" y="198645"/>
                  <a:pt x="6694134" y="321308"/>
                </a:cubicBezTo>
                <a:cubicBezTo>
                  <a:pt x="6526060" y="336791"/>
                  <a:pt x="6415565" y="326155"/>
                  <a:pt x="6158603" y="321308"/>
                </a:cubicBezTo>
                <a:cubicBezTo>
                  <a:pt x="5901641" y="316461"/>
                  <a:pt x="5787492" y="331454"/>
                  <a:pt x="5489190" y="321308"/>
                </a:cubicBezTo>
                <a:cubicBezTo>
                  <a:pt x="5190888" y="311162"/>
                  <a:pt x="5051066" y="334282"/>
                  <a:pt x="4886718" y="321308"/>
                </a:cubicBezTo>
                <a:cubicBezTo>
                  <a:pt x="4722370" y="308334"/>
                  <a:pt x="4549430" y="333831"/>
                  <a:pt x="4284246" y="321308"/>
                </a:cubicBezTo>
                <a:cubicBezTo>
                  <a:pt x="4019062" y="308785"/>
                  <a:pt x="3854542" y="352673"/>
                  <a:pt x="3614832" y="321308"/>
                </a:cubicBezTo>
                <a:cubicBezTo>
                  <a:pt x="3375122" y="289943"/>
                  <a:pt x="3184579" y="333944"/>
                  <a:pt x="3012360" y="321308"/>
                </a:cubicBezTo>
                <a:cubicBezTo>
                  <a:pt x="2840141" y="308672"/>
                  <a:pt x="2655220" y="304246"/>
                  <a:pt x="2409888" y="321308"/>
                </a:cubicBezTo>
                <a:cubicBezTo>
                  <a:pt x="2164556" y="338370"/>
                  <a:pt x="2087047" y="317984"/>
                  <a:pt x="1807416" y="321308"/>
                </a:cubicBezTo>
                <a:cubicBezTo>
                  <a:pt x="1527785" y="324632"/>
                  <a:pt x="1516269" y="323050"/>
                  <a:pt x="1271885" y="321308"/>
                </a:cubicBezTo>
                <a:cubicBezTo>
                  <a:pt x="1027501" y="319566"/>
                  <a:pt x="877528" y="297125"/>
                  <a:pt x="602472" y="321308"/>
                </a:cubicBezTo>
                <a:cubicBezTo>
                  <a:pt x="327416" y="345491"/>
                  <a:pt x="236030" y="329790"/>
                  <a:pt x="0" y="321308"/>
                </a:cubicBezTo>
                <a:cubicBezTo>
                  <a:pt x="2525" y="191367"/>
                  <a:pt x="-7674" y="9437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2EEE82-7C1C-72E2-1B6F-038D1A9FCEDE}"/>
              </a:ext>
            </a:extLst>
          </p:cNvPr>
          <p:cNvSpPr/>
          <p:nvPr/>
        </p:nvSpPr>
        <p:spPr>
          <a:xfrm>
            <a:off x="450285" y="2308621"/>
            <a:ext cx="6694134" cy="321308"/>
          </a:xfrm>
          <a:custGeom>
            <a:avLst/>
            <a:gdLst>
              <a:gd name="connsiteX0" fmla="*/ 0 w 6694134"/>
              <a:gd name="connsiteY0" fmla="*/ 0 h 321308"/>
              <a:gd name="connsiteX1" fmla="*/ 535531 w 6694134"/>
              <a:gd name="connsiteY1" fmla="*/ 0 h 321308"/>
              <a:gd name="connsiteX2" fmla="*/ 1138003 w 6694134"/>
              <a:gd name="connsiteY2" fmla="*/ 0 h 321308"/>
              <a:gd name="connsiteX3" fmla="*/ 1606592 w 6694134"/>
              <a:gd name="connsiteY3" fmla="*/ 0 h 321308"/>
              <a:gd name="connsiteX4" fmla="*/ 2142123 w 6694134"/>
              <a:gd name="connsiteY4" fmla="*/ 0 h 321308"/>
              <a:gd name="connsiteX5" fmla="*/ 2744595 w 6694134"/>
              <a:gd name="connsiteY5" fmla="*/ 0 h 321308"/>
              <a:gd name="connsiteX6" fmla="*/ 3213184 w 6694134"/>
              <a:gd name="connsiteY6" fmla="*/ 0 h 321308"/>
              <a:gd name="connsiteX7" fmla="*/ 3681774 w 6694134"/>
              <a:gd name="connsiteY7" fmla="*/ 0 h 321308"/>
              <a:gd name="connsiteX8" fmla="*/ 4418128 w 6694134"/>
              <a:gd name="connsiteY8" fmla="*/ 0 h 321308"/>
              <a:gd name="connsiteX9" fmla="*/ 5154483 w 6694134"/>
              <a:gd name="connsiteY9" fmla="*/ 0 h 321308"/>
              <a:gd name="connsiteX10" fmla="*/ 5957779 w 6694134"/>
              <a:gd name="connsiteY10" fmla="*/ 0 h 321308"/>
              <a:gd name="connsiteX11" fmla="*/ 6694134 w 6694134"/>
              <a:gd name="connsiteY11" fmla="*/ 0 h 321308"/>
              <a:gd name="connsiteX12" fmla="*/ 6694134 w 6694134"/>
              <a:gd name="connsiteY12" fmla="*/ 321308 h 321308"/>
              <a:gd name="connsiteX13" fmla="*/ 6158603 w 6694134"/>
              <a:gd name="connsiteY13" fmla="*/ 321308 h 321308"/>
              <a:gd name="connsiteX14" fmla="*/ 5489190 w 6694134"/>
              <a:gd name="connsiteY14" fmla="*/ 321308 h 321308"/>
              <a:gd name="connsiteX15" fmla="*/ 4886718 w 6694134"/>
              <a:gd name="connsiteY15" fmla="*/ 321308 h 321308"/>
              <a:gd name="connsiteX16" fmla="*/ 4284246 w 6694134"/>
              <a:gd name="connsiteY16" fmla="*/ 321308 h 321308"/>
              <a:gd name="connsiteX17" fmla="*/ 3614832 w 6694134"/>
              <a:gd name="connsiteY17" fmla="*/ 321308 h 321308"/>
              <a:gd name="connsiteX18" fmla="*/ 3012360 w 6694134"/>
              <a:gd name="connsiteY18" fmla="*/ 321308 h 321308"/>
              <a:gd name="connsiteX19" fmla="*/ 2409888 w 6694134"/>
              <a:gd name="connsiteY19" fmla="*/ 321308 h 321308"/>
              <a:gd name="connsiteX20" fmla="*/ 1807416 w 6694134"/>
              <a:gd name="connsiteY20" fmla="*/ 321308 h 321308"/>
              <a:gd name="connsiteX21" fmla="*/ 1271885 w 6694134"/>
              <a:gd name="connsiteY21" fmla="*/ 321308 h 321308"/>
              <a:gd name="connsiteX22" fmla="*/ 602472 w 6694134"/>
              <a:gd name="connsiteY22" fmla="*/ 321308 h 321308"/>
              <a:gd name="connsiteX23" fmla="*/ 0 w 6694134"/>
              <a:gd name="connsiteY23" fmla="*/ 321308 h 321308"/>
              <a:gd name="connsiteX24" fmla="*/ 0 w 6694134"/>
              <a:gd name="connsiteY24" fmla="*/ 0 h 32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94134" h="321308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685690" y="65104"/>
                  <a:pt x="6680551" y="198645"/>
                  <a:pt x="6694134" y="321308"/>
                </a:cubicBezTo>
                <a:cubicBezTo>
                  <a:pt x="6526060" y="336791"/>
                  <a:pt x="6415565" y="326155"/>
                  <a:pt x="6158603" y="321308"/>
                </a:cubicBezTo>
                <a:cubicBezTo>
                  <a:pt x="5901641" y="316461"/>
                  <a:pt x="5787492" y="331454"/>
                  <a:pt x="5489190" y="321308"/>
                </a:cubicBezTo>
                <a:cubicBezTo>
                  <a:pt x="5190888" y="311162"/>
                  <a:pt x="5051066" y="334282"/>
                  <a:pt x="4886718" y="321308"/>
                </a:cubicBezTo>
                <a:cubicBezTo>
                  <a:pt x="4722370" y="308334"/>
                  <a:pt x="4549430" y="333831"/>
                  <a:pt x="4284246" y="321308"/>
                </a:cubicBezTo>
                <a:cubicBezTo>
                  <a:pt x="4019062" y="308785"/>
                  <a:pt x="3854542" y="352673"/>
                  <a:pt x="3614832" y="321308"/>
                </a:cubicBezTo>
                <a:cubicBezTo>
                  <a:pt x="3375122" y="289943"/>
                  <a:pt x="3184579" y="333944"/>
                  <a:pt x="3012360" y="321308"/>
                </a:cubicBezTo>
                <a:cubicBezTo>
                  <a:pt x="2840141" y="308672"/>
                  <a:pt x="2655220" y="304246"/>
                  <a:pt x="2409888" y="321308"/>
                </a:cubicBezTo>
                <a:cubicBezTo>
                  <a:pt x="2164556" y="338370"/>
                  <a:pt x="2087047" y="317984"/>
                  <a:pt x="1807416" y="321308"/>
                </a:cubicBezTo>
                <a:cubicBezTo>
                  <a:pt x="1527785" y="324632"/>
                  <a:pt x="1516269" y="323050"/>
                  <a:pt x="1271885" y="321308"/>
                </a:cubicBezTo>
                <a:cubicBezTo>
                  <a:pt x="1027501" y="319566"/>
                  <a:pt x="877528" y="297125"/>
                  <a:pt x="602472" y="321308"/>
                </a:cubicBezTo>
                <a:cubicBezTo>
                  <a:pt x="327416" y="345491"/>
                  <a:pt x="236030" y="329790"/>
                  <a:pt x="0" y="321308"/>
                </a:cubicBezTo>
                <a:cubicBezTo>
                  <a:pt x="2525" y="191367"/>
                  <a:pt x="-7674" y="9437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996CD3-E3CF-6543-A6C8-22D20A5E33A9}"/>
              </a:ext>
            </a:extLst>
          </p:cNvPr>
          <p:cNvSpPr/>
          <p:nvPr/>
        </p:nvSpPr>
        <p:spPr>
          <a:xfrm>
            <a:off x="459870" y="4786630"/>
            <a:ext cx="6694134" cy="887546"/>
          </a:xfrm>
          <a:custGeom>
            <a:avLst/>
            <a:gdLst>
              <a:gd name="connsiteX0" fmla="*/ 0 w 6694134"/>
              <a:gd name="connsiteY0" fmla="*/ 0 h 887546"/>
              <a:gd name="connsiteX1" fmla="*/ 535531 w 6694134"/>
              <a:gd name="connsiteY1" fmla="*/ 0 h 887546"/>
              <a:gd name="connsiteX2" fmla="*/ 1138003 w 6694134"/>
              <a:gd name="connsiteY2" fmla="*/ 0 h 887546"/>
              <a:gd name="connsiteX3" fmla="*/ 1606592 w 6694134"/>
              <a:gd name="connsiteY3" fmla="*/ 0 h 887546"/>
              <a:gd name="connsiteX4" fmla="*/ 2142123 w 6694134"/>
              <a:gd name="connsiteY4" fmla="*/ 0 h 887546"/>
              <a:gd name="connsiteX5" fmla="*/ 2744595 w 6694134"/>
              <a:gd name="connsiteY5" fmla="*/ 0 h 887546"/>
              <a:gd name="connsiteX6" fmla="*/ 3213184 w 6694134"/>
              <a:gd name="connsiteY6" fmla="*/ 0 h 887546"/>
              <a:gd name="connsiteX7" fmla="*/ 3681774 w 6694134"/>
              <a:gd name="connsiteY7" fmla="*/ 0 h 887546"/>
              <a:gd name="connsiteX8" fmla="*/ 4418128 w 6694134"/>
              <a:gd name="connsiteY8" fmla="*/ 0 h 887546"/>
              <a:gd name="connsiteX9" fmla="*/ 5154483 w 6694134"/>
              <a:gd name="connsiteY9" fmla="*/ 0 h 887546"/>
              <a:gd name="connsiteX10" fmla="*/ 5957779 w 6694134"/>
              <a:gd name="connsiteY10" fmla="*/ 0 h 887546"/>
              <a:gd name="connsiteX11" fmla="*/ 6694134 w 6694134"/>
              <a:gd name="connsiteY11" fmla="*/ 0 h 887546"/>
              <a:gd name="connsiteX12" fmla="*/ 6694134 w 6694134"/>
              <a:gd name="connsiteY12" fmla="*/ 434898 h 887546"/>
              <a:gd name="connsiteX13" fmla="*/ 6694134 w 6694134"/>
              <a:gd name="connsiteY13" fmla="*/ 887546 h 887546"/>
              <a:gd name="connsiteX14" fmla="*/ 6091662 w 6694134"/>
              <a:gd name="connsiteY14" fmla="*/ 887546 h 887546"/>
              <a:gd name="connsiteX15" fmla="*/ 5489190 w 6694134"/>
              <a:gd name="connsiteY15" fmla="*/ 887546 h 887546"/>
              <a:gd name="connsiteX16" fmla="*/ 4886718 w 6694134"/>
              <a:gd name="connsiteY16" fmla="*/ 887546 h 887546"/>
              <a:gd name="connsiteX17" fmla="*/ 4217304 w 6694134"/>
              <a:gd name="connsiteY17" fmla="*/ 887546 h 887546"/>
              <a:gd name="connsiteX18" fmla="*/ 3614832 w 6694134"/>
              <a:gd name="connsiteY18" fmla="*/ 887546 h 887546"/>
              <a:gd name="connsiteX19" fmla="*/ 3012360 w 6694134"/>
              <a:gd name="connsiteY19" fmla="*/ 887546 h 887546"/>
              <a:gd name="connsiteX20" fmla="*/ 2409888 w 6694134"/>
              <a:gd name="connsiteY20" fmla="*/ 887546 h 887546"/>
              <a:gd name="connsiteX21" fmla="*/ 1874358 w 6694134"/>
              <a:gd name="connsiteY21" fmla="*/ 887546 h 887546"/>
              <a:gd name="connsiteX22" fmla="*/ 1204944 w 6694134"/>
              <a:gd name="connsiteY22" fmla="*/ 887546 h 887546"/>
              <a:gd name="connsiteX23" fmla="*/ 0 w 6694134"/>
              <a:gd name="connsiteY23" fmla="*/ 887546 h 887546"/>
              <a:gd name="connsiteX24" fmla="*/ 0 w 6694134"/>
              <a:gd name="connsiteY24" fmla="*/ 426022 h 887546"/>
              <a:gd name="connsiteX25" fmla="*/ 0 w 6694134"/>
              <a:gd name="connsiteY25" fmla="*/ 0 h 88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94134" h="887546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688240" y="198537"/>
                  <a:pt x="6711938" y="263032"/>
                  <a:pt x="6694134" y="434898"/>
                </a:cubicBezTo>
                <a:cubicBezTo>
                  <a:pt x="6676330" y="606764"/>
                  <a:pt x="6705710" y="756721"/>
                  <a:pt x="6694134" y="887546"/>
                </a:cubicBezTo>
                <a:cubicBezTo>
                  <a:pt x="6484725" y="862079"/>
                  <a:pt x="6257216" y="889314"/>
                  <a:pt x="6091662" y="887546"/>
                </a:cubicBezTo>
                <a:cubicBezTo>
                  <a:pt x="5926108" y="885778"/>
                  <a:pt x="5653538" y="900520"/>
                  <a:pt x="5489190" y="887546"/>
                </a:cubicBezTo>
                <a:cubicBezTo>
                  <a:pt x="5324842" y="874572"/>
                  <a:pt x="5151902" y="900069"/>
                  <a:pt x="4886718" y="887546"/>
                </a:cubicBezTo>
                <a:cubicBezTo>
                  <a:pt x="4621534" y="875023"/>
                  <a:pt x="4457014" y="918911"/>
                  <a:pt x="4217304" y="887546"/>
                </a:cubicBezTo>
                <a:cubicBezTo>
                  <a:pt x="3977594" y="856181"/>
                  <a:pt x="3787051" y="900182"/>
                  <a:pt x="3614832" y="887546"/>
                </a:cubicBezTo>
                <a:cubicBezTo>
                  <a:pt x="3442613" y="874910"/>
                  <a:pt x="3257692" y="870484"/>
                  <a:pt x="3012360" y="887546"/>
                </a:cubicBezTo>
                <a:cubicBezTo>
                  <a:pt x="2767028" y="904608"/>
                  <a:pt x="2689519" y="884222"/>
                  <a:pt x="2409888" y="887546"/>
                </a:cubicBezTo>
                <a:cubicBezTo>
                  <a:pt x="2130257" y="890870"/>
                  <a:pt x="2112004" y="881519"/>
                  <a:pt x="1874358" y="887546"/>
                </a:cubicBezTo>
                <a:cubicBezTo>
                  <a:pt x="1636712" y="893574"/>
                  <a:pt x="1484735" y="865758"/>
                  <a:pt x="1204944" y="887546"/>
                </a:cubicBezTo>
                <a:cubicBezTo>
                  <a:pt x="925153" y="909334"/>
                  <a:pt x="355552" y="865904"/>
                  <a:pt x="0" y="887546"/>
                </a:cubicBezTo>
                <a:cubicBezTo>
                  <a:pt x="-22265" y="735103"/>
                  <a:pt x="-19623" y="591953"/>
                  <a:pt x="0" y="426022"/>
                </a:cubicBezTo>
                <a:cubicBezTo>
                  <a:pt x="19623" y="260091"/>
                  <a:pt x="-18537" y="200096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7054" y="132058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9070" y="2083048"/>
            <a:ext cx="6589395" cy="0"/>
          </a:xfrm>
          <a:custGeom>
            <a:avLst/>
            <a:gdLst/>
            <a:ahLst/>
            <a:cxnLst/>
            <a:rect l="l" t="t" r="r" b="b"/>
            <a:pathLst>
              <a:path w="6589395">
                <a:moveTo>
                  <a:pt x="0" y="0"/>
                </a:moveTo>
                <a:lnTo>
                  <a:pt x="6588841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7054" y="3153544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7054" y="4995652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6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070" y="6435180"/>
            <a:ext cx="6576695" cy="0"/>
          </a:xfrm>
          <a:custGeom>
            <a:avLst/>
            <a:gdLst/>
            <a:ahLst/>
            <a:cxnLst/>
            <a:rect l="l" t="t" r="r" b="b"/>
            <a:pathLst>
              <a:path w="6576695">
                <a:moveTo>
                  <a:pt x="0" y="0"/>
                </a:moveTo>
                <a:lnTo>
                  <a:pt x="6576640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7054" y="7502626"/>
            <a:ext cx="6931025" cy="0"/>
          </a:xfrm>
          <a:custGeom>
            <a:avLst/>
            <a:gdLst/>
            <a:ahLst/>
            <a:cxnLst/>
            <a:rect l="l" t="t" r="r" b="b"/>
            <a:pathLst>
              <a:path w="6931025">
                <a:moveTo>
                  <a:pt x="0" y="0"/>
                </a:moveTo>
                <a:lnTo>
                  <a:pt x="6930485" y="0"/>
                </a:lnTo>
              </a:path>
            </a:pathLst>
          </a:custGeom>
          <a:ln w="91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8245" y="328633"/>
            <a:ext cx="2697480" cy="8102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30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rob.moyer@gmail.com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950" spc="1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950" spc="1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7:57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5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7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779" y="1373204"/>
            <a:ext cx="2733040" cy="3168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>
              <a:lnSpc>
                <a:spcPct val="101099"/>
              </a:lnSpc>
              <a:spcBef>
                <a:spcPts val="8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245" y="1842882"/>
            <a:ext cx="3263900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It</a:t>
            </a:r>
            <a:r>
              <a:rPr sz="950" spc="2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950" spc="1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transferred.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950" b="1" dirty="0">
                <a:solidFill>
                  <a:srgbClr val="383838"/>
                </a:solidFill>
                <a:latin typeface="Arial"/>
                <a:cs typeface="Arial"/>
              </a:rPr>
              <a:t>From:</a:t>
            </a:r>
            <a:r>
              <a:rPr sz="950" b="1" spc="9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christine</a:t>
            </a:r>
            <a:r>
              <a:rPr sz="950" spc="1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moyer</a:t>
            </a:r>
            <a:r>
              <a:rPr sz="950" spc="15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spc="55" dirty="0">
                <a:solidFill>
                  <a:srgbClr val="383838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50" b="1" dirty="0">
                <a:solidFill>
                  <a:srgbClr val="383838"/>
                </a:solidFill>
                <a:latin typeface="Arial"/>
                <a:cs typeface="Arial"/>
              </a:rPr>
              <a:t>Sent:</a:t>
            </a:r>
            <a:r>
              <a:rPr sz="950" b="1" spc="1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Wednesday,</a:t>
            </a:r>
            <a:r>
              <a:rPr sz="950" spc="1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December</a:t>
            </a:r>
            <a:r>
              <a:rPr sz="950" spc="19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27,</a:t>
            </a:r>
            <a:r>
              <a:rPr sz="950" spc="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2023</a:t>
            </a:r>
            <a:r>
              <a:rPr sz="950" spc="7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8:08</a:t>
            </a:r>
            <a:r>
              <a:rPr sz="950" spc="45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950" spc="35" dirty="0">
                <a:solidFill>
                  <a:srgbClr val="383838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35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75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59577" y="1373204"/>
            <a:ext cx="171259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 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09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3779" y="3209213"/>
            <a:ext cx="2848610" cy="31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35"/>
              </a:lnSpc>
              <a:spcBef>
                <a:spcPts val="100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ts val="1135"/>
              </a:lnSpc>
            </a:pP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707" y="3648390"/>
            <a:ext cx="667575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Got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it.</a:t>
            </a:r>
            <a:endParaRPr sz="950">
              <a:latin typeface="Arial"/>
              <a:cs typeface="Arial"/>
            </a:endParaRPr>
          </a:p>
          <a:p>
            <a:pPr marL="13335" marR="160020">
              <a:lnSpc>
                <a:spcPct val="101099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full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expected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equivalent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siblings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just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part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before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went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 Hong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Kong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discussed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me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with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Mother?</a:t>
            </a:r>
            <a:endParaRPr sz="950">
              <a:latin typeface="Arial"/>
              <a:cs typeface="Arial"/>
            </a:endParaRPr>
          </a:p>
          <a:p>
            <a:pPr marL="12700" marR="5080" indent="2540">
              <a:lnSpc>
                <a:spcPct val="101099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Not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trying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 difficult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all,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just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want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sure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asking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right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question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because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they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all</a:t>
            </a:r>
            <a:r>
              <a:rPr sz="950" spc="-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stopped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after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0" dirty="0">
                <a:solidFill>
                  <a:srgbClr val="050505"/>
                </a:solidFill>
                <a:latin typeface="Arial"/>
                <a:cs typeface="Arial"/>
              </a:rPr>
              <a:t>Hong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Kong.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Thanks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again.</a:t>
            </a:r>
            <a:endParaRPr sz="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90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9577" y="3209213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16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779" y="5048270"/>
            <a:ext cx="2733040" cy="3136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635">
              <a:lnSpc>
                <a:spcPts val="113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christine</a:t>
            </a:r>
            <a:r>
              <a:rPr sz="950" b="1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9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3"/>
              </a:rPr>
              <a:t>&lt;christinemoyer@hotmail.com&gt;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 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643" y="5490498"/>
            <a:ext cx="6652895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This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1D1D1D"/>
                </a:solidFill>
                <a:latin typeface="Arial"/>
                <a:cs typeface="Arial"/>
              </a:rPr>
              <a:t>is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full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amount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that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went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 all</a:t>
            </a:r>
            <a:r>
              <a:rPr sz="950" spc="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siblings.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Arial"/>
              <a:cs typeface="Arial"/>
            </a:endParaRPr>
          </a:p>
          <a:p>
            <a:pPr marL="13335" marR="5080" indent="-1270">
              <a:lnSpc>
                <a:spcPts val="1130"/>
              </a:lnSpc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Btw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my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running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total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Bend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trips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before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stopped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tracking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3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more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than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the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3k.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One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plane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ticket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alone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was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750,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add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 in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hotel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for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multiple</a:t>
            </a:r>
            <a:r>
              <a:rPr sz="950" spc="10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stays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plus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other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airline</a:t>
            </a:r>
            <a:r>
              <a:rPr sz="950" spc="4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tickets,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but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that's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your</a:t>
            </a:r>
            <a:r>
              <a:rPr sz="950" spc="7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number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.</a:t>
            </a:r>
            <a:r>
              <a:rPr sz="950" spc="-30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can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go</a:t>
            </a:r>
            <a:r>
              <a:rPr sz="950" spc="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back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and</a:t>
            </a:r>
            <a:r>
              <a:rPr sz="950" spc="4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add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up</a:t>
            </a:r>
            <a:r>
              <a:rPr sz="950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if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you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want.</a:t>
            </a:r>
            <a:endParaRPr sz="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108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Get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Outlook</a:t>
            </a:r>
            <a:r>
              <a:rPr sz="950" spc="8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4F4F4F"/>
                </a:solidFill>
                <a:latin typeface="Arial"/>
                <a:cs typeface="Arial"/>
              </a:rPr>
              <a:t>for</a:t>
            </a:r>
            <a:r>
              <a:rPr sz="950" spc="15" dirty="0">
                <a:solidFill>
                  <a:srgbClr val="4F4F4F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4F4F4F"/>
                </a:solidFill>
                <a:latin typeface="Arial"/>
                <a:cs typeface="Arial"/>
              </a:rPr>
              <a:t>iOS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950">
              <a:latin typeface="Arial"/>
              <a:cs typeface="Arial"/>
            </a:endParaRPr>
          </a:p>
          <a:p>
            <a:pPr marL="15240">
              <a:lnSpc>
                <a:spcPct val="100000"/>
              </a:lnSpc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From:</a:t>
            </a:r>
            <a:r>
              <a:rPr sz="950" b="1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6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7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&lt;</a:t>
            </a:r>
            <a:r>
              <a:rPr sz="950" spc="60" dirty="0">
                <a:solidFill>
                  <a:srgbClr val="4F4F4F"/>
                </a:solidFill>
                <a:latin typeface="Arial"/>
                <a:cs typeface="Arial"/>
                <a:hlinkClick r:id="rId2"/>
              </a:rPr>
              <a:t>rob.moyer@gmail.com</a:t>
            </a:r>
            <a:r>
              <a:rPr sz="950" spc="60" dirty="0">
                <a:solidFill>
                  <a:srgbClr val="050505"/>
                </a:solidFill>
                <a:latin typeface="Arial"/>
                <a:cs typeface="Arial"/>
              </a:rPr>
              <a:t>&gt;</a:t>
            </a:r>
            <a:endParaRPr sz="95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Sent:</a:t>
            </a:r>
            <a:r>
              <a:rPr sz="950" b="1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Wednesday,</a:t>
            </a:r>
            <a:r>
              <a:rPr sz="950" spc="1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December</a:t>
            </a:r>
            <a:r>
              <a:rPr sz="950" spc="20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8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9</a:t>
            </a:r>
            <a:r>
              <a:rPr sz="1050" dirty="0">
                <a:solidFill>
                  <a:srgbClr val="383838"/>
                </a:solidFill>
                <a:latin typeface="Times New Roman"/>
                <a:cs typeface="Times New Roman"/>
              </a:rPr>
              <a:t>: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16</a:t>
            </a:r>
            <a:r>
              <a:rPr sz="1050" dirty="0">
                <a:solidFill>
                  <a:srgbClr val="1D1D1D"/>
                </a:solidFill>
                <a:latin typeface="Times New Roman"/>
                <a:cs typeface="Times New Roman"/>
              </a:rPr>
              <a:t>:</a:t>
            </a:r>
            <a:r>
              <a:rPr sz="1050" dirty="0">
                <a:solidFill>
                  <a:srgbClr val="050505"/>
                </a:solidFill>
                <a:latin typeface="Times New Roman"/>
                <a:cs typeface="Times New Roman"/>
              </a:rPr>
              <a:t>10</a:t>
            </a:r>
            <a:r>
              <a:rPr sz="1050" spc="60" dirty="0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31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750">
              <a:latin typeface="Arial"/>
              <a:cs typeface="Arial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4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2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hidden)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9577" y="5048270"/>
            <a:ext cx="17113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Wed,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Dec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27,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2023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9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</a:t>
            </a:r>
            <a:r>
              <a:rPr sz="950" spc="-1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AM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3779" y="7558295"/>
            <a:ext cx="2261870" cy="3136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ts val="1130"/>
              </a:lnSpc>
              <a:spcBef>
                <a:spcPts val="145"/>
              </a:spcBef>
            </a:pP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b="1" spc="3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b="1" spc="8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r>
              <a:rPr sz="950" spc="500" dirty="0">
                <a:solidFill>
                  <a:srgbClr val="050505"/>
                </a:solidFill>
                <a:latin typeface="Arial"/>
                <a:cs typeface="Arial"/>
              </a:rPr>
              <a:t> 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To: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Rob</a:t>
            </a:r>
            <a:r>
              <a:rPr sz="950" spc="2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Moyer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050505"/>
                </a:solidFill>
                <a:latin typeface="Arial"/>
                <a:cs typeface="Arial"/>
                <a:hlinkClick r:id="rId2"/>
              </a:rPr>
              <a:t>&lt;rob.moyer@gmail.com&gt;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9033" y="7967212"/>
            <a:ext cx="880744" cy="33909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950" spc="-10" dirty="0">
                <a:solidFill>
                  <a:srgbClr val="050505"/>
                </a:solidFill>
                <a:latin typeface="Arial"/>
                <a:cs typeface="Arial"/>
              </a:rPr>
              <a:t>Refund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[Quoted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383838"/>
                </a:solidFill>
                <a:latin typeface="Arial"/>
                <a:cs typeface="Arial"/>
              </a:rPr>
              <a:t>text</a:t>
            </a:r>
            <a:r>
              <a:rPr sz="750" spc="-30" dirty="0">
                <a:solidFill>
                  <a:srgbClr val="383838"/>
                </a:solidFill>
                <a:latin typeface="Arial"/>
                <a:cs typeface="Arial"/>
              </a:rPr>
              <a:t> </a:t>
            </a:r>
            <a:r>
              <a:rPr sz="750" spc="-10" dirty="0">
                <a:solidFill>
                  <a:srgbClr val="383838"/>
                </a:solidFill>
                <a:latin typeface="Arial"/>
                <a:cs typeface="Arial"/>
              </a:rPr>
              <a:t>hidden]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37833" y="7558295"/>
            <a:ext cx="163512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Sat,</a:t>
            </a:r>
            <a:r>
              <a:rPr sz="950" spc="5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Jun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22,</a:t>
            </a:r>
            <a:r>
              <a:rPr sz="950" spc="5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2024</a:t>
            </a:r>
            <a:r>
              <a:rPr sz="950" spc="2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at</a:t>
            </a:r>
            <a:r>
              <a:rPr sz="950" spc="35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8</a:t>
            </a:r>
            <a:r>
              <a:rPr sz="950" dirty="0">
                <a:solidFill>
                  <a:srgbClr val="383838"/>
                </a:solidFill>
                <a:latin typeface="Arial"/>
                <a:cs typeface="Arial"/>
              </a:rPr>
              <a:t>:</a:t>
            </a:r>
            <a:r>
              <a:rPr sz="950" dirty="0">
                <a:solidFill>
                  <a:srgbClr val="050505"/>
                </a:solidFill>
                <a:latin typeface="Arial"/>
                <a:cs typeface="Arial"/>
              </a:rPr>
              <a:t>18</a:t>
            </a:r>
            <a:r>
              <a:rPr sz="950" spc="10" dirty="0">
                <a:solidFill>
                  <a:srgbClr val="050505"/>
                </a:solidFill>
                <a:latin typeface="Arial"/>
                <a:cs typeface="Arial"/>
              </a:rPr>
              <a:t> </a:t>
            </a:r>
            <a:r>
              <a:rPr sz="950" spc="-25" dirty="0">
                <a:solidFill>
                  <a:srgbClr val="050505"/>
                </a:solidFill>
                <a:latin typeface="Arial"/>
                <a:cs typeface="Arial"/>
              </a:rPr>
              <a:t>PM</a:t>
            </a:r>
            <a:endParaRPr sz="950">
              <a:latin typeface="Arial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70DE39-11C6-65F9-E863-655404C70215}"/>
              </a:ext>
            </a:extLst>
          </p:cNvPr>
          <p:cNvSpPr/>
          <p:nvPr/>
        </p:nvSpPr>
        <p:spPr>
          <a:xfrm>
            <a:off x="304800" y="1761740"/>
            <a:ext cx="6694134" cy="321308"/>
          </a:xfrm>
          <a:custGeom>
            <a:avLst/>
            <a:gdLst>
              <a:gd name="connsiteX0" fmla="*/ 0 w 6694134"/>
              <a:gd name="connsiteY0" fmla="*/ 0 h 321308"/>
              <a:gd name="connsiteX1" fmla="*/ 535531 w 6694134"/>
              <a:gd name="connsiteY1" fmla="*/ 0 h 321308"/>
              <a:gd name="connsiteX2" fmla="*/ 1138003 w 6694134"/>
              <a:gd name="connsiteY2" fmla="*/ 0 h 321308"/>
              <a:gd name="connsiteX3" fmla="*/ 1606592 w 6694134"/>
              <a:gd name="connsiteY3" fmla="*/ 0 h 321308"/>
              <a:gd name="connsiteX4" fmla="*/ 2142123 w 6694134"/>
              <a:gd name="connsiteY4" fmla="*/ 0 h 321308"/>
              <a:gd name="connsiteX5" fmla="*/ 2744595 w 6694134"/>
              <a:gd name="connsiteY5" fmla="*/ 0 h 321308"/>
              <a:gd name="connsiteX6" fmla="*/ 3213184 w 6694134"/>
              <a:gd name="connsiteY6" fmla="*/ 0 h 321308"/>
              <a:gd name="connsiteX7" fmla="*/ 3681774 w 6694134"/>
              <a:gd name="connsiteY7" fmla="*/ 0 h 321308"/>
              <a:gd name="connsiteX8" fmla="*/ 4418128 w 6694134"/>
              <a:gd name="connsiteY8" fmla="*/ 0 h 321308"/>
              <a:gd name="connsiteX9" fmla="*/ 5154483 w 6694134"/>
              <a:gd name="connsiteY9" fmla="*/ 0 h 321308"/>
              <a:gd name="connsiteX10" fmla="*/ 5957779 w 6694134"/>
              <a:gd name="connsiteY10" fmla="*/ 0 h 321308"/>
              <a:gd name="connsiteX11" fmla="*/ 6694134 w 6694134"/>
              <a:gd name="connsiteY11" fmla="*/ 0 h 321308"/>
              <a:gd name="connsiteX12" fmla="*/ 6694134 w 6694134"/>
              <a:gd name="connsiteY12" fmla="*/ 321308 h 321308"/>
              <a:gd name="connsiteX13" fmla="*/ 6158603 w 6694134"/>
              <a:gd name="connsiteY13" fmla="*/ 321308 h 321308"/>
              <a:gd name="connsiteX14" fmla="*/ 5489190 w 6694134"/>
              <a:gd name="connsiteY14" fmla="*/ 321308 h 321308"/>
              <a:gd name="connsiteX15" fmla="*/ 4886718 w 6694134"/>
              <a:gd name="connsiteY15" fmla="*/ 321308 h 321308"/>
              <a:gd name="connsiteX16" fmla="*/ 4284246 w 6694134"/>
              <a:gd name="connsiteY16" fmla="*/ 321308 h 321308"/>
              <a:gd name="connsiteX17" fmla="*/ 3614832 w 6694134"/>
              <a:gd name="connsiteY17" fmla="*/ 321308 h 321308"/>
              <a:gd name="connsiteX18" fmla="*/ 3012360 w 6694134"/>
              <a:gd name="connsiteY18" fmla="*/ 321308 h 321308"/>
              <a:gd name="connsiteX19" fmla="*/ 2409888 w 6694134"/>
              <a:gd name="connsiteY19" fmla="*/ 321308 h 321308"/>
              <a:gd name="connsiteX20" fmla="*/ 1807416 w 6694134"/>
              <a:gd name="connsiteY20" fmla="*/ 321308 h 321308"/>
              <a:gd name="connsiteX21" fmla="*/ 1271885 w 6694134"/>
              <a:gd name="connsiteY21" fmla="*/ 321308 h 321308"/>
              <a:gd name="connsiteX22" fmla="*/ 602472 w 6694134"/>
              <a:gd name="connsiteY22" fmla="*/ 321308 h 321308"/>
              <a:gd name="connsiteX23" fmla="*/ 0 w 6694134"/>
              <a:gd name="connsiteY23" fmla="*/ 321308 h 321308"/>
              <a:gd name="connsiteX24" fmla="*/ 0 w 6694134"/>
              <a:gd name="connsiteY24" fmla="*/ 0 h 32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94134" h="321308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685690" y="65104"/>
                  <a:pt x="6680551" y="198645"/>
                  <a:pt x="6694134" y="321308"/>
                </a:cubicBezTo>
                <a:cubicBezTo>
                  <a:pt x="6526060" y="336791"/>
                  <a:pt x="6415565" y="326155"/>
                  <a:pt x="6158603" y="321308"/>
                </a:cubicBezTo>
                <a:cubicBezTo>
                  <a:pt x="5901641" y="316461"/>
                  <a:pt x="5787492" y="331454"/>
                  <a:pt x="5489190" y="321308"/>
                </a:cubicBezTo>
                <a:cubicBezTo>
                  <a:pt x="5190888" y="311162"/>
                  <a:pt x="5051066" y="334282"/>
                  <a:pt x="4886718" y="321308"/>
                </a:cubicBezTo>
                <a:cubicBezTo>
                  <a:pt x="4722370" y="308334"/>
                  <a:pt x="4549430" y="333831"/>
                  <a:pt x="4284246" y="321308"/>
                </a:cubicBezTo>
                <a:cubicBezTo>
                  <a:pt x="4019062" y="308785"/>
                  <a:pt x="3854542" y="352673"/>
                  <a:pt x="3614832" y="321308"/>
                </a:cubicBezTo>
                <a:cubicBezTo>
                  <a:pt x="3375122" y="289943"/>
                  <a:pt x="3184579" y="333944"/>
                  <a:pt x="3012360" y="321308"/>
                </a:cubicBezTo>
                <a:cubicBezTo>
                  <a:pt x="2840141" y="308672"/>
                  <a:pt x="2655220" y="304246"/>
                  <a:pt x="2409888" y="321308"/>
                </a:cubicBezTo>
                <a:cubicBezTo>
                  <a:pt x="2164556" y="338370"/>
                  <a:pt x="2087047" y="317984"/>
                  <a:pt x="1807416" y="321308"/>
                </a:cubicBezTo>
                <a:cubicBezTo>
                  <a:pt x="1527785" y="324632"/>
                  <a:pt x="1516269" y="323050"/>
                  <a:pt x="1271885" y="321308"/>
                </a:cubicBezTo>
                <a:cubicBezTo>
                  <a:pt x="1027501" y="319566"/>
                  <a:pt x="877528" y="297125"/>
                  <a:pt x="602472" y="321308"/>
                </a:cubicBezTo>
                <a:cubicBezTo>
                  <a:pt x="327416" y="345491"/>
                  <a:pt x="236030" y="329790"/>
                  <a:pt x="0" y="321308"/>
                </a:cubicBezTo>
                <a:cubicBezTo>
                  <a:pt x="2525" y="191367"/>
                  <a:pt x="-7674" y="9437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F49852-015B-ACAE-485A-85319E635935}"/>
              </a:ext>
            </a:extLst>
          </p:cNvPr>
          <p:cNvSpPr/>
          <p:nvPr/>
        </p:nvSpPr>
        <p:spPr>
          <a:xfrm>
            <a:off x="341811" y="3616200"/>
            <a:ext cx="6694134" cy="1303532"/>
          </a:xfrm>
          <a:custGeom>
            <a:avLst/>
            <a:gdLst>
              <a:gd name="connsiteX0" fmla="*/ 0 w 6694134"/>
              <a:gd name="connsiteY0" fmla="*/ 0 h 1303532"/>
              <a:gd name="connsiteX1" fmla="*/ 535531 w 6694134"/>
              <a:gd name="connsiteY1" fmla="*/ 0 h 1303532"/>
              <a:gd name="connsiteX2" fmla="*/ 1138003 w 6694134"/>
              <a:gd name="connsiteY2" fmla="*/ 0 h 1303532"/>
              <a:gd name="connsiteX3" fmla="*/ 1606592 w 6694134"/>
              <a:gd name="connsiteY3" fmla="*/ 0 h 1303532"/>
              <a:gd name="connsiteX4" fmla="*/ 2142123 w 6694134"/>
              <a:gd name="connsiteY4" fmla="*/ 0 h 1303532"/>
              <a:gd name="connsiteX5" fmla="*/ 2744595 w 6694134"/>
              <a:gd name="connsiteY5" fmla="*/ 0 h 1303532"/>
              <a:gd name="connsiteX6" fmla="*/ 3213184 w 6694134"/>
              <a:gd name="connsiteY6" fmla="*/ 0 h 1303532"/>
              <a:gd name="connsiteX7" fmla="*/ 3681774 w 6694134"/>
              <a:gd name="connsiteY7" fmla="*/ 0 h 1303532"/>
              <a:gd name="connsiteX8" fmla="*/ 4418128 w 6694134"/>
              <a:gd name="connsiteY8" fmla="*/ 0 h 1303532"/>
              <a:gd name="connsiteX9" fmla="*/ 5154483 w 6694134"/>
              <a:gd name="connsiteY9" fmla="*/ 0 h 1303532"/>
              <a:gd name="connsiteX10" fmla="*/ 5957779 w 6694134"/>
              <a:gd name="connsiteY10" fmla="*/ 0 h 1303532"/>
              <a:gd name="connsiteX11" fmla="*/ 6694134 w 6694134"/>
              <a:gd name="connsiteY11" fmla="*/ 0 h 1303532"/>
              <a:gd name="connsiteX12" fmla="*/ 6694134 w 6694134"/>
              <a:gd name="connsiteY12" fmla="*/ 638731 h 1303532"/>
              <a:gd name="connsiteX13" fmla="*/ 6694134 w 6694134"/>
              <a:gd name="connsiteY13" fmla="*/ 1303532 h 1303532"/>
              <a:gd name="connsiteX14" fmla="*/ 6091662 w 6694134"/>
              <a:gd name="connsiteY14" fmla="*/ 1303532 h 1303532"/>
              <a:gd name="connsiteX15" fmla="*/ 5489190 w 6694134"/>
              <a:gd name="connsiteY15" fmla="*/ 1303532 h 1303532"/>
              <a:gd name="connsiteX16" fmla="*/ 4886718 w 6694134"/>
              <a:gd name="connsiteY16" fmla="*/ 1303532 h 1303532"/>
              <a:gd name="connsiteX17" fmla="*/ 4217304 w 6694134"/>
              <a:gd name="connsiteY17" fmla="*/ 1303532 h 1303532"/>
              <a:gd name="connsiteX18" fmla="*/ 3614832 w 6694134"/>
              <a:gd name="connsiteY18" fmla="*/ 1303532 h 1303532"/>
              <a:gd name="connsiteX19" fmla="*/ 3012360 w 6694134"/>
              <a:gd name="connsiteY19" fmla="*/ 1303532 h 1303532"/>
              <a:gd name="connsiteX20" fmla="*/ 2409888 w 6694134"/>
              <a:gd name="connsiteY20" fmla="*/ 1303532 h 1303532"/>
              <a:gd name="connsiteX21" fmla="*/ 1874358 w 6694134"/>
              <a:gd name="connsiteY21" fmla="*/ 1303532 h 1303532"/>
              <a:gd name="connsiteX22" fmla="*/ 1204944 w 6694134"/>
              <a:gd name="connsiteY22" fmla="*/ 1303532 h 1303532"/>
              <a:gd name="connsiteX23" fmla="*/ 0 w 6694134"/>
              <a:gd name="connsiteY23" fmla="*/ 1303532 h 1303532"/>
              <a:gd name="connsiteX24" fmla="*/ 0 w 6694134"/>
              <a:gd name="connsiteY24" fmla="*/ 625695 h 1303532"/>
              <a:gd name="connsiteX25" fmla="*/ 0 w 6694134"/>
              <a:gd name="connsiteY25" fmla="*/ 0 h 1303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694134" h="1303532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700740" y="318808"/>
                  <a:pt x="6662881" y="397416"/>
                  <a:pt x="6694134" y="638731"/>
                </a:cubicBezTo>
                <a:cubicBezTo>
                  <a:pt x="6725387" y="880046"/>
                  <a:pt x="6701651" y="1130828"/>
                  <a:pt x="6694134" y="1303532"/>
                </a:cubicBezTo>
                <a:cubicBezTo>
                  <a:pt x="6484725" y="1278065"/>
                  <a:pt x="6257216" y="1305300"/>
                  <a:pt x="6091662" y="1303532"/>
                </a:cubicBezTo>
                <a:cubicBezTo>
                  <a:pt x="5926108" y="1301764"/>
                  <a:pt x="5653538" y="1316506"/>
                  <a:pt x="5489190" y="1303532"/>
                </a:cubicBezTo>
                <a:cubicBezTo>
                  <a:pt x="5324842" y="1290558"/>
                  <a:pt x="5151902" y="1316055"/>
                  <a:pt x="4886718" y="1303532"/>
                </a:cubicBezTo>
                <a:cubicBezTo>
                  <a:pt x="4621534" y="1291009"/>
                  <a:pt x="4457014" y="1334897"/>
                  <a:pt x="4217304" y="1303532"/>
                </a:cubicBezTo>
                <a:cubicBezTo>
                  <a:pt x="3977594" y="1272167"/>
                  <a:pt x="3787051" y="1316168"/>
                  <a:pt x="3614832" y="1303532"/>
                </a:cubicBezTo>
                <a:cubicBezTo>
                  <a:pt x="3442613" y="1290896"/>
                  <a:pt x="3257692" y="1286470"/>
                  <a:pt x="3012360" y="1303532"/>
                </a:cubicBezTo>
                <a:cubicBezTo>
                  <a:pt x="2767028" y="1320594"/>
                  <a:pt x="2689519" y="1300208"/>
                  <a:pt x="2409888" y="1303532"/>
                </a:cubicBezTo>
                <a:cubicBezTo>
                  <a:pt x="2130257" y="1306856"/>
                  <a:pt x="2112004" y="1297505"/>
                  <a:pt x="1874358" y="1303532"/>
                </a:cubicBezTo>
                <a:cubicBezTo>
                  <a:pt x="1636712" y="1309560"/>
                  <a:pt x="1484735" y="1281744"/>
                  <a:pt x="1204944" y="1303532"/>
                </a:cubicBezTo>
                <a:cubicBezTo>
                  <a:pt x="925153" y="1325320"/>
                  <a:pt x="355552" y="1281890"/>
                  <a:pt x="0" y="1303532"/>
                </a:cubicBezTo>
                <a:cubicBezTo>
                  <a:pt x="13452" y="1093593"/>
                  <a:pt x="31033" y="817186"/>
                  <a:pt x="0" y="625695"/>
                </a:cubicBezTo>
                <a:cubicBezTo>
                  <a:pt x="-31033" y="434204"/>
                  <a:pt x="7103" y="159618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DF4A41-AE6D-2B99-365F-28304DFE6DD8}"/>
              </a:ext>
            </a:extLst>
          </p:cNvPr>
          <p:cNvSpPr/>
          <p:nvPr/>
        </p:nvSpPr>
        <p:spPr>
          <a:xfrm>
            <a:off x="455078" y="5414577"/>
            <a:ext cx="6694134" cy="321308"/>
          </a:xfrm>
          <a:custGeom>
            <a:avLst/>
            <a:gdLst>
              <a:gd name="connsiteX0" fmla="*/ 0 w 6694134"/>
              <a:gd name="connsiteY0" fmla="*/ 0 h 321308"/>
              <a:gd name="connsiteX1" fmla="*/ 535531 w 6694134"/>
              <a:gd name="connsiteY1" fmla="*/ 0 h 321308"/>
              <a:gd name="connsiteX2" fmla="*/ 1138003 w 6694134"/>
              <a:gd name="connsiteY2" fmla="*/ 0 h 321308"/>
              <a:gd name="connsiteX3" fmla="*/ 1606592 w 6694134"/>
              <a:gd name="connsiteY3" fmla="*/ 0 h 321308"/>
              <a:gd name="connsiteX4" fmla="*/ 2142123 w 6694134"/>
              <a:gd name="connsiteY4" fmla="*/ 0 h 321308"/>
              <a:gd name="connsiteX5" fmla="*/ 2744595 w 6694134"/>
              <a:gd name="connsiteY5" fmla="*/ 0 h 321308"/>
              <a:gd name="connsiteX6" fmla="*/ 3213184 w 6694134"/>
              <a:gd name="connsiteY6" fmla="*/ 0 h 321308"/>
              <a:gd name="connsiteX7" fmla="*/ 3681774 w 6694134"/>
              <a:gd name="connsiteY7" fmla="*/ 0 h 321308"/>
              <a:gd name="connsiteX8" fmla="*/ 4418128 w 6694134"/>
              <a:gd name="connsiteY8" fmla="*/ 0 h 321308"/>
              <a:gd name="connsiteX9" fmla="*/ 5154483 w 6694134"/>
              <a:gd name="connsiteY9" fmla="*/ 0 h 321308"/>
              <a:gd name="connsiteX10" fmla="*/ 5957779 w 6694134"/>
              <a:gd name="connsiteY10" fmla="*/ 0 h 321308"/>
              <a:gd name="connsiteX11" fmla="*/ 6694134 w 6694134"/>
              <a:gd name="connsiteY11" fmla="*/ 0 h 321308"/>
              <a:gd name="connsiteX12" fmla="*/ 6694134 w 6694134"/>
              <a:gd name="connsiteY12" fmla="*/ 321308 h 321308"/>
              <a:gd name="connsiteX13" fmla="*/ 6158603 w 6694134"/>
              <a:gd name="connsiteY13" fmla="*/ 321308 h 321308"/>
              <a:gd name="connsiteX14" fmla="*/ 5489190 w 6694134"/>
              <a:gd name="connsiteY14" fmla="*/ 321308 h 321308"/>
              <a:gd name="connsiteX15" fmla="*/ 4886718 w 6694134"/>
              <a:gd name="connsiteY15" fmla="*/ 321308 h 321308"/>
              <a:gd name="connsiteX16" fmla="*/ 4284246 w 6694134"/>
              <a:gd name="connsiteY16" fmla="*/ 321308 h 321308"/>
              <a:gd name="connsiteX17" fmla="*/ 3614832 w 6694134"/>
              <a:gd name="connsiteY17" fmla="*/ 321308 h 321308"/>
              <a:gd name="connsiteX18" fmla="*/ 3012360 w 6694134"/>
              <a:gd name="connsiteY18" fmla="*/ 321308 h 321308"/>
              <a:gd name="connsiteX19" fmla="*/ 2409888 w 6694134"/>
              <a:gd name="connsiteY19" fmla="*/ 321308 h 321308"/>
              <a:gd name="connsiteX20" fmla="*/ 1807416 w 6694134"/>
              <a:gd name="connsiteY20" fmla="*/ 321308 h 321308"/>
              <a:gd name="connsiteX21" fmla="*/ 1271885 w 6694134"/>
              <a:gd name="connsiteY21" fmla="*/ 321308 h 321308"/>
              <a:gd name="connsiteX22" fmla="*/ 602472 w 6694134"/>
              <a:gd name="connsiteY22" fmla="*/ 321308 h 321308"/>
              <a:gd name="connsiteX23" fmla="*/ 0 w 6694134"/>
              <a:gd name="connsiteY23" fmla="*/ 321308 h 321308"/>
              <a:gd name="connsiteX24" fmla="*/ 0 w 6694134"/>
              <a:gd name="connsiteY24" fmla="*/ 0 h 32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694134" h="321308" extrusionOk="0">
                <a:moveTo>
                  <a:pt x="0" y="0"/>
                </a:moveTo>
                <a:cubicBezTo>
                  <a:pt x="134125" y="-11073"/>
                  <a:pt x="349017" y="-22295"/>
                  <a:pt x="535531" y="0"/>
                </a:cubicBezTo>
                <a:cubicBezTo>
                  <a:pt x="722045" y="22295"/>
                  <a:pt x="855612" y="-13000"/>
                  <a:pt x="1138003" y="0"/>
                </a:cubicBezTo>
                <a:cubicBezTo>
                  <a:pt x="1420394" y="13000"/>
                  <a:pt x="1426260" y="-792"/>
                  <a:pt x="1606592" y="0"/>
                </a:cubicBezTo>
                <a:cubicBezTo>
                  <a:pt x="1786924" y="792"/>
                  <a:pt x="2029059" y="5214"/>
                  <a:pt x="2142123" y="0"/>
                </a:cubicBezTo>
                <a:cubicBezTo>
                  <a:pt x="2255187" y="-5214"/>
                  <a:pt x="2486014" y="-9663"/>
                  <a:pt x="2744595" y="0"/>
                </a:cubicBezTo>
                <a:cubicBezTo>
                  <a:pt x="3003176" y="9663"/>
                  <a:pt x="2988996" y="536"/>
                  <a:pt x="3213184" y="0"/>
                </a:cubicBezTo>
                <a:cubicBezTo>
                  <a:pt x="3437372" y="-536"/>
                  <a:pt x="3519526" y="-22733"/>
                  <a:pt x="3681774" y="0"/>
                </a:cubicBezTo>
                <a:cubicBezTo>
                  <a:pt x="3844022" y="22733"/>
                  <a:pt x="4198661" y="14683"/>
                  <a:pt x="4418128" y="0"/>
                </a:cubicBezTo>
                <a:cubicBezTo>
                  <a:pt x="4637595" y="-14683"/>
                  <a:pt x="4863285" y="-34641"/>
                  <a:pt x="5154483" y="0"/>
                </a:cubicBezTo>
                <a:cubicBezTo>
                  <a:pt x="5445682" y="34641"/>
                  <a:pt x="5628241" y="10368"/>
                  <a:pt x="5957779" y="0"/>
                </a:cubicBezTo>
                <a:cubicBezTo>
                  <a:pt x="6287317" y="-10368"/>
                  <a:pt x="6331640" y="2820"/>
                  <a:pt x="6694134" y="0"/>
                </a:cubicBezTo>
                <a:cubicBezTo>
                  <a:pt x="6685690" y="65104"/>
                  <a:pt x="6680551" y="198645"/>
                  <a:pt x="6694134" y="321308"/>
                </a:cubicBezTo>
                <a:cubicBezTo>
                  <a:pt x="6526060" y="336791"/>
                  <a:pt x="6415565" y="326155"/>
                  <a:pt x="6158603" y="321308"/>
                </a:cubicBezTo>
                <a:cubicBezTo>
                  <a:pt x="5901641" y="316461"/>
                  <a:pt x="5787492" y="331454"/>
                  <a:pt x="5489190" y="321308"/>
                </a:cubicBezTo>
                <a:cubicBezTo>
                  <a:pt x="5190888" y="311162"/>
                  <a:pt x="5051066" y="334282"/>
                  <a:pt x="4886718" y="321308"/>
                </a:cubicBezTo>
                <a:cubicBezTo>
                  <a:pt x="4722370" y="308334"/>
                  <a:pt x="4549430" y="333831"/>
                  <a:pt x="4284246" y="321308"/>
                </a:cubicBezTo>
                <a:cubicBezTo>
                  <a:pt x="4019062" y="308785"/>
                  <a:pt x="3854542" y="352673"/>
                  <a:pt x="3614832" y="321308"/>
                </a:cubicBezTo>
                <a:cubicBezTo>
                  <a:pt x="3375122" y="289943"/>
                  <a:pt x="3184579" y="333944"/>
                  <a:pt x="3012360" y="321308"/>
                </a:cubicBezTo>
                <a:cubicBezTo>
                  <a:pt x="2840141" y="308672"/>
                  <a:pt x="2655220" y="304246"/>
                  <a:pt x="2409888" y="321308"/>
                </a:cubicBezTo>
                <a:cubicBezTo>
                  <a:pt x="2164556" y="338370"/>
                  <a:pt x="2087047" y="317984"/>
                  <a:pt x="1807416" y="321308"/>
                </a:cubicBezTo>
                <a:cubicBezTo>
                  <a:pt x="1527785" y="324632"/>
                  <a:pt x="1516269" y="323050"/>
                  <a:pt x="1271885" y="321308"/>
                </a:cubicBezTo>
                <a:cubicBezTo>
                  <a:pt x="1027501" y="319566"/>
                  <a:pt x="877528" y="297125"/>
                  <a:pt x="602472" y="321308"/>
                </a:cubicBezTo>
                <a:cubicBezTo>
                  <a:pt x="327416" y="345491"/>
                  <a:pt x="236030" y="329790"/>
                  <a:pt x="0" y="321308"/>
                </a:cubicBezTo>
                <a:cubicBezTo>
                  <a:pt x="2525" y="191367"/>
                  <a:pt x="-7674" y="94375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856766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2713</Words>
  <Application>Microsoft Office PowerPoint</Application>
  <PresentationFormat>Custom</PresentationFormat>
  <Paragraphs>186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Robert Moyer</dc:creator>
  <cp:lastModifiedBy>Robert Moyer</cp:lastModifiedBy>
  <cp:revision>2</cp:revision>
  <dcterms:created xsi:type="dcterms:W3CDTF">2024-10-30T03:44:11Z</dcterms:created>
  <dcterms:modified xsi:type="dcterms:W3CDTF">2024-10-31T02:24:08Z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Acrobat PDFMaker 24 for Word</vt:lpwstr>
  </property>
  <property fmtid="{D5CDD505-2E9C-101B-9397-08002B2CF9AE}" pid="4" name="LastSaved">
    <vt:filetime>2024-10-30T00:00:00Z</vt:filetime>
  </property>
  <property fmtid="{D5CDD505-2E9C-101B-9397-08002B2CF9AE}" pid="5" name="Producer">
    <vt:lpwstr>Adobe Acrobat Pro (64-bit) 24.3.20180</vt:lpwstr>
  </property>
</Properties>
</file>