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0" r:id="rId3"/>
  </p:sldIdLst>
  <p:sldSz cx="7759700" cy="10007600"/>
  <p:notesSz cx="7759700" cy="100076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C6E"/>
    <a:srgbClr val="333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226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oyer" userId="198c03f6104d74f8" providerId="LiveId" clId="{ECB69799-0D61-4DBA-BB29-633F918A6A85}"/>
    <pc:docChg chg="modSld">
      <pc:chgData name="Robert Moyer" userId="198c03f6104d74f8" providerId="LiveId" clId="{ECB69799-0D61-4DBA-BB29-633F918A6A85}" dt="2024-12-02T22:44:13.160" v="0" actId="14734"/>
      <pc:docMkLst>
        <pc:docMk/>
      </pc:docMkLst>
      <pc:sldChg chg="modSp mod">
        <pc:chgData name="Robert Moyer" userId="198c03f6104d74f8" providerId="LiveId" clId="{ECB69799-0D61-4DBA-BB29-633F918A6A85}" dt="2024-12-02T22:44:13.160" v="0" actId="14734"/>
        <pc:sldMkLst>
          <pc:docMk/>
          <pc:sldMk cId="4213799363" sldId="259"/>
        </pc:sldMkLst>
        <pc:graphicFrameChg chg="modGraphic">
          <ac:chgData name="Robert Moyer" userId="198c03f6104d74f8" providerId="LiveId" clId="{ECB69799-0D61-4DBA-BB29-633F918A6A85}" dt="2024-12-02T22:44:13.160" v="0" actId="14734"/>
          <ac:graphicFrameMkLst>
            <pc:docMk/>
            <pc:sldMk cId="4213799363" sldId="259"/>
            <ac:graphicFrameMk id="3" creationId="{78AA48D4-4B6A-84F4-97F1-F6F2C29064FE}"/>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1977" y="3102356"/>
            <a:ext cx="6595745" cy="210159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3955" y="5604256"/>
            <a:ext cx="5431790" cy="25019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7985" y="2301748"/>
            <a:ext cx="3375469" cy="660501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996245" y="2301748"/>
            <a:ext cx="3375469" cy="660501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7985" y="400304"/>
            <a:ext cx="6983730" cy="160121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7985" y="2301748"/>
            <a:ext cx="6983730" cy="660501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38298" y="9307068"/>
            <a:ext cx="2483104" cy="5003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7985" y="9307068"/>
            <a:ext cx="1784731" cy="5003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a:xfrm>
            <a:off x="5586984" y="9307068"/>
            <a:ext cx="1784731" cy="5003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8AA48D4-4B6A-84F4-97F1-F6F2C29064FE}"/>
              </a:ext>
            </a:extLst>
          </p:cNvPr>
          <p:cNvGraphicFramePr>
            <a:graphicFrameLocks noGrp="1"/>
          </p:cNvGraphicFramePr>
          <p:nvPr>
            <p:extLst>
              <p:ext uri="{D42A27DB-BD31-4B8C-83A1-F6EECF244321}">
                <p14:modId xmlns:p14="http://schemas.microsoft.com/office/powerpoint/2010/main" val="2019047924"/>
              </p:ext>
            </p:extLst>
          </p:nvPr>
        </p:nvGraphicFramePr>
        <p:xfrm>
          <a:off x="298450" y="268911"/>
          <a:ext cx="7162799" cy="9464205"/>
        </p:xfrm>
        <a:graphic>
          <a:graphicData uri="http://schemas.openxmlformats.org/drawingml/2006/table">
            <a:tbl>
              <a:tblPr/>
              <a:tblGrid>
                <a:gridCol w="1092776">
                  <a:extLst>
                    <a:ext uri="{9D8B030D-6E8A-4147-A177-3AD203B41FA5}">
                      <a16:colId xmlns:a16="http://schemas.microsoft.com/office/drawing/2014/main" val="4244931620"/>
                    </a:ext>
                  </a:extLst>
                </a:gridCol>
                <a:gridCol w="2023341">
                  <a:extLst>
                    <a:ext uri="{9D8B030D-6E8A-4147-A177-3AD203B41FA5}">
                      <a16:colId xmlns:a16="http://schemas.microsoft.com/office/drawing/2014/main" val="134372706"/>
                    </a:ext>
                  </a:extLst>
                </a:gridCol>
                <a:gridCol w="2023341">
                  <a:extLst>
                    <a:ext uri="{9D8B030D-6E8A-4147-A177-3AD203B41FA5}">
                      <a16:colId xmlns:a16="http://schemas.microsoft.com/office/drawing/2014/main" val="3066493032"/>
                    </a:ext>
                  </a:extLst>
                </a:gridCol>
                <a:gridCol w="2023341">
                  <a:extLst>
                    <a:ext uri="{9D8B030D-6E8A-4147-A177-3AD203B41FA5}">
                      <a16:colId xmlns:a16="http://schemas.microsoft.com/office/drawing/2014/main" val="1957515390"/>
                    </a:ext>
                  </a:extLst>
                </a:gridCol>
              </a:tblGrid>
              <a:tr h="134354">
                <a:tc>
                  <a:txBody>
                    <a:bodyPr/>
                    <a:lstStyle/>
                    <a:p>
                      <a:pPr algn="l" fontAlgn="ctr"/>
                      <a:r>
                        <a:rPr lang="en-US" sz="800" b="1" i="0" u="none" strike="noStrike">
                          <a:solidFill>
                            <a:srgbClr val="FFFFFF"/>
                          </a:solidFill>
                          <a:effectLst/>
                          <a:latin typeface="Aptos Narrow" panose="020B0004020202020204" pitchFamily="34" charset="0"/>
                        </a:rPr>
                        <a:t>Professional Perspective</a:t>
                      </a:r>
                    </a:p>
                  </a:txBody>
                  <a:tcPr marL="3254" marR="3254" marT="325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US" sz="800" b="1" i="0" u="none" strike="noStrike">
                          <a:solidFill>
                            <a:srgbClr val="FFFFFF"/>
                          </a:solidFill>
                          <a:effectLst/>
                          <a:latin typeface="Aptos Narrow" panose="020B0004020202020204" pitchFamily="34" charset="0"/>
                        </a:rPr>
                        <a:t>Anxiety Manifestations</a:t>
                      </a:r>
                    </a:p>
                  </a:txBody>
                  <a:tcPr marL="3254" marR="3254" marT="3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US" sz="800" b="1" i="0" u="none" strike="noStrike">
                          <a:solidFill>
                            <a:srgbClr val="FFFFFF"/>
                          </a:solidFill>
                          <a:effectLst/>
                          <a:latin typeface="Aptos Narrow" panose="020B0004020202020204" pitchFamily="34" charset="0"/>
                        </a:rPr>
                        <a:t>Gatekeeping Behaviors</a:t>
                      </a:r>
                    </a:p>
                  </a:txBody>
                  <a:tcPr marL="3254" marR="3254" marT="32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ctr"/>
                      <a:r>
                        <a:rPr lang="en-US" sz="800" b="1" i="0" u="none" strike="noStrike" dirty="0">
                          <a:solidFill>
                            <a:srgbClr val="FFFFFF"/>
                          </a:solidFill>
                          <a:effectLst/>
                          <a:latin typeface="Aptos Narrow" panose="020B0004020202020204" pitchFamily="34" charset="0"/>
                        </a:rPr>
                        <a:t>Decision-Making Patterns</a:t>
                      </a:r>
                    </a:p>
                  </a:txBody>
                  <a:tcPr marL="3254" marR="3254" marT="325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686094154"/>
                  </a:ext>
                </a:extLst>
              </a:tr>
              <a:tr h="2156053">
                <a:tc>
                  <a:txBody>
                    <a:bodyPr/>
                    <a:lstStyle/>
                    <a:p>
                      <a:pPr algn="l" fontAlgn="t"/>
                      <a:r>
                        <a:rPr lang="en-US" sz="900" b="1" i="0" u="none" strike="noStrike">
                          <a:solidFill>
                            <a:srgbClr val="000000"/>
                          </a:solidFill>
                          <a:effectLst/>
                          <a:latin typeface="Aptos Narrow" panose="020B0004020202020204" pitchFamily="34" charset="0"/>
                        </a:rPr>
                        <a:t>Dr. Gary Wieder </a:t>
                      </a:r>
                      <a:br>
                        <a:rPr lang="en-US" sz="900" b="1" i="0" u="none" strike="noStrike">
                          <a:solidFill>
                            <a:srgbClr val="000000"/>
                          </a:solidFill>
                          <a:effectLst/>
                          <a:latin typeface="Aptos Narrow" panose="020B0004020202020204" pitchFamily="34" charset="0"/>
                        </a:rPr>
                      </a:br>
                      <a:br>
                        <a:rPr lang="en-US" sz="900" b="0" i="1" u="none" strike="noStrike">
                          <a:solidFill>
                            <a:srgbClr val="000000"/>
                          </a:solidFill>
                          <a:effectLst/>
                          <a:latin typeface="Aptos Narrow" panose="020B0004020202020204" pitchFamily="34" charset="0"/>
                        </a:rPr>
                      </a:br>
                      <a:r>
                        <a:rPr lang="en-US" sz="900" b="0" i="1" u="none" strike="noStrike">
                          <a:solidFill>
                            <a:srgbClr val="000000"/>
                          </a:solidFill>
                          <a:effectLst/>
                          <a:latin typeface="Aptos Narrow" panose="020B0004020202020204" pitchFamily="34" charset="0"/>
                        </a:rPr>
                        <a:t>Focused on Christine’s anxiety, stress response, and personality tendencies.</a:t>
                      </a:r>
                      <a:endParaRPr lang="en-US" sz="900" b="0" i="0" u="none" strike="noStrike">
                        <a:solidFill>
                          <a:srgbClr val="000000"/>
                        </a:solidFill>
                        <a:effectLst/>
                        <a:latin typeface="Aptos Narrow" panose="020B0004020202020204" pitchFamily="34" charset="0"/>
                      </a:endParaRPr>
                    </a:p>
                  </a:txBody>
                  <a:tcPr marL="3254" marR="3254" marT="3254"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900" b="0" i="0" u="none" strike="noStrike">
                          <a:solidFill>
                            <a:srgbClr val="000000"/>
                          </a:solidFill>
                          <a:effectLst/>
                          <a:latin typeface="Aptos Narrow" panose="020B0004020202020204" pitchFamily="34" charset="0"/>
                        </a:rPr>
                        <a:t>Test results indicated Christine 'shows more defensiveness than was evident on the PAI,' which Dr. Wieder suggested could reflect 'some denial of problems and possible lack of insight.' </a:t>
                      </a:r>
                      <a:br>
                        <a:rPr lang="en-US" sz="900" b="0" i="0" u="none" strike="noStrike">
                          <a:solidFill>
                            <a:srgbClr val="000000"/>
                          </a:solidFill>
                          <a:effectLst/>
                          <a:latin typeface="Aptos Narrow" panose="020B0004020202020204" pitchFamily="34" charset="0"/>
                        </a:rPr>
                      </a:br>
                      <a:br>
                        <a:rPr lang="en-US" sz="900" b="0" i="0" u="none" strike="noStrike">
                          <a:solidFill>
                            <a:srgbClr val="000000"/>
                          </a:solidFill>
                          <a:effectLst/>
                          <a:latin typeface="Aptos Narrow" panose="020B0004020202020204" pitchFamily="34" charset="0"/>
                        </a:rPr>
                      </a:br>
                      <a:r>
                        <a:rPr lang="en-US" sz="900" b="0" i="0" u="none" strike="noStrike">
                          <a:solidFill>
                            <a:srgbClr val="000000"/>
                          </a:solidFill>
                          <a:effectLst/>
                          <a:latin typeface="Aptos Narrow" panose="020B0004020202020204" pitchFamily="34" charset="0"/>
                        </a:rPr>
                        <a:t>He noted that this defensiveness might obscure underlying issues, making it 'possible that additional testing could reveal issues not apparent in the initial evaluation.</a:t>
                      </a:r>
                      <a:br>
                        <a:rPr lang="en-US" sz="900" b="0" i="0" u="none" strike="noStrike">
                          <a:solidFill>
                            <a:srgbClr val="000000"/>
                          </a:solidFill>
                          <a:effectLst/>
                          <a:latin typeface="Aptos Narrow" panose="020B0004020202020204" pitchFamily="34" charset="0"/>
                        </a:rPr>
                      </a:br>
                      <a:br>
                        <a:rPr lang="en-US" sz="900" b="0" i="0" u="none" strike="noStrike">
                          <a:solidFill>
                            <a:srgbClr val="000000"/>
                          </a:solidFill>
                          <a:effectLst/>
                          <a:latin typeface="Aptos Narrow" panose="020B0004020202020204" pitchFamily="34" charset="0"/>
                        </a:rPr>
                      </a:br>
                      <a:r>
                        <a:rPr lang="en-US" sz="900" b="0" i="0" u="none" strike="noStrike">
                          <a:solidFill>
                            <a:srgbClr val="000000"/>
                          </a:solidFill>
                          <a:effectLst/>
                          <a:latin typeface="Aptos Narrow" panose="020B0004020202020204" pitchFamily="34" charset="0"/>
                        </a:rPr>
                        <a:t> Wieder suggested that while her traits appear within normal limits, "it is possible that additional testing might reveal underlying issues not apparent in the initial evaluation"​</a:t>
                      </a:r>
                    </a:p>
                  </a:txBody>
                  <a:tcPr marL="3254" marR="3254" marT="325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900" b="0" i="0" u="none" strike="noStrike">
                          <a:solidFill>
                            <a:srgbClr val="000000"/>
                          </a:solidFill>
                          <a:effectLst/>
                          <a:latin typeface="Aptos Narrow" panose="020B0004020202020204" pitchFamily="34" charset="0"/>
                        </a:rPr>
                        <a:t>Wieder found "no critical items for testing that rose to a level of concern" but acknowledged her defensive responses, suggesting these could be a mechanism for coping​.</a:t>
                      </a:r>
                      <a:br>
                        <a:rPr lang="en-US" sz="900" b="0" i="0" u="none" strike="noStrike">
                          <a:solidFill>
                            <a:srgbClr val="000000"/>
                          </a:solidFill>
                          <a:effectLst/>
                          <a:latin typeface="Aptos Narrow" panose="020B0004020202020204" pitchFamily="34" charset="0"/>
                        </a:rPr>
                      </a:br>
                      <a:br>
                        <a:rPr lang="en-US" sz="900" b="0" i="0" u="none" strike="noStrike">
                          <a:solidFill>
                            <a:srgbClr val="000000"/>
                          </a:solidFill>
                          <a:effectLst/>
                          <a:latin typeface="Aptos Narrow" panose="020B0004020202020204" pitchFamily="34" charset="0"/>
                        </a:rPr>
                      </a:br>
                      <a:r>
                        <a:rPr lang="en-US" sz="900" b="0" i="0" u="none" strike="noStrike">
                          <a:solidFill>
                            <a:srgbClr val="000000"/>
                          </a:solidFill>
                          <a:effectLst/>
                          <a:latin typeface="Aptos Narrow" panose="020B0004020202020204" pitchFamily="34" charset="0"/>
                        </a:rPr>
                        <a:t>Wieder raised concerns that Christine’s 'tendencies toward introversion' might limit her ability to actively encourage her children's social development, which could impact their ability to build relationships. </a:t>
                      </a:r>
                    </a:p>
                  </a:txBody>
                  <a:tcPr marL="3254" marR="3254" marT="325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900" b="0" i="0" u="none" strike="noStrike" dirty="0">
                          <a:solidFill>
                            <a:srgbClr val="000000"/>
                          </a:solidFill>
                          <a:effectLst/>
                          <a:latin typeface="Aptos Narrow" panose="020B0004020202020204" pitchFamily="34" charset="0"/>
                        </a:rPr>
                        <a:t>Observed that Christine “is likely to perform well and succeed in structured environments" and may be “dutiful and invested in following '</a:t>
                      </a:r>
                      <a:r>
                        <a:rPr lang="en-US" sz="900" b="0" i="0" u="none" strike="noStrike" dirty="0" err="1">
                          <a:solidFill>
                            <a:srgbClr val="000000"/>
                          </a:solidFill>
                          <a:effectLst/>
                          <a:latin typeface="Aptos Narrow" panose="020B0004020202020204" pitchFamily="34" charset="0"/>
                        </a:rPr>
                        <a:t>shoulds</a:t>
                      </a:r>
                      <a:r>
                        <a:rPr lang="en-US" sz="900" b="0" i="0" u="none" strike="noStrike" dirty="0">
                          <a:solidFill>
                            <a:srgbClr val="000000"/>
                          </a:solidFill>
                          <a:effectLst/>
                          <a:latin typeface="Aptos Narrow" panose="020B0004020202020204" pitchFamily="34" charset="0"/>
                        </a:rPr>
                        <a:t>' and '</a:t>
                      </a:r>
                      <a:r>
                        <a:rPr lang="en-US" sz="900" b="0" i="0" u="none" strike="noStrike" dirty="0" err="1">
                          <a:solidFill>
                            <a:srgbClr val="000000"/>
                          </a:solidFill>
                          <a:effectLst/>
                          <a:latin typeface="Aptos Narrow" panose="020B0004020202020204" pitchFamily="34" charset="0"/>
                        </a:rPr>
                        <a:t>oughts</a:t>
                      </a:r>
                      <a:r>
                        <a:rPr lang="en-US" sz="900" b="0" i="0" u="none" strike="noStrike" dirty="0">
                          <a:solidFill>
                            <a:srgbClr val="000000"/>
                          </a:solidFill>
                          <a:effectLst/>
                          <a:latin typeface="Aptos Narrow" panose="020B0004020202020204" pitchFamily="34" charset="0"/>
                        </a:rPr>
                        <a:t>’”​. </a:t>
                      </a:r>
                      <a:br>
                        <a:rPr lang="en-US" sz="900" b="0" i="0" u="none" strike="noStrike" dirty="0">
                          <a:solidFill>
                            <a:srgbClr val="000000"/>
                          </a:solidFill>
                          <a:effectLst/>
                          <a:latin typeface="Aptos Narrow" panose="020B0004020202020204" pitchFamily="34" charset="0"/>
                        </a:rPr>
                      </a:br>
                      <a:br>
                        <a:rPr lang="en-US" sz="900" b="0" i="0" u="none" strike="noStrike" dirty="0">
                          <a:solidFill>
                            <a:srgbClr val="000000"/>
                          </a:solidFill>
                          <a:effectLst/>
                          <a:latin typeface="Aptos Narrow" panose="020B0004020202020204" pitchFamily="34" charset="0"/>
                        </a:rPr>
                      </a:br>
                      <a:r>
                        <a:rPr lang="en-US" sz="900" b="0" i="0" u="none" strike="noStrike" dirty="0">
                          <a:solidFill>
                            <a:srgbClr val="000000"/>
                          </a:solidFill>
                          <a:effectLst/>
                          <a:latin typeface="Aptos Narrow" panose="020B0004020202020204" pitchFamily="34" charset="0"/>
                        </a:rPr>
                        <a:t>Identified a preference for self-reliance and a tendency to keep her "emotions well under control," indicating possible reluctance to disclose personal details​.</a:t>
                      </a:r>
                      <a:br>
                        <a:rPr lang="en-US" sz="900" b="0" i="0" u="none" strike="noStrike" dirty="0">
                          <a:solidFill>
                            <a:srgbClr val="000000"/>
                          </a:solidFill>
                          <a:effectLst/>
                          <a:latin typeface="Aptos Narrow" panose="020B0004020202020204" pitchFamily="34" charset="0"/>
                        </a:rPr>
                      </a:br>
                      <a:br>
                        <a:rPr lang="en-US" sz="900" b="0" i="0" u="none" strike="noStrike" dirty="0">
                          <a:solidFill>
                            <a:srgbClr val="000000"/>
                          </a:solidFill>
                          <a:effectLst/>
                          <a:latin typeface="Aptos Narrow" panose="020B0004020202020204" pitchFamily="34" charset="0"/>
                        </a:rPr>
                      </a:br>
                      <a:r>
                        <a:rPr lang="en-US" sz="900" b="0" i="0" u="none" strike="noStrike" dirty="0">
                          <a:solidFill>
                            <a:srgbClr val="000000"/>
                          </a:solidFill>
                          <a:effectLst/>
                          <a:latin typeface="Aptos Narrow" panose="020B0004020202020204" pitchFamily="34" charset="0"/>
                        </a:rPr>
                        <a:t>Wieder observed that Christine 'might be slow to adapt to unpredictable situations and to be somewhat morally rigid,' indicating a potentially limited ability to respond flexibly to new challenges.</a:t>
                      </a:r>
                    </a:p>
                  </a:txBody>
                  <a:tcPr marL="3254" marR="3254" marT="3254"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288990"/>
                  </a:ext>
                </a:extLst>
              </a:tr>
              <a:tr h="1177288">
                <a:tc>
                  <a:txBody>
                    <a:bodyPr/>
                    <a:lstStyle/>
                    <a:p>
                      <a:pPr algn="l" fontAlgn="t"/>
                      <a:r>
                        <a:rPr lang="en-US" sz="900" b="1" i="0" u="none" strike="noStrike">
                          <a:solidFill>
                            <a:srgbClr val="000000"/>
                          </a:solidFill>
                          <a:effectLst/>
                          <a:latin typeface="Aptos Narrow" panose="020B0004020202020204" pitchFamily="34" charset="0"/>
                        </a:rPr>
                        <a:t>Yurushka Martin </a:t>
                      </a:r>
                      <a:br>
                        <a:rPr lang="en-US" sz="900" b="1" i="0" u="none" strike="noStrike">
                          <a:solidFill>
                            <a:srgbClr val="000000"/>
                          </a:solidFill>
                          <a:effectLst/>
                          <a:latin typeface="Aptos Narrow" panose="020B0004020202020204" pitchFamily="34" charset="0"/>
                        </a:rPr>
                      </a:br>
                      <a:br>
                        <a:rPr lang="en-US" sz="900" b="0" i="1" u="none" strike="noStrike">
                          <a:solidFill>
                            <a:srgbClr val="000000"/>
                          </a:solidFill>
                          <a:effectLst/>
                          <a:latin typeface="Aptos Narrow" panose="020B0004020202020204" pitchFamily="34" charset="0"/>
                        </a:rPr>
                      </a:br>
                      <a:r>
                        <a:rPr lang="en-US" sz="900" b="0" i="1" u="none" strike="noStrike">
                          <a:solidFill>
                            <a:srgbClr val="000000"/>
                          </a:solidFill>
                          <a:effectLst/>
                          <a:latin typeface="Aptos Narrow" panose="020B0004020202020204" pitchFamily="34" charset="0"/>
                        </a:rPr>
                        <a:t>Focused on communication issues, noted recurring conflict but did not find abuse or deliberate alienation.</a:t>
                      </a:r>
                      <a:endParaRPr lang="en-US" sz="900" b="0" i="0" u="none" strike="noStrike">
                        <a:solidFill>
                          <a:srgbClr val="000000"/>
                        </a:solidFill>
                        <a:effectLst/>
                        <a:latin typeface="Aptos Narrow" panose="020B0004020202020204" pitchFamily="34" charset="0"/>
                      </a:endParaRPr>
                    </a:p>
                  </a:txBody>
                  <a:tcPr marL="3254" marR="3254" marT="3254"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900" b="0" i="0" u="none" strike="noStrike">
                          <a:solidFill>
                            <a:srgbClr val="000000"/>
                          </a:solidFill>
                          <a:effectLst/>
                          <a:latin typeface="Aptos Narrow" panose="020B0004020202020204" pitchFamily="34" charset="0"/>
                        </a:rPr>
                        <a:t> "From the first session it was clear there were issues around communication," with Christine often reporting she felt "threatened and unsafe"​. </a:t>
                      </a:r>
                    </a:p>
                  </a:txBody>
                  <a:tcPr marL="3254" marR="3254" marT="325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900" b="0" i="0" u="none" strike="noStrike">
                          <a:solidFill>
                            <a:srgbClr val="000000"/>
                          </a:solidFill>
                          <a:effectLst/>
                          <a:latin typeface="Aptos Narrow" panose="020B0004020202020204" pitchFamily="34" charset="0"/>
                        </a:rPr>
                        <a:t> Stated explicitly that "there was no deliberate effort by [Christine] to undermine" Robert or create a false narrative around domestic violence​. </a:t>
                      </a:r>
                    </a:p>
                  </a:txBody>
                  <a:tcPr marL="3254" marR="3254" marT="325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900" b="0" i="0" u="none" strike="noStrike" dirty="0">
                          <a:solidFill>
                            <a:srgbClr val="000000"/>
                          </a:solidFill>
                          <a:effectLst/>
                          <a:latin typeface="Aptos Narrow" panose="020B0004020202020204" pitchFamily="34" charset="0"/>
                        </a:rPr>
                        <a:t>Reported that Christine felt safe during sessions despite expressing broader concerns outside of therapy​. </a:t>
                      </a:r>
                      <a:br>
                        <a:rPr lang="en-US" sz="900" b="0" i="0" u="none" strike="noStrike" dirty="0">
                          <a:solidFill>
                            <a:srgbClr val="000000"/>
                          </a:solidFill>
                          <a:effectLst/>
                          <a:latin typeface="Aptos Narrow" panose="020B0004020202020204" pitchFamily="34" charset="0"/>
                        </a:rPr>
                      </a:br>
                      <a:br>
                        <a:rPr lang="en-US" sz="900" b="0" i="0" u="none" strike="noStrike" dirty="0">
                          <a:solidFill>
                            <a:srgbClr val="000000"/>
                          </a:solidFill>
                          <a:effectLst/>
                          <a:latin typeface="Aptos Narrow" panose="020B0004020202020204" pitchFamily="34" charset="0"/>
                        </a:rPr>
                      </a:br>
                      <a:r>
                        <a:rPr lang="en-US" sz="900" b="0" i="0" u="none" strike="noStrike" dirty="0">
                          <a:solidFill>
                            <a:srgbClr val="000000"/>
                          </a:solidFill>
                          <a:effectLst/>
                          <a:latin typeface="Aptos Narrow" panose="020B0004020202020204" pitchFamily="34" charset="0"/>
                        </a:rPr>
                        <a:t>Martin encouraged keeping discussions focused on present issues, noting "they would not give each other space when requested"​. </a:t>
                      </a:r>
                    </a:p>
                  </a:txBody>
                  <a:tcPr marL="3254" marR="3254" marT="3254"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36599311"/>
                  </a:ext>
                </a:extLst>
              </a:tr>
              <a:tr h="1491231">
                <a:tc>
                  <a:txBody>
                    <a:bodyPr/>
                    <a:lstStyle/>
                    <a:p>
                      <a:pPr algn="l" fontAlgn="t"/>
                      <a:r>
                        <a:rPr lang="en-US" sz="900" b="1" i="0" u="none" strike="noStrike">
                          <a:solidFill>
                            <a:srgbClr val="000000"/>
                          </a:solidFill>
                          <a:effectLst/>
                          <a:latin typeface="Aptos Narrow" panose="020B0004020202020204" pitchFamily="34" charset="0"/>
                        </a:rPr>
                        <a:t>Debbie Bayer </a:t>
                      </a:r>
                      <a:br>
                        <a:rPr lang="en-US" sz="900" b="1" i="0" u="none" strike="noStrike">
                          <a:solidFill>
                            <a:srgbClr val="000000"/>
                          </a:solidFill>
                          <a:effectLst/>
                          <a:latin typeface="Aptos Narrow" panose="020B0004020202020204" pitchFamily="34" charset="0"/>
                        </a:rPr>
                      </a:br>
                      <a:br>
                        <a:rPr lang="en-US" sz="900" b="0" i="1" u="none" strike="noStrike">
                          <a:solidFill>
                            <a:srgbClr val="000000"/>
                          </a:solidFill>
                          <a:effectLst/>
                          <a:latin typeface="Aptos Narrow" panose="020B0004020202020204" pitchFamily="34" charset="0"/>
                        </a:rPr>
                      </a:br>
                      <a:r>
                        <a:rPr lang="en-US" sz="900" b="0" i="1" u="none" strike="noStrike">
                          <a:solidFill>
                            <a:srgbClr val="000000"/>
                          </a:solidFill>
                          <a:effectLst/>
                          <a:latin typeface="Aptos Narrow" panose="020B0004020202020204" pitchFamily="34" charset="0"/>
                        </a:rPr>
                        <a:t>Observed parental conflict and noted weaponization dynamics.</a:t>
                      </a:r>
                      <a:endParaRPr lang="en-US" sz="900" b="0" i="0" u="none" strike="noStrike">
                        <a:solidFill>
                          <a:srgbClr val="000000"/>
                        </a:solidFill>
                        <a:effectLst/>
                        <a:latin typeface="Aptos Narrow" panose="020B0004020202020204" pitchFamily="34" charset="0"/>
                      </a:endParaRPr>
                    </a:p>
                  </a:txBody>
                  <a:tcPr marL="3254" marR="3254" marT="3254"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900" b="0" i="0" u="none" strike="noStrike">
                          <a:solidFill>
                            <a:srgbClr val="000000"/>
                          </a:solidFill>
                          <a:effectLst/>
                          <a:latin typeface="Aptos Narrow" panose="020B0004020202020204" pitchFamily="34" charset="0"/>
                        </a:rPr>
                        <a:t> Noted that “[the mother] has to have strong boundaries with [the father] because he doesn’t adhere to boundaries, but there was a little extra”​. </a:t>
                      </a:r>
                    </a:p>
                  </a:txBody>
                  <a:tcPr marL="3254" marR="3254" marT="325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900" b="0" i="0" u="none" strike="noStrike">
                          <a:solidFill>
                            <a:srgbClr val="000000"/>
                          </a:solidFill>
                          <a:effectLst/>
                          <a:latin typeface="Aptos Narrow" panose="020B0004020202020204" pitchFamily="34" charset="0"/>
                        </a:rPr>
                        <a:t>“[The mother] was coming to treatment and it felt like she was being coached by an attorney,” indicating posturing and power dynamics in sessions​.</a:t>
                      </a:r>
                      <a:br>
                        <a:rPr lang="en-US" sz="900" b="0" i="0" u="none" strike="noStrike">
                          <a:solidFill>
                            <a:srgbClr val="000000"/>
                          </a:solidFill>
                          <a:effectLst/>
                          <a:latin typeface="Aptos Narrow" panose="020B0004020202020204" pitchFamily="34" charset="0"/>
                        </a:rPr>
                      </a:br>
                      <a:br>
                        <a:rPr lang="en-US" sz="900" b="0" i="0" u="none" strike="noStrike">
                          <a:solidFill>
                            <a:srgbClr val="000000"/>
                          </a:solidFill>
                          <a:effectLst/>
                          <a:latin typeface="Aptos Narrow" panose="020B0004020202020204" pitchFamily="34" charset="0"/>
                        </a:rPr>
                      </a:br>
                      <a:r>
                        <a:rPr lang="en-US" sz="900" b="0" i="0" u="none" strike="noStrike">
                          <a:solidFill>
                            <a:srgbClr val="000000"/>
                          </a:solidFill>
                          <a:effectLst/>
                          <a:latin typeface="Aptos Narrow" panose="020B0004020202020204" pitchFamily="34" charset="0"/>
                        </a:rPr>
                        <a:t>Described that “[the mother] was weaponizing the children. If he was being sober and having clean UAs, [the mother] said what a good dad he is. Then he would have a positive UA, and she would be appropriately concerned”​. </a:t>
                      </a:r>
                    </a:p>
                  </a:txBody>
                  <a:tcPr marL="3254" marR="3254" marT="325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900" b="0" i="0" u="none" strike="noStrike" dirty="0">
                          <a:solidFill>
                            <a:srgbClr val="000000"/>
                          </a:solidFill>
                          <a:effectLst/>
                          <a:latin typeface="Aptos Narrow" panose="020B0004020202020204" pitchFamily="34" charset="0"/>
                        </a:rPr>
                        <a:t>Observed that “both were posturing, wanting to have a witness to the posturing” in sessions, suggesting entrenched patterns of conflict without resolution​. </a:t>
                      </a:r>
                    </a:p>
                  </a:txBody>
                  <a:tcPr marL="3254" marR="3254" marT="3254"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4368325"/>
                  </a:ext>
                </a:extLst>
              </a:tr>
              <a:tr h="323019">
                <a:tc>
                  <a:txBody>
                    <a:bodyPr/>
                    <a:lstStyle/>
                    <a:p>
                      <a:pPr algn="l" fontAlgn="t"/>
                      <a:r>
                        <a:rPr lang="en-US" sz="900" b="1" i="0" u="none" strike="noStrike">
                          <a:solidFill>
                            <a:srgbClr val="000000"/>
                          </a:solidFill>
                          <a:effectLst/>
                          <a:latin typeface="Aptos Narrow" panose="020B0004020202020204" pitchFamily="34" charset="0"/>
                        </a:rPr>
                        <a:t>Dr. Monique Brown </a:t>
                      </a:r>
                      <a:br>
                        <a:rPr lang="en-US" sz="900" b="0" i="0" u="none" strike="noStrike">
                          <a:solidFill>
                            <a:srgbClr val="000000"/>
                          </a:solidFill>
                          <a:effectLst/>
                          <a:latin typeface="Aptos Narrow" panose="020B0004020202020204" pitchFamily="34" charset="0"/>
                        </a:rPr>
                      </a:br>
                      <a:br>
                        <a:rPr lang="en-US" sz="900" b="0" i="1" u="none" strike="noStrike">
                          <a:solidFill>
                            <a:srgbClr val="000000"/>
                          </a:solidFill>
                          <a:effectLst/>
                          <a:latin typeface="Aptos Narrow" panose="020B0004020202020204" pitchFamily="34" charset="0"/>
                        </a:rPr>
                      </a:br>
                      <a:r>
                        <a:rPr lang="en-US" sz="900" b="0" i="1" u="none" strike="noStrike">
                          <a:solidFill>
                            <a:srgbClr val="000000"/>
                          </a:solidFill>
                          <a:effectLst/>
                          <a:latin typeface="Aptos Narrow" panose="020B0004020202020204" pitchFamily="34" charset="0"/>
                        </a:rPr>
                        <a:t>Assessed concerns around parenting plan, coparenting conflicts, and family safety dynamics.</a:t>
                      </a:r>
                      <a:endParaRPr lang="en-US" sz="900" b="0" i="0" u="none" strike="noStrike">
                        <a:solidFill>
                          <a:srgbClr val="000000"/>
                        </a:solidFill>
                        <a:effectLst/>
                        <a:latin typeface="Aptos Narrow" panose="020B0004020202020204" pitchFamily="34" charset="0"/>
                      </a:endParaRPr>
                    </a:p>
                  </a:txBody>
                  <a:tcPr marL="3254" marR="3254" marT="3254"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900" b="0" i="0" u="none" strike="noStrike">
                          <a:solidFill>
                            <a:srgbClr val="000000"/>
                          </a:solidFill>
                          <a:effectLst/>
                          <a:latin typeface="Aptos Narrow" panose="020B0004020202020204" pitchFamily="34" charset="0"/>
                        </a:rPr>
                        <a:t> Christine reported discomfort with "jumping into a 50/50 parenting plan," expressing anxiety related to potential DV concerns separate from parenting matters​. </a:t>
                      </a:r>
                    </a:p>
                  </a:txBody>
                  <a:tcPr marL="3254" marR="3254" marT="325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900" b="0" i="0" u="none" strike="noStrike">
                          <a:solidFill>
                            <a:srgbClr val="000000"/>
                          </a:solidFill>
                          <a:effectLst/>
                          <a:latin typeface="Aptos Narrow" panose="020B0004020202020204" pitchFamily="34" charset="0"/>
                        </a:rPr>
                        <a:t> Dr. Brown observed that Christine did not engage in "a strategic and malicious effort to alienate the children" but noted Christine’s expressions of fear and concern, as well as DVrelated anxieties that shaped her approach to the father’s involvement​.  </a:t>
                      </a:r>
                      <a:br>
                        <a:rPr lang="en-US" sz="900" b="0" i="0" u="none" strike="noStrike">
                          <a:solidFill>
                            <a:srgbClr val="000000"/>
                          </a:solidFill>
                          <a:effectLst/>
                          <a:latin typeface="Aptos Narrow" panose="020B0004020202020204" pitchFamily="34" charset="0"/>
                        </a:rPr>
                      </a:br>
                      <a:br>
                        <a:rPr lang="en-US" sz="900" b="0" i="0" u="none" strike="noStrike">
                          <a:solidFill>
                            <a:srgbClr val="000000"/>
                          </a:solidFill>
                          <a:effectLst/>
                          <a:latin typeface="Aptos Narrow" panose="020B0004020202020204" pitchFamily="34" charset="0"/>
                        </a:rPr>
                      </a:br>
                      <a:r>
                        <a:rPr lang="en-US" sz="900" b="0" i="0" u="none" strike="noStrike">
                          <a:solidFill>
                            <a:srgbClr val="000000"/>
                          </a:solidFill>
                          <a:effectLst/>
                          <a:latin typeface="Aptos Narrow" panose="020B0004020202020204" pitchFamily="34" charset="0"/>
                        </a:rPr>
                        <a:t>Offered Christine information for a certified DV treatment program when she reported these fears​. </a:t>
                      </a:r>
                    </a:p>
                  </a:txBody>
                  <a:tcPr marL="3254" marR="3254" marT="325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900" b="0" i="0" u="none" strike="noStrike" dirty="0">
                          <a:solidFill>
                            <a:srgbClr val="000000"/>
                          </a:solidFill>
                          <a:effectLst/>
                          <a:latin typeface="Aptos Narrow" panose="020B0004020202020204" pitchFamily="34" charset="0"/>
                        </a:rPr>
                        <a:t>Recommended a "parallel parenting arrangement instead of active coparenting" given Christine’s discomfort and concerns regarding shared custody. She clarified that her recommendations were advisory, emphasizing that her suggestions were not legally binding directives​. </a:t>
                      </a:r>
                    </a:p>
                  </a:txBody>
                  <a:tcPr marL="3254" marR="3254" marT="3254"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85993141"/>
                  </a:ext>
                </a:extLst>
              </a:tr>
              <a:tr h="1555867">
                <a:tc>
                  <a:txBody>
                    <a:bodyPr/>
                    <a:lstStyle/>
                    <a:p>
                      <a:pPr algn="l" fontAlgn="t"/>
                      <a:r>
                        <a:rPr lang="en-US" sz="900" b="1" i="0" u="none" strike="noStrike">
                          <a:solidFill>
                            <a:srgbClr val="000000"/>
                          </a:solidFill>
                          <a:effectLst/>
                          <a:latin typeface="Aptos Narrow" panose="020B0004020202020204" pitchFamily="34" charset="0"/>
                        </a:rPr>
                        <a:t>Kari Betts</a:t>
                      </a:r>
                      <a:br>
                        <a:rPr lang="en-US" sz="900" b="1" i="0" u="none" strike="noStrike">
                          <a:solidFill>
                            <a:srgbClr val="000000"/>
                          </a:solidFill>
                          <a:effectLst/>
                          <a:latin typeface="Aptos Narrow" panose="020B0004020202020204" pitchFamily="34" charset="0"/>
                        </a:rPr>
                      </a:br>
                      <a:br>
                        <a:rPr lang="en-US" sz="900" b="0" i="1" u="none" strike="noStrike">
                          <a:solidFill>
                            <a:srgbClr val="000000"/>
                          </a:solidFill>
                          <a:effectLst/>
                          <a:latin typeface="Aptos Narrow" panose="020B0004020202020204" pitchFamily="34" charset="0"/>
                        </a:rPr>
                      </a:br>
                      <a:r>
                        <a:rPr lang="en-US" sz="900" b="0" i="1" u="none" strike="noStrike">
                          <a:solidFill>
                            <a:srgbClr val="000000"/>
                          </a:solidFill>
                          <a:effectLst/>
                          <a:latin typeface="Aptos Narrow" panose="020B0004020202020204" pitchFamily="34" charset="0"/>
                        </a:rPr>
                        <a:t>Provided therapy for children, noting specific dynamics in family interactions.</a:t>
                      </a:r>
                      <a:endParaRPr lang="en-US" sz="900" b="0" i="0" u="none" strike="noStrike">
                        <a:solidFill>
                          <a:srgbClr val="000000"/>
                        </a:solidFill>
                        <a:effectLst/>
                        <a:latin typeface="Aptos Narrow" panose="020B0004020202020204" pitchFamily="34" charset="0"/>
                      </a:endParaRPr>
                    </a:p>
                  </a:txBody>
                  <a:tcPr marL="3254" marR="3254" marT="3254"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900" b="0" i="0" u="none" strike="noStrike">
                          <a:solidFill>
                            <a:srgbClr val="000000"/>
                          </a:solidFill>
                          <a:effectLst/>
                          <a:latin typeface="Aptos Narrow" panose="020B0004020202020204" pitchFamily="34" charset="0"/>
                        </a:rPr>
                        <a:t>Christine “looked uncomfortable” when in joint sessions with the father, prompting Betts to agree to see the parents individually​. </a:t>
                      </a:r>
                      <a:br>
                        <a:rPr lang="en-US" sz="900" b="0" i="0" u="none" strike="noStrike">
                          <a:solidFill>
                            <a:srgbClr val="000000"/>
                          </a:solidFill>
                          <a:effectLst/>
                          <a:latin typeface="Aptos Narrow" panose="020B0004020202020204" pitchFamily="34" charset="0"/>
                        </a:rPr>
                      </a:br>
                      <a:br>
                        <a:rPr lang="en-US" sz="900" b="0" i="0" u="none" strike="noStrike">
                          <a:solidFill>
                            <a:srgbClr val="000000"/>
                          </a:solidFill>
                          <a:effectLst/>
                          <a:latin typeface="Aptos Narrow" panose="020B0004020202020204" pitchFamily="34" charset="0"/>
                        </a:rPr>
                      </a:br>
                      <a:r>
                        <a:rPr lang="en-US" sz="900" b="0" i="0" u="none" strike="noStrike">
                          <a:solidFill>
                            <a:srgbClr val="000000"/>
                          </a:solidFill>
                          <a:effectLst/>
                          <a:latin typeface="Aptos Narrow" panose="020B0004020202020204" pitchFamily="34" charset="0"/>
                        </a:rPr>
                        <a:t>Betts observed Adrian’s “relaxed” posture with his mother but “huddled up, arms crossed” around his father, reflecting possible anxiety or discomfort in his father’s presence​. </a:t>
                      </a:r>
                    </a:p>
                  </a:txBody>
                  <a:tcPr marL="3254" marR="3254" marT="325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900" b="0" i="0" u="none" strike="noStrike">
                          <a:solidFill>
                            <a:srgbClr val="000000"/>
                          </a:solidFill>
                          <a:effectLst/>
                          <a:latin typeface="Aptos Narrow" panose="020B0004020202020204" pitchFamily="34" charset="0"/>
                        </a:rPr>
                        <a:t>Connor noted that Ms Betterhad made “several CPS referrals” due to concerns raised by Max, including an incident of “wrestling in the water” that Max described as aggressive. </a:t>
                      </a:r>
                      <a:br>
                        <a:rPr lang="en-US" sz="900" b="0" i="0" u="none" strike="noStrike">
                          <a:solidFill>
                            <a:srgbClr val="000000"/>
                          </a:solidFill>
                          <a:effectLst/>
                          <a:latin typeface="Aptos Narrow" panose="020B0004020202020204" pitchFamily="34" charset="0"/>
                        </a:rPr>
                      </a:br>
                      <a:br>
                        <a:rPr lang="en-US" sz="900" b="0" i="0" u="none" strike="noStrike">
                          <a:solidFill>
                            <a:srgbClr val="000000"/>
                          </a:solidFill>
                          <a:effectLst/>
                          <a:latin typeface="Aptos Narrow" panose="020B0004020202020204" pitchFamily="34" charset="0"/>
                        </a:rPr>
                      </a:br>
                      <a:r>
                        <a:rPr lang="en-US" sz="900" b="0" i="0" u="none" strike="noStrike">
                          <a:solidFill>
                            <a:srgbClr val="000000"/>
                          </a:solidFill>
                          <a:effectLst/>
                          <a:latin typeface="Aptos Narrow" panose="020B0004020202020204" pitchFamily="34" charset="0"/>
                        </a:rPr>
                        <a:t>However, Betts indicated that “these referrals were not accepted for investigation by CPS,” reflecting limitations in external validation of Christine’s concerns​. </a:t>
                      </a:r>
                    </a:p>
                  </a:txBody>
                  <a:tcPr marL="3254" marR="3254" marT="325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900" b="0" i="0" u="none" strike="noStrike">
                          <a:solidFill>
                            <a:srgbClr val="000000"/>
                          </a:solidFill>
                          <a:effectLst/>
                          <a:latin typeface="Aptos Narrow" panose="020B0004020202020204" pitchFamily="34" charset="0"/>
                        </a:rPr>
                        <a:t>Betts noted that Christine’s concerns seemed to emphasize safety, as reflected in her preference for supervised contact between Adrian and the father. Betts observed that this arrangement provided Adrian with a sense of comfort​. </a:t>
                      </a:r>
                    </a:p>
                  </a:txBody>
                  <a:tcPr marL="3254" marR="3254" marT="3254"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76883777"/>
                  </a:ext>
                </a:extLst>
              </a:tr>
              <a:tr h="1477381">
                <a:tc>
                  <a:txBody>
                    <a:bodyPr/>
                    <a:lstStyle/>
                    <a:p>
                      <a:pPr algn="l" fontAlgn="t"/>
                      <a:r>
                        <a:rPr lang="en-US" sz="900" b="1" i="0" u="none" strike="noStrike" dirty="0">
                          <a:solidFill>
                            <a:srgbClr val="000000"/>
                          </a:solidFill>
                          <a:effectLst/>
                          <a:latin typeface="Aptos Narrow" panose="020B0004020202020204" pitchFamily="34" charset="0"/>
                        </a:rPr>
                        <a:t>Jennifer Keilin</a:t>
                      </a:r>
                      <a:br>
                        <a:rPr lang="en-US" sz="900" b="0" i="0" u="none" strike="noStrike" dirty="0">
                          <a:solidFill>
                            <a:srgbClr val="000000"/>
                          </a:solidFill>
                          <a:effectLst/>
                          <a:latin typeface="Aptos Narrow" panose="020B0004020202020204" pitchFamily="34" charset="0"/>
                        </a:rPr>
                      </a:br>
                      <a:br>
                        <a:rPr lang="en-US" sz="900" b="0" i="1" u="none" strike="noStrike" dirty="0">
                          <a:solidFill>
                            <a:srgbClr val="000000"/>
                          </a:solidFill>
                          <a:effectLst/>
                          <a:latin typeface="Aptos Narrow" panose="020B0004020202020204" pitchFamily="34" charset="0"/>
                        </a:rPr>
                      </a:br>
                      <a:r>
                        <a:rPr lang="en-US" sz="900" b="0" i="1" u="none" strike="noStrike" dirty="0">
                          <a:solidFill>
                            <a:srgbClr val="000000"/>
                          </a:solidFill>
                          <a:effectLst/>
                          <a:latin typeface="Aptos Narrow" panose="020B0004020202020204" pitchFamily="34" charset="0"/>
                        </a:rPr>
                        <a:t>LICSW Reunification therapist focused on repairing the </a:t>
                      </a:r>
                      <a:r>
                        <a:rPr lang="en-US" sz="900" b="0" i="1" u="none" strike="noStrike" dirty="0" err="1">
                          <a:solidFill>
                            <a:srgbClr val="000000"/>
                          </a:solidFill>
                          <a:effectLst/>
                          <a:latin typeface="Aptos Narrow" panose="020B0004020202020204" pitchFamily="34" charset="0"/>
                        </a:rPr>
                        <a:t>parentchild</a:t>
                      </a:r>
                      <a:r>
                        <a:rPr lang="en-US" sz="900" b="0" i="1" u="none" strike="noStrike" dirty="0">
                          <a:solidFill>
                            <a:srgbClr val="000000"/>
                          </a:solidFill>
                          <a:effectLst/>
                          <a:latin typeface="Aptos Narrow" panose="020B0004020202020204" pitchFamily="34" charset="0"/>
                        </a:rPr>
                        <a:t> relationship, especially with Adrian.</a:t>
                      </a:r>
                      <a:endParaRPr lang="en-US" sz="900" b="0" i="0" u="none" strike="noStrike" dirty="0">
                        <a:solidFill>
                          <a:srgbClr val="000000"/>
                        </a:solidFill>
                        <a:effectLst/>
                        <a:latin typeface="Aptos Narrow" panose="020B0004020202020204" pitchFamily="34" charset="0"/>
                      </a:endParaRPr>
                    </a:p>
                  </a:txBody>
                  <a:tcPr marL="3254" marR="3254" marT="3254"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900" b="0" i="0" u="none" strike="noStrike">
                          <a:solidFill>
                            <a:srgbClr val="000000"/>
                          </a:solidFill>
                          <a:effectLst/>
                          <a:latin typeface="Aptos Narrow" panose="020B0004020202020204" pitchFamily="34" charset="0"/>
                        </a:rPr>
                        <a:t>Jennifer noted Christine “struggled to hide her anxiety” when discussing interactions with the father, describing her feelings as “generally pretty high and easily activated” by the father’s behavior​.</a:t>
                      </a:r>
                      <a:br>
                        <a:rPr lang="en-US" sz="900" b="0" i="0" u="none" strike="noStrike">
                          <a:solidFill>
                            <a:srgbClr val="000000"/>
                          </a:solidFill>
                          <a:effectLst/>
                          <a:latin typeface="Aptos Narrow" panose="020B0004020202020204" pitchFamily="34" charset="0"/>
                        </a:rPr>
                      </a:br>
                      <a:br>
                        <a:rPr lang="en-US" sz="900" b="0" i="0" u="none" strike="noStrike">
                          <a:solidFill>
                            <a:srgbClr val="000000"/>
                          </a:solidFill>
                          <a:effectLst/>
                          <a:latin typeface="Aptos Narrow" panose="020B0004020202020204" pitchFamily="34" charset="0"/>
                        </a:rPr>
                      </a:br>
                      <a:r>
                        <a:rPr lang="en-US" sz="900" b="0" i="0" u="none" strike="noStrike">
                          <a:solidFill>
                            <a:srgbClr val="000000"/>
                          </a:solidFill>
                          <a:effectLst/>
                          <a:latin typeface="Aptos Narrow" panose="020B0004020202020204" pitchFamily="34" charset="0"/>
                        </a:rPr>
                        <a:t>Emphasized the need for Christine “to feel less anxious by [the father] doing less anxietyprovoking things” to help stabilize family interactions​. </a:t>
                      </a:r>
                    </a:p>
                  </a:txBody>
                  <a:tcPr marL="3254" marR="3254" marT="325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900" b="0" i="0" u="none" strike="noStrike">
                          <a:solidFill>
                            <a:srgbClr val="000000"/>
                          </a:solidFill>
                          <a:effectLst/>
                          <a:latin typeface="Aptos Narrow" panose="020B0004020202020204" pitchFamily="34" charset="0"/>
                        </a:rPr>
                        <a:t>Stated that she “would not identify any ways in which the mother actively sabotaged the father’s relationship with the children” but advised the father on reducing conflict triggers to minimize Christine’s anxiety​.</a:t>
                      </a:r>
                      <a:br>
                        <a:rPr lang="en-US" sz="900" b="0" i="0" u="none" strike="noStrike">
                          <a:solidFill>
                            <a:srgbClr val="000000"/>
                          </a:solidFill>
                          <a:effectLst/>
                          <a:latin typeface="Aptos Narrow" panose="020B0004020202020204" pitchFamily="34" charset="0"/>
                        </a:rPr>
                      </a:br>
                      <a:br>
                        <a:rPr lang="en-US" sz="900" b="0" i="0" u="none" strike="noStrike">
                          <a:solidFill>
                            <a:srgbClr val="000000"/>
                          </a:solidFill>
                          <a:effectLst/>
                          <a:latin typeface="Aptos Narrow" panose="020B0004020202020204" pitchFamily="34" charset="0"/>
                        </a:rPr>
                      </a:br>
                      <a:r>
                        <a:rPr lang="en-US" sz="900" b="0" i="0" u="none" strike="noStrike">
                          <a:solidFill>
                            <a:srgbClr val="000000"/>
                          </a:solidFill>
                          <a:effectLst/>
                          <a:latin typeface="Aptos Narrow" panose="020B0004020202020204" pitchFamily="34" charset="0"/>
                        </a:rPr>
                        <a:t>Noted that the limited contact “keeps the relationship on life support” and advised for increased fatherAdrian interactions, as Adrian’s anxieties could be mitigated through “continued counseling”​. </a:t>
                      </a:r>
                    </a:p>
                  </a:txBody>
                  <a:tcPr marL="3254" marR="3254" marT="325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900" b="0" i="0" u="none" strike="noStrike" dirty="0">
                          <a:solidFill>
                            <a:srgbClr val="000000"/>
                          </a:solidFill>
                          <a:effectLst/>
                          <a:latin typeface="Aptos Narrow" panose="020B0004020202020204" pitchFamily="34" charset="0"/>
                        </a:rPr>
                        <a:t>Recommended more consistent father/Adrian contact, noting that “it is hard to make progress” with minimal interaction, which prevents the relationship from strengthening​. </a:t>
                      </a:r>
                      <a:br>
                        <a:rPr lang="en-US" sz="900" b="0" i="0" u="none" strike="noStrike" dirty="0">
                          <a:solidFill>
                            <a:srgbClr val="000000"/>
                          </a:solidFill>
                          <a:effectLst/>
                          <a:latin typeface="Aptos Narrow" panose="020B0004020202020204" pitchFamily="34" charset="0"/>
                        </a:rPr>
                      </a:br>
                      <a:br>
                        <a:rPr lang="en-US" sz="900" b="0" i="0" u="none" strike="noStrike" dirty="0">
                          <a:solidFill>
                            <a:srgbClr val="000000"/>
                          </a:solidFill>
                          <a:effectLst/>
                          <a:latin typeface="Aptos Narrow" panose="020B0004020202020204" pitchFamily="34" charset="0"/>
                        </a:rPr>
                      </a:br>
                      <a:r>
                        <a:rPr lang="en-US" sz="900" b="0" i="0" u="none" strike="noStrike" dirty="0">
                          <a:solidFill>
                            <a:srgbClr val="000000"/>
                          </a:solidFill>
                          <a:effectLst/>
                          <a:latin typeface="Aptos Narrow" panose="020B0004020202020204" pitchFamily="34" charset="0"/>
                        </a:rPr>
                        <a:t>Suggested team based therapy for Max, describing the dynamic as “an uphill battle” that would require coordinated professional support​. </a:t>
                      </a:r>
                    </a:p>
                  </a:txBody>
                  <a:tcPr marL="3254" marR="3254" marT="3254"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31686864"/>
                  </a:ext>
                </a:extLst>
              </a:tr>
            </a:tbl>
          </a:graphicData>
        </a:graphic>
      </p:graphicFrame>
    </p:spTree>
    <p:extLst>
      <p:ext uri="{BB962C8B-B14F-4D97-AF65-F5344CB8AC3E}">
        <p14:creationId xmlns:p14="http://schemas.microsoft.com/office/powerpoint/2010/main" val="421379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75A1FE-0F58-EAE7-BCED-ECE871741B7D}"/>
              </a:ext>
            </a:extLst>
          </p:cNvPr>
          <p:cNvSpPr txBox="1"/>
          <p:nvPr/>
        </p:nvSpPr>
        <p:spPr>
          <a:xfrm>
            <a:off x="679450" y="2336800"/>
            <a:ext cx="6324600" cy="4324261"/>
          </a:xfrm>
          <a:prstGeom prst="rect">
            <a:avLst/>
          </a:prstGeom>
          <a:noFill/>
        </p:spPr>
        <p:txBody>
          <a:bodyPr wrap="square">
            <a:spAutoFit/>
          </a:bodyPr>
          <a:lstStyle/>
          <a:p>
            <a:r>
              <a:rPr lang="en-US" sz="1100" dirty="0"/>
              <a:t>Before discussion of the issues in this case, the undersigned highlights records and information, that were not available that could have some bearing on the analysis and conclusions of the report. Despite the history of claims, complex family dynamics, and length of time since the petition was filed in this case, the pleadings, </a:t>
            </a:r>
            <a:r>
              <a:rPr lang="en-US" sz="1100" b="1" dirty="0">
                <a:solidFill>
                  <a:srgbClr val="FF0000"/>
                </a:solidFill>
              </a:rPr>
              <a:t>declarations, and orders are limited, reducing the material for consideration by this evaluator. The mother declined to sign a release of information for her current therapist, Amal Hastings, so the undersigned was unable to address some issues related to the question of her mental health and current therapy</a:t>
            </a:r>
            <a:r>
              <a:rPr lang="en-US" sz="1100" dirty="0"/>
              <a:t>. </a:t>
            </a:r>
          </a:p>
          <a:p>
            <a:endParaRPr lang="en-US" sz="1100" dirty="0"/>
          </a:p>
          <a:p>
            <a:r>
              <a:rPr lang="en-US" sz="1100" dirty="0"/>
              <a:t>One of the couple's counselors seen by the parties prior to their marital counseling with Ms. Bayer, Merrie Day, Ph.D. was not listed by either parent as a collateral and was not consulted for this evaluation. </a:t>
            </a:r>
          </a:p>
          <a:p>
            <a:endParaRPr lang="en-US" sz="1100" dirty="0"/>
          </a:p>
          <a:p>
            <a:r>
              <a:rPr lang="en-US" sz="1100" dirty="0"/>
              <a:t>Both parties denied CPS involvement at the time of their interviews, claimed they had never been contacted by a DCYF social worker, and although Adrian's counselor reported having made several referrals to CPS, those referrals pertained to concerns of child maltreatment dating back several years, and it does not appear CPS was involved aside from receiving a referral at intake. </a:t>
            </a:r>
          </a:p>
          <a:p>
            <a:endParaRPr lang="en-US" sz="1100" dirty="0"/>
          </a:p>
          <a:p>
            <a:r>
              <a:rPr lang="en-US" sz="1100" dirty="0"/>
              <a:t>CPS records were not obtained or reviewed given the reports of both parents and the late notice to the undersigned of prior referrals. While the mother provided medical records for Adrian in this case, no such records were made available pertaining to Max, and neither parent identified a provider seeing Max specifically for ADHD treatment in collateral requests from the undersigned. </a:t>
            </a:r>
          </a:p>
          <a:p>
            <a:endParaRPr lang="en-US" sz="1100" dirty="0"/>
          </a:p>
          <a:p>
            <a:r>
              <a:rPr lang="en-US" sz="1100" dirty="0"/>
              <a:t>However, the undersigned gathered educational records, academic and psychological testing records, spoke to Max directly and gathered information from two separate mental health professionals who had seen Max within the last year</a:t>
            </a:r>
          </a:p>
        </p:txBody>
      </p:sp>
    </p:spTree>
    <p:extLst>
      <p:ext uri="{BB962C8B-B14F-4D97-AF65-F5344CB8AC3E}">
        <p14:creationId xmlns:p14="http://schemas.microsoft.com/office/powerpoint/2010/main" val="1940022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8181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1753</TotalTime>
  <Words>1401</Words>
  <Application>Microsoft Office PowerPoint</Application>
  <PresentationFormat>Custom</PresentationFormat>
  <Paragraphs>37</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Aptos Narrow</vt:lpstr>
      <vt:lpstr>Calibri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Robert Moyer</dc:creator>
  <cp:lastModifiedBy>Robert Moyer</cp:lastModifiedBy>
  <cp:revision>8</cp:revision>
  <cp:lastPrinted>2024-11-13T07:51:48Z</cp:lastPrinted>
  <dcterms:created xsi:type="dcterms:W3CDTF">2024-08-19T23:01:34Z</dcterms:created>
  <dcterms:modified xsi:type="dcterms:W3CDTF">2024-12-02T22:44:22Z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2024-08-19T00:00:00Z</vt:filetime>
  </property>
  <property fmtid="{D5CDD505-2E9C-101B-9397-08002B2CF9AE}" pid="3" name="Creator">
    <vt:lpwstr>Adobe Acrobat Pro (64-bit) 24.2.20991</vt:lpwstr>
  </property>
  <property fmtid="{D5CDD505-2E9C-101B-9397-08002B2CF9AE}" pid="4" name="LastSaved">
    <vt:filetime>2024-08-19T00:00:00Z</vt:filetime>
  </property>
  <property fmtid="{D5CDD505-2E9C-101B-9397-08002B2CF9AE}" pid="5" name="Producer">
    <vt:lpwstr>Adobe Acrobat Pro (64-bit) 24.2.20991</vt:lpwstr>
  </property>
</Properties>
</file>