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sldIdLst>
    <p:sldId id="256" r:id="rId2"/>
    <p:sldId id="283" r:id="rId3"/>
    <p:sldId id="278" r:id="rId4"/>
    <p:sldId id="265" r:id="rId5"/>
    <p:sldId id="280" r:id="rId6"/>
    <p:sldId id="284" r:id="rId7"/>
    <p:sldId id="285" r:id="rId8"/>
    <p:sldId id="274" r:id="rId9"/>
    <p:sldId id="258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a Miosoti Faura Arellano" initials="EMFA" lastIdx="1" clrIdx="0">
    <p:extLst>
      <p:ext uri="{19B8F6BF-5375-455C-9EA6-DF929625EA0E}">
        <p15:presenceInfo xmlns:p15="http://schemas.microsoft.com/office/powerpoint/2012/main" userId="S::erika.faura@upb.edu.co::a63255bb-12e4-426d-8144-11d90b8994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7" autoAdjust="0"/>
    <p:restoredTop sz="94662"/>
  </p:normalViewPr>
  <p:slideViewPr>
    <p:cSldViewPr snapToGrid="0" snapToObjects="1">
      <p:cViewPr varScale="1">
        <p:scale>
          <a:sx n="81" d="100"/>
          <a:sy n="81" d="100"/>
        </p:scale>
        <p:origin x="74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4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64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BB282DA-CCF1-D140-B2FA-CEC168B08987}"/>
              </a:ext>
            </a:extLst>
          </p:cNvPr>
          <p:cNvSpPr/>
          <p:nvPr userDrawn="1"/>
        </p:nvSpPr>
        <p:spPr>
          <a:xfrm>
            <a:off x="10569388" y="282388"/>
            <a:ext cx="941294" cy="995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75A19F4-9079-214C-9BFD-057918C60EC0}"/>
              </a:ext>
            </a:extLst>
          </p:cNvPr>
          <p:cNvSpPr/>
          <p:nvPr userDrawn="1"/>
        </p:nvSpPr>
        <p:spPr>
          <a:xfrm>
            <a:off x="0" y="5989320"/>
            <a:ext cx="811530" cy="8686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0DF4534-F900-3C4D-951B-C10DF00DBF2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4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9BA2E74-5949-144A-9456-2CE5AD458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44"/>
            <a:ext cx="12192000" cy="683631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B1408CB-C8AA-3B4B-AEFF-DF0C3F0BA403}"/>
              </a:ext>
            </a:extLst>
          </p:cNvPr>
          <p:cNvSpPr txBox="1"/>
          <p:nvPr/>
        </p:nvSpPr>
        <p:spPr>
          <a:xfrm>
            <a:off x="955271" y="2924962"/>
            <a:ext cx="32496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Inducción Ciclo 4</a:t>
            </a:r>
          </a:p>
          <a:p>
            <a:endParaRPr lang="es-CO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8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085E942-567A-2344-AE80-F0EABDD4689F}"/>
              </a:ext>
            </a:extLst>
          </p:cNvPr>
          <p:cNvSpPr txBox="1"/>
          <p:nvPr/>
        </p:nvSpPr>
        <p:spPr>
          <a:xfrm>
            <a:off x="863152" y="1410308"/>
            <a:ext cx="1297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22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genda</a:t>
            </a:r>
            <a:endParaRPr lang="es-CO" sz="2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2D76387-6E3D-4143-865E-012C49D2B67D}"/>
              </a:ext>
            </a:extLst>
          </p:cNvPr>
          <p:cNvSpPr txBox="1"/>
          <p:nvPr/>
        </p:nvSpPr>
        <p:spPr>
          <a:xfrm>
            <a:off x="1951000" y="2218311"/>
            <a:ext cx="7869870" cy="3953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Metodología de trabajo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Sesiones sincrónicas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Trabajo en equipos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Evaluación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Fechas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Perfil de egreso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Líneas de énfasis</a:t>
            </a:r>
            <a:endParaRPr lang="es-MX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s-MX" sz="2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s-CO" sz="2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42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D80CB90-4789-6A40-946A-3A0C7ED78E8B}"/>
              </a:ext>
            </a:extLst>
          </p:cNvPr>
          <p:cNvSpPr txBox="1"/>
          <p:nvPr/>
        </p:nvSpPr>
        <p:spPr>
          <a:xfrm>
            <a:off x="688533" y="1237466"/>
            <a:ext cx="6193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Metodología de trabajo 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F827B43-8F49-9B49-AB8D-C3A892311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87886"/>
              </p:ext>
            </p:extLst>
          </p:nvPr>
        </p:nvGraphicFramePr>
        <p:xfrm>
          <a:off x="1380511" y="2400232"/>
          <a:ext cx="9011521" cy="3220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239">
                  <a:extLst>
                    <a:ext uri="{9D8B030D-6E8A-4147-A177-3AD203B41FA5}">
                      <a16:colId xmlns:a16="http://schemas.microsoft.com/office/drawing/2014/main" val="3567648808"/>
                    </a:ext>
                  </a:extLst>
                </a:gridCol>
                <a:gridCol w="1463191">
                  <a:extLst>
                    <a:ext uri="{9D8B030D-6E8A-4147-A177-3AD203B41FA5}">
                      <a16:colId xmlns:a16="http://schemas.microsoft.com/office/drawing/2014/main" val="1242287994"/>
                    </a:ext>
                  </a:extLst>
                </a:gridCol>
                <a:gridCol w="1699463">
                  <a:extLst>
                    <a:ext uri="{9D8B030D-6E8A-4147-A177-3AD203B41FA5}">
                      <a16:colId xmlns:a16="http://schemas.microsoft.com/office/drawing/2014/main" val="2750202081"/>
                    </a:ext>
                  </a:extLst>
                </a:gridCol>
                <a:gridCol w="3541628">
                  <a:extLst>
                    <a:ext uri="{9D8B030D-6E8A-4147-A177-3AD203B41FA5}">
                      <a16:colId xmlns:a16="http://schemas.microsoft.com/office/drawing/2014/main" val="3819112268"/>
                    </a:ext>
                  </a:extLst>
                </a:gridCol>
              </a:tblGrid>
              <a:tr h="682082">
                <a:tc>
                  <a:txBody>
                    <a:bodyPr/>
                    <a:lstStyle/>
                    <a:p>
                      <a:pPr algn="ctr"/>
                      <a:r>
                        <a:rPr lang="es-CO" sz="1500" dirty="0"/>
                        <a:t>Cursos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500" dirty="0"/>
                        <a:t>Horas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500" dirty="0"/>
                        <a:t>Cantidad de tripulantes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Plataformas oficiales</a:t>
                      </a:r>
                      <a:endParaRPr lang="es-CO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67648"/>
                  </a:ext>
                </a:extLst>
              </a:tr>
              <a:tr h="2538220">
                <a:tc>
                  <a:txBody>
                    <a:bodyPr/>
                    <a:lstStyle/>
                    <a:p>
                      <a:endParaRPr lang="es-CO" sz="1500" dirty="0"/>
                    </a:p>
                    <a:p>
                      <a:endParaRPr lang="es-CO" sz="1500" dirty="0"/>
                    </a:p>
                    <a:p>
                      <a:endParaRPr lang="es-CO" sz="1500" dirty="0"/>
                    </a:p>
                    <a:p>
                      <a:r>
                        <a:rPr lang="es-CO" sz="1500" dirty="0"/>
                        <a:t>3 grupos por formador máximo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500" dirty="0"/>
                    </a:p>
                    <a:p>
                      <a:endParaRPr lang="es-ES" sz="1500" dirty="0"/>
                    </a:p>
                    <a:p>
                      <a:endParaRPr lang="es-ES" sz="1500" dirty="0"/>
                    </a:p>
                    <a:p>
                      <a:r>
                        <a:rPr lang="es-ES" sz="1500" dirty="0"/>
                        <a:t>50 horas de trabajo sincrónico</a:t>
                      </a:r>
                    </a:p>
                    <a:p>
                      <a:endParaRPr lang="es-E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500" dirty="0"/>
                    </a:p>
                    <a:p>
                      <a:endParaRPr lang="es-ES" sz="1500" dirty="0"/>
                    </a:p>
                    <a:p>
                      <a:endParaRPr lang="es-ES" sz="1500" dirty="0"/>
                    </a:p>
                    <a:p>
                      <a:r>
                        <a:rPr lang="es-ES" sz="1500" dirty="0"/>
                        <a:t>50 tripulantes por NRC</a:t>
                      </a:r>
                      <a:endParaRPr lang="es-C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5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5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500" dirty="0"/>
                        <a:t>Plataforma de aprendizaje </a:t>
                      </a:r>
                      <a:r>
                        <a:rPr lang="es-ES" sz="1500" b="1" dirty="0"/>
                        <a:t>(</a:t>
                      </a:r>
                      <a:r>
                        <a:rPr lang="es-ES" sz="1500" b="1" dirty="0" err="1"/>
                        <a:t>Bspace</a:t>
                      </a:r>
                      <a:r>
                        <a:rPr lang="es-ES" sz="1500" b="1" dirty="0"/>
                        <a:t>) </a:t>
                      </a:r>
                      <a:r>
                        <a:rPr lang="es-ES" sz="1500" dirty="0"/>
                        <a:t>con todos los canales de comunicación que cuenta y la aplicación.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500" b="1" dirty="0"/>
                        <a:t> (</a:t>
                      </a:r>
                      <a:r>
                        <a:rPr lang="es-ES" sz="1500" b="1" dirty="0" err="1"/>
                        <a:t>Webex</a:t>
                      </a:r>
                      <a:r>
                        <a:rPr lang="es-ES" sz="1500" b="1" dirty="0"/>
                        <a:t>) </a:t>
                      </a:r>
                      <a:r>
                        <a:rPr lang="es-ES" sz="1500" dirty="0"/>
                        <a:t>encuentros sincrónicos (Formador).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735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05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20F7241-857B-DE46-B3E2-EE0DFE01E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477" y="2536275"/>
            <a:ext cx="205029" cy="1734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84C26ED-F65D-5D41-8438-47B783421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871268" y="5568234"/>
            <a:ext cx="571500" cy="1524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76C41BF-F6FD-C34E-9105-BBB394AABD3B}"/>
              </a:ext>
            </a:extLst>
          </p:cNvPr>
          <p:cNvSpPr txBox="1"/>
          <p:nvPr/>
        </p:nvSpPr>
        <p:spPr>
          <a:xfrm>
            <a:off x="1895780" y="2417153"/>
            <a:ext cx="8656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tripulantes tendrán instancias en AWS para la elaboración de su proyecto de desarrollo de software, las cuales serían para el formador, tutor y el subgrupo de máximo 6 tripulantes, mínimo 3.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EE68751-244E-7743-AD85-A1AE34646519}"/>
              </a:ext>
            </a:extLst>
          </p:cNvPr>
          <p:cNvSpPr txBox="1"/>
          <p:nvPr/>
        </p:nvSpPr>
        <p:spPr>
          <a:xfrm>
            <a:off x="561251" y="1343335"/>
            <a:ext cx="60810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O" sz="22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esiones</a:t>
            </a:r>
            <a:r>
              <a:rPr lang="es-CO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sincrónicas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594FB81-208D-40AE-B8FD-65D3120B7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768" y="3946748"/>
            <a:ext cx="205029" cy="17348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3AA51C8-23BF-41F4-8BF0-422390329B24}"/>
              </a:ext>
            </a:extLst>
          </p:cNvPr>
          <p:cNvSpPr txBox="1"/>
          <p:nvPr/>
        </p:nvSpPr>
        <p:spPr>
          <a:xfrm>
            <a:off x="1895781" y="3843994"/>
            <a:ext cx="8496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formadores en las sesiones sincrónicas abordan los temas de ciclo 4, teniendo en cuenta la modalidad, y los tutores tendrán encuentros de 1 hora por NRC donde resolverá temas de los </a:t>
            </a:r>
            <a:r>
              <a:rPr lang="es-CO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sprints</a:t>
            </a: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3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20F7241-857B-DE46-B3E2-EE0DFE01E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25" y="2082822"/>
            <a:ext cx="205029" cy="1734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84C26ED-F65D-5D41-8438-47B783421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970122" y="5787429"/>
            <a:ext cx="571500" cy="1524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76C41BF-F6FD-C34E-9105-BBB394AABD3B}"/>
              </a:ext>
            </a:extLst>
          </p:cNvPr>
          <p:cNvSpPr txBox="1"/>
          <p:nvPr/>
        </p:nvSpPr>
        <p:spPr>
          <a:xfrm>
            <a:off x="1902479" y="1977892"/>
            <a:ext cx="8708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luego del ejercicio de creación de subgrupos, hay diferencias con los creados, no habrá cambios, no serán permitidos</a:t>
            </a: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EE68751-244E-7743-AD85-A1AE34646519}"/>
              </a:ext>
            </a:extLst>
          </p:cNvPr>
          <p:cNvSpPr txBox="1"/>
          <p:nvPr/>
        </p:nvSpPr>
        <p:spPr>
          <a:xfrm>
            <a:off x="636964" y="1114218"/>
            <a:ext cx="71538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Trabajo en equipos</a:t>
            </a:r>
            <a:endParaRPr lang="es-CO" sz="2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B103F17-00AC-462E-BA3F-D0CE23491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27" y="3077844"/>
            <a:ext cx="205029" cy="17348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2774B7E-FECA-4C68-BF69-454AE80EA2BF}"/>
              </a:ext>
            </a:extLst>
          </p:cNvPr>
          <p:cNvSpPr txBox="1"/>
          <p:nvPr/>
        </p:nvSpPr>
        <p:spPr>
          <a:xfrm>
            <a:off x="1831581" y="2983674"/>
            <a:ext cx="8708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los integrantes del subgrupo son responsables de la información y de las situaciones de modificación o eliminación de la misma. Deben realizar un Git o un repositorio (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9E0A80-5BAB-46A0-9667-F57561405D0B}"/>
              </a:ext>
            </a:extLst>
          </p:cNvPr>
          <p:cNvSpPr txBox="1"/>
          <p:nvPr/>
        </p:nvSpPr>
        <p:spPr>
          <a:xfrm>
            <a:off x="1831580" y="3989456"/>
            <a:ext cx="8708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subgrupos se organizarán de acuerdo con la selección, y tendrán que reunirse diariamente. Allí asumirán roles que podrán ser rotados o estáticos según los acuerdos a los que lleguen, dejando evidencia de su encuentro virtual y publicándolo en la herramienta Foro de la plataforma de aprendizaje </a:t>
            </a:r>
            <a:r>
              <a:rPr lang="es-CO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Brightspace</a:t>
            </a: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65D7791-1BE6-4128-8B40-2DEBD98B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641" y="4376354"/>
            <a:ext cx="205029" cy="17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8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84C26ED-F65D-5D41-8438-47B783421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871268" y="5568234"/>
            <a:ext cx="571500" cy="1524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EE68751-244E-7743-AD85-A1AE34646519}"/>
              </a:ext>
            </a:extLst>
          </p:cNvPr>
          <p:cNvSpPr txBox="1"/>
          <p:nvPr/>
        </p:nvSpPr>
        <p:spPr>
          <a:xfrm>
            <a:off x="615293" y="1061776"/>
            <a:ext cx="7153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</a:t>
            </a:r>
            <a:endParaRPr lang="es-CO" sz="2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2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DE1CE0-FAF3-4685-A7F7-6F99245AD28A}"/>
              </a:ext>
            </a:extLst>
          </p:cNvPr>
          <p:cNvSpPr txBox="1"/>
          <p:nvPr/>
        </p:nvSpPr>
        <p:spPr>
          <a:xfrm>
            <a:off x="1204155" y="1967187"/>
            <a:ext cx="539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 evalúan 5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Sprints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con las siguientes fechas: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769CEDF-A0CE-4F8E-9CFC-A94E264D7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604" y="3385751"/>
            <a:ext cx="205029" cy="17348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66AF7E1-98C9-49CA-A0EE-1473E4310B22}"/>
              </a:ext>
            </a:extLst>
          </p:cNvPr>
          <p:cNvSpPr/>
          <p:nvPr/>
        </p:nvSpPr>
        <p:spPr>
          <a:xfrm>
            <a:off x="2238620" y="1982015"/>
            <a:ext cx="2931258" cy="3884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s-CO" dirty="0">
              <a:solidFill>
                <a:srgbClr val="242424"/>
              </a:solidFill>
            </a:endParaRPr>
          </a:p>
          <a:p>
            <a:pPr>
              <a:lnSpc>
                <a:spcPct val="200000"/>
              </a:lnSpc>
            </a:pPr>
            <a:r>
              <a:rPr lang="es-CO" b="1" dirty="0">
                <a:solidFill>
                  <a:srgbClr val="242424"/>
                </a:solidFill>
              </a:rPr>
              <a:t>Martes</a:t>
            </a:r>
            <a:r>
              <a:rPr lang="es-CO" dirty="0">
                <a:solidFill>
                  <a:srgbClr val="242424"/>
                </a:solidFill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s-CO" dirty="0">
                <a:solidFill>
                  <a:srgbClr val="242424"/>
                </a:solidFill>
              </a:rPr>
              <a:t>Noviembre 9</a:t>
            </a:r>
          </a:p>
          <a:p>
            <a:pPr>
              <a:lnSpc>
                <a:spcPct val="200000"/>
              </a:lnSpc>
            </a:pPr>
            <a:r>
              <a:rPr lang="es-CO" dirty="0">
                <a:solidFill>
                  <a:srgbClr val="242424"/>
                </a:solidFill>
              </a:rPr>
              <a:t>Noviembre 16</a:t>
            </a:r>
          </a:p>
          <a:p>
            <a:pPr>
              <a:lnSpc>
                <a:spcPct val="200000"/>
              </a:lnSpc>
            </a:pPr>
            <a:r>
              <a:rPr lang="es-CO" dirty="0">
                <a:solidFill>
                  <a:srgbClr val="242424"/>
                </a:solidFill>
              </a:rPr>
              <a:t>Noviembre 23</a:t>
            </a:r>
          </a:p>
          <a:p>
            <a:pPr>
              <a:lnSpc>
                <a:spcPct val="200000"/>
              </a:lnSpc>
            </a:pPr>
            <a:r>
              <a:rPr lang="es-CO" dirty="0">
                <a:solidFill>
                  <a:srgbClr val="242424"/>
                </a:solidFill>
              </a:rPr>
              <a:t>Noviembre 30</a:t>
            </a:r>
          </a:p>
          <a:p>
            <a:pPr>
              <a:lnSpc>
                <a:spcPct val="200000"/>
              </a:lnSpc>
            </a:pPr>
            <a:r>
              <a:rPr lang="es-CO" b="1" dirty="0">
                <a:solidFill>
                  <a:srgbClr val="242424"/>
                </a:solidFill>
              </a:rPr>
              <a:t>Lunes</a:t>
            </a:r>
            <a:r>
              <a:rPr lang="es-CO" dirty="0">
                <a:solidFill>
                  <a:srgbClr val="242424"/>
                </a:solidFill>
              </a:rPr>
              <a:t> 6 de diciembre</a:t>
            </a:r>
            <a:endParaRPr lang="es-CO" b="0" i="0" dirty="0">
              <a:solidFill>
                <a:srgbClr val="242424"/>
              </a:solidFill>
              <a:effectLst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9770389-3946-B443-8A6E-31D4063B4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363" y="3921218"/>
            <a:ext cx="205029" cy="17348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1B9226C-5474-F349-BE6F-E97C98A34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766" y="4456681"/>
            <a:ext cx="205029" cy="17348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13EADD3-E4C1-774D-BB6E-6AEF02712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766" y="4995266"/>
            <a:ext cx="205029" cy="17348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02D8E38-7EB7-AE4C-8900-5F3C89975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604" y="5557690"/>
            <a:ext cx="205029" cy="17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8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84C26ED-F65D-5D41-8438-47B783421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871268" y="5568234"/>
            <a:ext cx="571500" cy="1524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84EB8BE-B05F-4F97-AC71-CE210A2BD947}"/>
              </a:ext>
            </a:extLst>
          </p:cNvPr>
          <p:cNvSpPr/>
          <p:nvPr/>
        </p:nvSpPr>
        <p:spPr>
          <a:xfrm>
            <a:off x="1327057" y="1497181"/>
            <a:ext cx="854377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dirty="0"/>
              <a:t>El beneficiario que haya culminado con éxito este ciclo estará en la capacidad de:</a:t>
            </a:r>
          </a:p>
          <a:p>
            <a:endParaRPr lang="es-MX" b="1" dirty="0"/>
          </a:p>
          <a:p>
            <a:r>
              <a:rPr lang="es-MX" dirty="0"/>
              <a:t>• Desarrollar un programa monousuario para resolver los requerimientos             planteados por un tercero.</a:t>
            </a:r>
          </a:p>
          <a:p>
            <a:r>
              <a:rPr lang="es-MX" dirty="0"/>
              <a:t>• Construir un programa trabajando de manera individual.</a:t>
            </a:r>
          </a:p>
          <a:p>
            <a:r>
              <a:rPr lang="es-CO" dirty="0"/>
              <a:t>• Construir un programa utilizando un lenguaje imperativo (Python).</a:t>
            </a:r>
          </a:p>
          <a:p>
            <a:r>
              <a:rPr lang="es-MX" dirty="0"/>
              <a:t>• Construir un programa siguiendo el ciclo completo de vida de desarrollo, que comienza con la identificación y documentación de los requerimientos funcionales y termina con un conjunto de pruebas unitarias.</a:t>
            </a:r>
          </a:p>
          <a:p>
            <a:r>
              <a:rPr lang="es-MX" dirty="0"/>
              <a:t>• Construir un programa con una interfaz de consola o gráfica simple.</a:t>
            </a:r>
          </a:p>
          <a:p>
            <a:r>
              <a:rPr lang="es-MX" dirty="0"/>
              <a:t>• Construir un programa que maneje estructuras de datos lineales en memoria principal.</a:t>
            </a:r>
          </a:p>
          <a:p>
            <a:r>
              <a:rPr lang="es-MX" dirty="0"/>
              <a:t>• Construir un programa que maneje archivos de texto para almacenar información persistente (formato JSON / CSV).</a:t>
            </a:r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14391CC-F086-F54E-8706-7130510BD7F0}"/>
              </a:ext>
            </a:extLst>
          </p:cNvPr>
          <p:cNvSpPr txBox="1"/>
          <p:nvPr/>
        </p:nvSpPr>
        <p:spPr>
          <a:xfrm>
            <a:off x="621323" y="1174015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Perfil de egreso: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3784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B4F4C0F-3F01-D141-B845-6178EC85FFAE}"/>
              </a:ext>
            </a:extLst>
          </p:cNvPr>
          <p:cNvSpPr txBox="1"/>
          <p:nvPr/>
        </p:nvSpPr>
        <p:spPr>
          <a:xfrm>
            <a:off x="636395" y="1183696"/>
            <a:ext cx="43917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O" sz="22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íneas</a:t>
            </a:r>
            <a:r>
              <a:rPr lang="es-CO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énfasis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C6203F5-5AA4-654D-A89A-3FEAD8D47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067" y="2321169"/>
            <a:ext cx="2804258" cy="283603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6D4CC15-69F2-3F4C-87E9-BB1EA81F2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977" y="2321169"/>
            <a:ext cx="2550943" cy="271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3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8386C60-85B7-7A47-A85D-B84E0B8CE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13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in fotograf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418</Words>
  <Application>Microsoft Office PowerPoint</Application>
  <PresentationFormat>Panorámica</PresentationFormat>
  <Paragraphs>60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Arial</vt:lpstr>
      <vt:lpstr>Tema sin fotografia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Erika Miosoti Faura Arellano</dc:creator>
  <cp:lastModifiedBy>Melissa Ocampo Lopez</cp:lastModifiedBy>
  <cp:revision>55</cp:revision>
  <dcterms:created xsi:type="dcterms:W3CDTF">2021-04-23T20:46:27Z</dcterms:created>
  <dcterms:modified xsi:type="dcterms:W3CDTF">2021-10-29T20:33:50Z</dcterms:modified>
</cp:coreProperties>
</file>