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00" d="100"/>
          <a:sy n="100" d="100"/>
        </p:scale>
        <p:origin x="37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8FAE9-82A3-7441-8C22-A60AF434E4BA}"/>
              </a:ext>
            </a:extLst>
          </p:cNvPr>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x-none"/>
          </a:p>
        </p:txBody>
      </p:sp>
      <p:sp>
        <p:nvSpPr>
          <p:cNvPr id="3" name="Subtitle 2">
            <a:extLst>
              <a:ext uri="{FF2B5EF4-FFF2-40B4-BE49-F238E27FC236}">
                <a16:creationId xmlns:a16="http://schemas.microsoft.com/office/drawing/2014/main" id="{1530EF62-9100-4A49-B5F0-D213C87BA9AB}"/>
              </a:ext>
            </a:extLst>
          </p:cNvPr>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s-ES" smtClean="0"/>
              <a:t>Haga clic para modificar el estilo de subtítulo del patrón</a:t>
            </a:r>
            <a:endParaRPr lang="x-none"/>
          </a:p>
        </p:txBody>
      </p:sp>
      <p:sp>
        <p:nvSpPr>
          <p:cNvPr id="4" name="Date Placeholder 3">
            <a:extLst>
              <a:ext uri="{FF2B5EF4-FFF2-40B4-BE49-F238E27FC236}">
                <a16:creationId xmlns:a16="http://schemas.microsoft.com/office/drawing/2014/main" id="{2C566895-255D-2D47-9BCE-DD3E204A6943}"/>
              </a:ext>
            </a:extLst>
          </p:cNvPr>
          <p:cNvSpPr>
            <a:spLocks noGrp="1"/>
          </p:cNvSpPr>
          <p:nvPr>
            <p:ph type="dt" sz="half" idx="10"/>
          </p:nvPr>
        </p:nvSpPr>
        <p:spPr/>
        <p:txBody>
          <a:bodyPr/>
          <a:lstStyle/>
          <a:p>
            <a:fld id="{0F543B89-E26E-46C9-AC17-FF83B0F3673E}" type="datetimeFigureOut">
              <a:rPr lang="es-CO" smtClean="0"/>
              <a:t>31/10/2021</a:t>
            </a:fld>
            <a:endParaRPr lang="es-CO"/>
          </a:p>
        </p:txBody>
      </p:sp>
      <p:sp>
        <p:nvSpPr>
          <p:cNvPr id="5" name="Footer Placeholder 4">
            <a:extLst>
              <a:ext uri="{FF2B5EF4-FFF2-40B4-BE49-F238E27FC236}">
                <a16:creationId xmlns:a16="http://schemas.microsoft.com/office/drawing/2014/main" id="{74D3AB93-05A7-D748-ADDD-A4030FBFAF3A}"/>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D479137D-EAA1-F347-AC37-F23A056ACF72}"/>
              </a:ext>
            </a:extLst>
          </p:cNvPr>
          <p:cNvSpPr>
            <a:spLocks noGrp="1"/>
          </p:cNvSpPr>
          <p:nvPr>
            <p:ph type="sldNum" sz="quarter" idx="12"/>
          </p:nvPr>
        </p:nvSpPr>
        <p:spPr/>
        <p:txBody>
          <a:bodyPr/>
          <a:lstStyle/>
          <a:p>
            <a:fld id="{0F8FA9DD-66C0-4F4B-B89A-5F547EE06A67}" type="slidenum">
              <a:rPr lang="es-CO" smtClean="0"/>
              <a:t>‹Nº›</a:t>
            </a:fld>
            <a:endParaRPr lang="es-CO"/>
          </a:p>
        </p:txBody>
      </p:sp>
    </p:spTree>
    <p:extLst>
      <p:ext uri="{BB962C8B-B14F-4D97-AF65-F5344CB8AC3E}">
        <p14:creationId xmlns:p14="http://schemas.microsoft.com/office/powerpoint/2010/main" val="2807037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D0E02-772A-1544-B046-648E9083325E}"/>
              </a:ext>
            </a:extLst>
          </p:cNvPr>
          <p:cNvSpPr>
            <a:spLocks noGrp="1"/>
          </p:cNvSpPr>
          <p:nvPr>
            <p:ph type="title"/>
          </p:nvPr>
        </p:nvSpPr>
        <p:spPr/>
        <p:txBody>
          <a:bodyPr/>
          <a:lstStyle/>
          <a:p>
            <a:r>
              <a:rPr lang="es-ES" smtClean="0"/>
              <a:t>Haga clic para modificar el estilo de título del patrón</a:t>
            </a:r>
            <a:endParaRPr lang="x-none"/>
          </a:p>
        </p:txBody>
      </p:sp>
      <p:sp>
        <p:nvSpPr>
          <p:cNvPr id="3" name="Vertical Text Placeholder 2">
            <a:extLst>
              <a:ext uri="{FF2B5EF4-FFF2-40B4-BE49-F238E27FC236}">
                <a16:creationId xmlns:a16="http://schemas.microsoft.com/office/drawing/2014/main" id="{E17A29EF-4C84-E745-A7F7-5CFC619C605E}"/>
              </a:ext>
            </a:extLst>
          </p:cNvPr>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x-none"/>
          </a:p>
        </p:txBody>
      </p:sp>
      <p:sp>
        <p:nvSpPr>
          <p:cNvPr id="4" name="Date Placeholder 3">
            <a:extLst>
              <a:ext uri="{FF2B5EF4-FFF2-40B4-BE49-F238E27FC236}">
                <a16:creationId xmlns:a16="http://schemas.microsoft.com/office/drawing/2014/main" id="{C0608688-21B4-BF40-9AC3-FCA4753BFE70}"/>
              </a:ext>
            </a:extLst>
          </p:cNvPr>
          <p:cNvSpPr>
            <a:spLocks noGrp="1"/>
          </p:cNvSpPr>
          <p:nvPr>
            <p:ph type="dt" sz="half" idx="10"/>
          </p:nvPr>
        </p:nvSpPr>
        <p:spPr/>
        <p:txBody>
          <a:bodyPr/>
          <a:lstStyle/>
          <a:p>
            <a:fld id="{0F543B89-E26E-46C9-AC17-FF83B0F3673E}" type="datetimeFigureOut">
              <a:rPr lang="es-CO" smtClean="0"/>
              <a:t>31/10/2021</a:t>
            </a:fld>
            <a:endParaRPr lang="es-CO"/>
          </a:p>
        </p:txBody>
      </p:sp>
      <p:sp>
        <p:nvSpPr>
          <p:cNvPr id="5" name="Footer Placeholder 4">
            <a:extLst>
              <a:ext uri="{FF2B5EF4-FFF2-40B4-BE49-F238E27FC236}">
                <a16:creationId xmlns:a16="http://schemas.microsoft.com/office/drawing/2014/main" id="{61BFF6A2-D7FF-8B4A-BB20-A2CA41B0C070}"/>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1957311B-FC9E-894F-80F3-25E44B0BAF7D}"/>
              </a:ext>
            </a:extLst>
          </p:cNvPr>
          <p:cNvSpPr>
            <a:spLocks noGrp="1"/>
          </p:cNvSpPr>
          <p:nvPr>
            <p:ph type="sldNum" sz="quarter" idx="12"/>
          </p:nvPr>
        </p:nvSpPr>
        <p:spPr/>
        <p:txBody>
          <a:bodyPr/>
          <a:lstStyle/>
          <a:p>
            <a:fld id="{0F8FA9DD-66C0-4F4B-B89A-5F547EE06A67}" type="slidenum">
              <a:rPr lang="es-CO" smtClean="0"/>
              <a:t>‹Nº›</a:t>
            </a:fld>
            <a:endParaRPr lang="es-CO"/>
          </a:p>
        </p:txBody>
      </p:sp>
    </p:spTree>
    <p:extLst>
      <p:ext uri="{BB962C8B-B14F-4D97-AF65-F5344CB8AC3E}">
        <p14:creationId xmlns:p14="http://schemas.microsoft.com/office/powerpoint/2010/main" val="3369593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40BACB-C1CB-6E4F-82FB-37F8E01720F5}"/>
              </a:ext>
            </a:extLst>
          </p:cNvPr>
          <p:cNvSpPr>
            <a:spLocks noGrp="1"/>
          </p:cNvSpPr>
          <p:nvPr>
            <p:ph type="title" orient="vert"/>
          </p:nvPr>
        </p:nvSpPr>
        <p:spPr>
          <a:xfrm>
            <a:off x="8724901" y="365126"/>
            <a:ext cx="2628900" cy="5811839"/>
          </a:xfrm>
        </p:spPr>
        <p:txBody>
          <a:bodyPr vert="eaVert"/>
          <a:lstStyle/>
          <a:p>
            <a:r>
              <a:rPr lang="es-ES" smtClean="0"/>
              <a:t>Haga clic para modificar el estilo de título del patrón</a:t>
            </a:r>
            <a:endParaRPr lang="x-none"/>
          </a:p>
        </p:txBody>
      </p:sp>
      <p:sp>
        <p:nvSpPr>
          <p:cNvPr id="3" name="Vertical Text Placeholder 2">
            <a:extLst>
              <a:ext uri="{FF2B5EF4-FFF2-40B4-BE49-F238E27FC236}">
                <a16:creationId xmlns:a16="http://schemas.microsoft.com/office/drawing/2014/main" id="{9C94596C-2D6F-7447-851A-A3B2C203DDC9}"/>
              </a:ext>
            </a:extLst>
          </p:cNvPr>
          <p:cNvSpPr>
            <a:spLocks noGrp="1"/>
          </p:cNvSpPr>
          <p:nvPr>
            <p:ph type="body" orient="vert" idx="1"/>
          </p:nvPr>
        </p:nvSpPr>
        <p:spPr>
          <a:xfrm>
            <a:off x="838201" y="365126"/>
            <a:ext cx="7734300" cy="5811839"/>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x-none"/>
          </a:p>
        </p:txBody>
      </p:sp>
      <p:sp>
        <p:nvSpPr>
          <p:cNvPr id="4" name="Date Placeholder 3">
            <a:extLst>
              <a:ext uri="{FF2B5EF4-FFF2-40B4-BE49-F238E27FC236}">
                <a16:creationId xmlns:a16="http://schemas.microsoft.com/office/drawing/2014/main" id="{41C83809-ED0E-AA47-9F9B-3168804AFAC8}"/>
              </a:ext>
            </a:extLst>
          </p:cNvPr>
          <p:cNvSpPr>
            <a:spLocks noGrp="1"/>
          </p:cNvSpPr>
          <p:nvPr>
            <p:ph type="dt" sz="half" idx="10"/>
          </p:nvPr>
        </p:nvSpPr>
        <p:spPr/>
        <p:txBody>
          <a:bodyPr/>
          <a:lstStyle/>
          <a:p>
            <a:fld id="{0F543B89-E26E-46C9-AC17-FF83B0F3673E}" type="datetimeFigureOut">
              <a:rPr lang="es-CO" smtClean="0"/>
              <a:t>31/10/2021</a:t>
            </a:fld>
            <a:endParaRPr lang="es-CO"/>
          </a:p>
        </p:txBody>
      </p:sp>
      <p:sp>
        <p:nvSpPr>
          <p:cNvPr id="5" name="Footer Placeholder 4">
            <a:extLst>
              <a:ext uri="{FF2B5EF4-FFF2-40B4-BE49-F238E27FC236}">
                <a16:creationId xmlns:a16="http://schemas.microsoft.com/office/drawing/2014/main" id="{EEF709EA-03E8-0C45-8C09-2F9C60E1E1BA}"/>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ADCD4B20-9E6E-C14D-A101-61A1DF618AF2}"/>
              </a:ext>
            </a:extLst>
          </p:cNvPr>
          <p:cNvSpPr>
            <a:spLocks noGrp="1"/>
          </p:cNvSpPr>
          <p:nvPr>
            <p:ph type="sldNum" sz="quarter" idx="12"/>
          </p:nvPr>
        </p:nvSpPr>
        <p:spPr/>
        <p:txBody>
          <a:bodyPr/>
          <a:lstStyle/>
          <a:p>
            <a:fld id="{0F8FA9DD-66C0-4F4B-B89A-5F547EE06A67}" type="slidenum">
              <a:rPr lang="es-CO" smtClean="0"/>
              <a:t>‹Nº›</a:t>
            </a:fld>
            <a:endParaRPr lang="es-CO"/>
          </a:p>
        </p:txBody>
      </p:sp>
    </p:spTree>
    <p:extLst>
      <p:ext uri="{BB962C8B-B14F-4D97-AF65-F5344CB8AC3E}">
        <p14:creationId xmlns:p14="http://schemas.microsoft.com/office/powerpoint/2010/main" val="24051741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3"/>
        <p:cNvGrpSpPr/>
        <p:nvPr/>
      </p:nvGrpSpPr>
      <p:grpSpPr>
        <a:xfrm>
          <a:off x="0" y="0"/>
          <a:ext cx="0" cy="0"/>
          <a:chOff x="0" y="0"/>
          <a:chExt cx="0" cy="0"/>
        </a:xfrm>
      </p:grpSpPr>
      <p:sp>
        <p:nvSpPr>
          <p:cNvPr id="28" name="Google Shape;28;p4"/>
          <p:cNvSpPr txBox="1">
            <a:spLocks noGrp="1"/>
          </p:cNvSpPr>
          <p:nvPr>
            <p:ph type="title"/>
          </p:nvPr>
        </p:nvSpPr>
        <p:spPr>
          <a:xfrm>
            <a:off x="972600" y="1758200"/>
            <a:ext cx="10251600" cy="7136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3467"/>
            </a:lvl1pPr>
            <a:lvl2pPr lvl="1">
              <a:spcBef>
                <a:spcPts val="0"/>
              </a:spcBef>
              <a:spcAft>
                <a:spcPts val="0"/>
              </a:spcAft>
              <a:buSzPts val="2600"/>
              <a:buNone/>
              <a:defRPr sz="3467"/>
            </a:lvl2pPr>
            <a:lvl3pPr lvl="2">
              <a:spcBef>
                <a:spcPts val="0"/>
              </a:spcBef>
              <a:spcAft>
                <a:spcPts val="0"/>
              </a:spcAft>
              <a:buSzPts val="2600"/>
              <a:buNone/>
              <a:defRPr sz="3467"/>
            </a:lvl3pPr>
            <a:lvl4pPr lvl="3">
              <a:spcBef>
                <a:spcPts val="0"/>
              </a:spcBef>
              <a:spcAft>
                <a:spcPts val="0"/>
              </a:spcAft>
              <a:buSzPts val="2600"/>
              <a:buNone/>
              <a:defRPr sz="3467"/>
            </a:lvl4pPr>
            <a:lvl5pPr lvl="4">
              <a:spcBef>
                <a:spcPts val="0"/>
              </a:spcBef>
              <a:spcAft>
                <a:spcPts val="0"/>
              </a:spcAft>
              <a:buSzPts val="2600"/>
              <a:buNone/>
              <a:defRPr sz="3467"/>
            </a:lvl5pPr>
            <a:lvl6pPr lvl="5">
              <a:spcBef>
                <a:spcPts val="0"/>
              </a:spcBef>
              <a:spcAft>
                <a:spcPts val="0"/>
              </a:spcAft>
              <a:buSzPts val="2600"/>
              <a:buNone/>
              <a:defRPr sz="3467"/>
            </a:lvl6pPr>
            <a:lvl7pPr lvl="6">
              <a:spcBef>
                <a:spcPts val="0"/>
              </a:spcBef>
              <a:spcAft>
                <a:spcPts val="0"/>
              </a:spcAft>
              <a:buSzPts val="2600"/>
              <a:buNone/>
              <a:defRPr sz="3467"/>
            </a:lvl7pPr>
            <a:lvl8pPr lvl="7">
              <a:spcBef>
                <a:spcPts val="0"/>
              </a:spcBef>
              <a:spcAft>
                <a:spcPts val="0"/>
              </a:spcAft>
              <a:buSzPts val="2600"/>
              <a:buNone/>
              <a:defRPr sz="3467"/>
            </a:lvl8pPr>
            <a:lvl9pPr lvl="8">
              <a:spcBef>
                <a:spcPts val="0"/>
              </a:spcBef>
              <a:spcAft>
                <a:spcPts val="0"/>
              </a:spcAft>
              <a:buSzPts val="2600"/>
              <a:buNone/>
              <a:defRPr sz="3467"/>
            </a:lvl9pPr>
          </a:lstStyle>
          <a:p>
            <a:r>
              <a:rPr lang="es-ES" smtClean="0"/>
              <a:t>Haga clic para modificar el estilo de título del patrón</a:t>
            </a:r>
            <a:endParaRPr/>
          </a:p>
        </p:txBody>
      </p:sp>
      <p:sp>
        <p:nvSpPr>
          <p:cNvPr id="29" name="Google Shape;29;p4"/>
          <p:cNvSpPr txBox="1">
            <a:spLocks noGrp="1"/>
          </p:cNvSpPr>
          <p:nvPr>
            <p:ph type="body" idx="1"/>
          </p:nvPr>
        </p:nvSpPr>
        <p:spPr>
          <a:xfrm>
            <a:off x="972600" y="2771833"/>
            <a:ext cx="10251600" cy="3014800"/>
          </a:xfrm>
          <a:prstGeom prst="rect">
            <a:avLst/>
          </a:prstGeom>
        </p:spPr>
        <p:txBody>
          <a:bodyPr spcFirstLastPara="1" wrap="square" lIns="91425" tIns="91425" rIns="91425" bIns="91425" anchor="t" anchorCtr="0">
            <a:normAutofit/>
          </a:bodyPr>
          <a:lstStyle>
            <a:lvl1pPr marL="609585" lvl="0" indent="-414856">
              <a:spcBef>
                <a:spcPts val="0"/>
              </a:spcBef>
              <a:spcAft>
                <a:spcPts val="0"/>
              </a:spcAft>
              <a:buSzPts val="1300"/>
              <a:buChar char="●"/>
              <a:defRPr/>
            </a:lvl1pPr>
            <a:lvl2pPr marL="1219170" lvl="1" indent="-397923">
              <a:spcBef>
                <a:spcPts val="0"/>
              </a:spcBef>
              <a:spcAft>
                <a:spcPts val="0"/>
              </a:spcAft>
              <a:buSzPts val="1100"/>
              <a:buChar char="○"/>
              <a:defRPr/>
            </a:lvl2pPr>
            <a:lvl3pPr marL="1828754" lvl="2" indent="-397923">
              <a:spcBef>
                <a:spcPts val="0"/>
              </a:spcBef>
              <a:spcAft>
                <a:spcPts val="0"/>
              </a:spcAft>
              <a:buSzPts val="1100"/>
              <a:buChar char="■"/>
              <a:defRPr/>
            </a:lvl3pPr>
            <a:lvl4pPr marL="2438339" lvl="3" indent="-397923">
              <a:spcBef>
                <a:spcPts val="0"/>
              </a:spcBef>
              <a:spcAft>
                <a:spcPts val="0"/>
              </a:spcAft>
              <a:buSzPts val="1100"/>
              <a:buChar char="●"/>
              <a:defRPr/>
            </a:lvl4pPr>
            <a:lvl5pPr marL="3047924" lvl="4" indent="-397923">
              <a:spcBef>
                <a:spcPts val="0"/>
              </a:spcBef>
              <a:spcAft>
                <a:spcPts val="0"/>
              </a:spcAft>
              <a:buSzPts val="1100"/>
              <a:buChar char="○"/>
              <a:defRPr/>
            </a:lvl5pPr>
            <a:lvl6pPr marL="3657509" lvl="5" indent="-397923">
              <a:spcBef>
                <a:spcPts val="0"/>
              </a:spcBef>
              <a:spcAft>
                <a:spcPts val="0"/>
              </a:spcAft>
              <a:buSzPts val="1100"/>
              <a:buChar char="■"/>
              <a:defRPr/>
            </a:lvl6pPr>
            <a:lvl7pPr marL="4267093" lvl="6" indent="-397923">
              <a:spcBef>
                <a:spcPts val="0"/>
              </a:spcBef>
              <a:spcAft>
                <a:spcPts val="0"/>
              </a:spcAft>
              <a:buSzPts val="1100"/>
              <a:buChar char="●"/>
              <a:defRPr/>
            </a:lvl7pPr>
            <a:lvl8pPr marL="4876678" lvl="7" indent="-397923">
              <a:spcBef>
                <a:spcPts val="0"/>
              </a:spcBef>
              <a:spcAft>
                <a:spcPts val="0"/>
              </a:spcAft>
              <a:buSzPts val="1100"/>
              <a:buChar char="○"/>
              <a:defRPr/>
            </a:lvl8pPr>
            <a:lvl9pPr marL="5486263" lvl="8" indent="-397923">
              <a:spcBef>
                <a:spcPts val="0"/>
              </a:spcBef>
              <a:spcAft>
                <a:spcPts val="0"/>
              </a:spcAft>
              <a:buSzPts val="1100"/>
              <a:buChar char="■"/>
              <a:defRPr/>
            </a:lvl9pPr>
          </a:lstStyle>
          <a:p>
            <a:pPr lvl="0"/>
            <a:r>
              <a:rPr lang="es-ES" smtClean="0"/>
              <a:t>Haga clic para modificar el estilo de texto del patrón</a:t>
            </a:r>
          </a:p>
        </p:txBody>
      </p:sp>
      <p:sp>
        <p:nvSpPr>
          <p:cNvPr id="30" name="Google Shape;30;p4"/>
          <p:cNvSpPr txBox="1">
            <a:spLocks noGrp="1"/>
          </p:cNvSpPr>
          <p:nvPr>
            <p:ph type="sldNum" idx="12"/>
          </p:nvPr>
        </p:nvSpPr>
        <p:spPr>
          <a:xfrm>
            <a:off x="11381736" y="6333135"/>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F8FA9DD-66C0-4F4B-B89A-5F547EE06A67}" type="slidenum">
              <a:rPr lang="es-CO" smtClean="0"/>
              <a:t>‹Nº›</a:t>
            </a:fld>
            <a:endParaRPr lang="es-CO"/>
          </a:p>
        </p:txBody>
      </p:sp>
    </p:spTree>
    <p:extLst>
      <p:ext uri="{BB962C8B-B14F-4D97-AF65-F5344CB8AC3E}">
        <p14:creationId xmlns:p14="http://schemas.microsoft.com/office/powerpoint/2010/main" val="1692109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94F70-3989-3649-A1CE-171C029F9D9C}"/>
              </a:ext>
            </a:extLst>
          </p:cNvPr>
          <p:cNvSpPr>
            <a:spLocks noGrp="1"/>
          </p:cNvSpPr>
          <p:nvPr>
            <p:ph type="title"/>
          </p:nvPr>
        </p:nvSpPr>
        <p:spPr/>
        <p:txBody>
          <a:bodyPr/>
          <a:lstStyle/>
          <a:p>
            <a:r>
              <a:rPr lang="es-ES" smtClean="0"/>
              <a:t>Haga clic para modificar el estilo de título del patrón</a:t>
            </a:r>
            <a:endParaRPr lang="x-none"/>
          </a:p>
        </p:txBody>
      </p:sp>
      <p:sp>
        <p:nvSpPr>
          <p:cNvPr id="3" name="Content Placeholder 2">
            <a:extLst>
              <a:ext uri="{FF2B5EF4-FFF2-40B4-BE49-F238E27FC236}">
                <a16:creationId xmlns:a16="http://schemas.microsoft.com/office/drawing/2014/main" id="{68780915-F435-FC45-9192-F92E3EDFFBAA}"/>
              </a:ext>
            </a:extLst>
          </p:cNvPr>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x-none"/>
          </a:p>
        </p:txBody>
      </p:sp>
      <p:sp>
        <p:nvSpPr>
          <p:cNvPr id="4" name="Date Placeholder 3">
            <a:extLst>
              <a:ext uri="{FF2B5EF4-FFF2-40B4-BE49-F238E27FC236}">
                <a16:creationId xmlns:a16="http://schemas.microsoft.com/office/drawing/2014/main" id="{E39B8307-5B8D-644B-A870-64EC019E977B}"/>
              </a:ext>
            </a:extLst>
          </p:cNvPr>
          <p:cNvSpPr>
            <a:spLocks noGrp="1"/>
          </p:cNvSpPr>
          <p:nvPr>
            <p:ph type="dt" sz="half" idx="10"/>
          </p:nvPr>
        </p:nvSpPr>
        <p:spPr/>
        <p:txBody>
          <a:bodyPr/>
          <a:lstStyle/>
          <a:p>
            <a:fld id="{0F543B89-E26E-46C9-AC17-FF83B0F3673E}" type="datetimeFigureOut">
              <a:rPr lang="es-CO" smtClean="0"/>
              <a:t>31/10/2021</a:t>
            </a:fld>
            <a:endParaRPr lang="es-CO"/>
          </a:p>
        </p:txBody>
      </p:sp>
      <p:sp>
        <p:nvSpPr>
          <p:cNvPr id="5" name="Footer Placeholder 4">
            <a:extLst>
              <a:ext uri="{FF2B5EF4-FFF2-40B4-BE49-F238E27FC236}">
                <a16:creationId xmlns:a16="http://schemas.microsoft.com/office/drawing/2014/main" id="{F92B62A0-832B-E444-9287-8D3DC16F155E}"/>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4AFC2F8A-0615-2049-BA6A-2980987AAEA8}"/>
              </a:ext>
            </a:extLst>
          </p:cNvPr>
          <p:cNvSpPr>
            <a:spLocks noGrp="1"/>
          </p:cNvSpPr>
          <p:nvPr>
            <p:ph type="sldNum" sz="quarter" idx="12"/>
          </p:nvPr>
        </p:nvSpPr>
        <p:spPr/>
        <p:txBody>
          <a:bodyPr/>
          <a:lstStyle/>
          <a:p>
            <a:fld id="{0F8FA9DD-66C0-4F4B-B89A-5F547EE06A67}" type="slidenum">
              <a:rPr lang="es-CO" smtClean="0"/>
              <a:t>‹Nº›</a:t>
            </a:fld>
            <a:endParaRPr lang="es-CO"/>
          </a:p>
        </p:txBody>
      </p:sp>
    </p:spTree>
    <p:extLst>
      <p:ext uri="{BB962C8B-B14F-4D97-AF65-F5344CB8AC3E}">
        <p14:creationId xmlns:p14="http://schemas.microsoft.com/office/powerpoint/2010/main" val="1258526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DCAE3-1C8D-224B-B8D5-761CBB7F919D}"/>
              </a:ext>
            </a:extLst>
          </p:cNvPr>
          <p:cNvSpPr>
            <a:spLocks noGrp="1"/>
          </p:cNvSpPr>
          <p:nvPr>
            <p:ph type="title"/>
          </p:nvPr>
        </p:nvSpPr>
        <p:spPr>
          <a:xfrm>
            <a:off x="831851" y="1709740"/>
            <a:ext cx="10515600" cy="2852737"/>
          </a:xfrm>
        </p:spPr>
        <p:txBody>
          <a:bodyPr anchor="b"/>
          <a:lstStyle>
            <a:lvl1pPr>
              <a:defRPr sz="6000"/>
            </a:lvl1pPr>
          </a:lstStyle>
          <a:p>
            <a:r>
              <a:rPr lang="es-ES" smtClean="0"/>
              <a:t>Haga clic para modificar el estilo de título del patrón</a:t>
            </a:r>
            <a:endParaRPr lang="x-none"/>
          </a:p>
        </p:txBody>
      </p:sp>
      <p:sp>
        <p:nvSpPr>
          <p:cNvPr id="3" name="Text Placeholder 2">
            <a:extLst>
              <a:ext uri="{FF2B5EF4-FFF2-40B4-BE49-F238E27FC236}">
                <a16:creationId xmlns:a16="http://schemas.microsoft.com/office/drawing/2014/main" id="{D1C8C847-3FAA-0847-B9AB-68372097D1C7}"/>
              </a:ext>
            </a:extLst>
          </p:cNvPr>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a:extLst>
              <a:ext uri="{FF2B5EF4-FFF2-40B4-BE49-F238E27FC236}">
                <a16:creationId xmlns:a16="http://schemas.microsoft.com/office/drawing/2014/main" id="{7018C08F-1B48-A444-ABE3-A6985DDE056F}"/>
              </a:ext>
            </a:extLst>
          </p:cNvPr>
          <p:cNvSpPr>
            <a:spLocks noGrp="1"/>
          </p:cNvSpPr>
          <p:nvPr>
            <p:ph type="dt" sz="half" idx="10"/>
          </p:nvPr>
        </p:nvSpPr>
        <p:spPr/>
        <p:txBody>
          <a:bodyPr/>
          <a:lstStyle/>
          <a:p>
            <a:fld id="{0F543B89-E26E-46C9-AC17-FF83B0F3673E}" type="datetimeFigureOut">
              <a:rPr lang="es-CO" smtClean="0"/>
              <a:t>31/10/2021</a:t>
            </a:fld>
            <a:endParaRPr lang="es-CO"/>
          </a:p>
        </p:txBody>
      </p:sp>
      <p:sp>
        <p:nvSpPr>
          <p:cNvPr id="5" name="Footer Placeholder 4">
            <a:extLst>
              <a:ext uri="{FF2B5EF4-FFF2-40B4-BE49-F238E27FC236}">
                <a16:creationId xmlns:a16="http://schemas.microsoft.com/office/drawing/2014/main" id="{9ADC6A4E-3A6C-DD47-AC73-4DBFC158103F}"/>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A8A98444-0109-9344-8875-F03D133D4599}"/>
              </a:ext>
            </a:extLst>
          </p:cNvPr>
          <p:cNvSpPr>
            <a:spLocks noGrp="1"/>
          </p:cNvSpPr>
          <p:nvPr>
            <p:ph type="sldNum" sz="quarter" idx="12"/>
          </p:nvPr>
        </p:nvSpPr>
        <p:spPr/>
        <p:txBody>
          <a:bodyPr/>
          <a:lstStyle/>
          <a:p>
            <a:fld id="{0F8FA9DD-66C0-4F4B-B89A-5F547EE06A67}" type="slidenum">
              <a:rPr lang="es-CO" smtClean="0"/>
              <a:t>‹Nº›</a:t>
            </a:fld>
            <a:endParaRPr lang="es-CO"/>
          </a:p>
        </p:txBody>
      </p:sp>
    </p:spTree>
    <p:extLst>
      <p:ext uri="{BB962C8B-B14F-4D97-AF65-F5344CB8AC3E}">
        <p14:creationId xmlns:p14="http://schemas.microsoft.com/office/powerpoint/2010/main" val="1154920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E6720-20EA-1D43-BF2F-9001BE84E62F}"/>
              </a:ext>
            </a:extLst>
          </p:cNvPr>
          <p:cNvSpPr>
            <a:spLocks noGrp="1"/>
          </p:cNvSpPr>
          <p:nvPr>
            <p:ph type="title"/>
          </p:nvPr>
        </p:nvSpPr>
        <p:spPr/>
        <p:txBody>
          <a:bodyPr/>
          <a:lstStyle/>
          <a:p>
            <a:r>
              <a:rPr lang="es-ES" smtClean="0"/>
              <a:t>Haga clic para modificar el estilo de título del patrón</a:t>
            </a:r>
            <a:endParaRPr lang="x-none"/>
          </a:p>
        </p:txBody>
      </p:sp>
      <p:sp>
        <p:nvSpPr>
          <p:cNvPr id="3" name="Content Placeholder 2">
            <a:extLst>
              <a:ext uri="{FF2B5EF4-FFF2-40B4-BE49-F238E27FC236}">
                <a16:creationId xmlns:a16="http://schemas.microsoft.com/office/drawing/2014/main" id="{843FC9E3-24E5-794E-A689-1FCFC583AF8D}"/>
              </a:ext>
            </a:extLst>
          </p:cNvPr>
          <p:cNvSpPr>
            <a:spLocks noGrp="1"/>
          </p:cNvSpPr>
          <p:nvPr>
            <p:ph sz="half" idx="1"/>
          </p:nvPr>
        </p:nvSpPr>
        <p:spPr>
          <a:xfrm>
            <a:off x="838200" y="1825625"/>
            <a:ext cx="5181600" cy="435133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x-none"/>
          </a:p>
        </p:txBody>
      </p:sp>
      <p:sp>
        <p:nvSpPr>
          <p:cNvPr id="4" name="Content Placeholder 3">
            <a:extLst>
              <a:ext uri="{FF2B5EF4-FFF2-40B4-BE49-F238E27FC236}">
                <a16:creationId xmlns:a16="http://schemas.microsoft.com/office/drawing/2014/main" id="{28132B11-E15D-854D-AA9B-03F87D33B26E}"/>
              </a:ext>
            </a:extLst>
          </p:cNvPr>
          <p:cNvSpPr>
            <a:spLocks noGrp="1"/>
          </p:cNvSpPr>
          <p:nvPr>
            <p:ph sz="half" idx="2"/>
          </p:nvPr>
        </p:nvSpPr>
        <p:spPr>
          <a:xfrm>
            <a:off x="6172200" y="1825625"/>
            <a:ext cx="5181600" cy="435133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x-none"/>
          </a:p>
        </p:txBody>
      </p:sp>
      <p:sp>
        <p:nvSpPr>
          <p:cNvPr id="5" name="Date Placeholder 4">
            <a:extLst>
              <a:ext uri="{FF2B5EF4-FFF2-40B4-BE49-F238E27FC236}">
                <a16:creationId xmlns:a16="http://schemas.microsoft.com/office/drawing/2014/main" id="{405ED4A5-50D0-5F43-A47F-B25343576C9E}"/>
              </a:ext>
            </a:extLst>
          </p:cNvPr>
          <p:cNvSpPr>
            <a:spLocks noGrp="1"/>
          </p:cNvSpPr>
          <p:nvPr>
            <p:ph type="dt" sz="half" idx="10"/>
          </p:nvPr>
        </p:nvSpPr>
        <p:spPr/>
        <p:txBody>
          <a:bodyPr/>
          <a:lstStyle/>
          <a:p>
            <a:fld id="{0F543B89-E26E-46C9-AC17-FF83B0F3673E}" type="datetimeFigureOut">
              <a:rPr lang="es-CO" smtClean="0"/>
              <a:t>31/10/2021</a:t>
            </a:fld>
            <a:endParaRPr lang="es-CO"/>
          </a:p>
        </p:txBody>
      </p:sp>
      <p:sp>
        <p:nvSpPr>
          <p:cNvPr id="6" name="Footer Placeholder 5">
            <a:extLst>
              <a:ext uri="{FF2B5EF4-FFF2-40B4-BE49-F238E27FC236}">
                <a16:creationId xmlns:a16="http://schemas.microsoft.com/office/drawing/2014/main" id="{DB651469-F229-F74C-8CA0-70C23149F0E0}"/>
              </a:ext>
            </a:extLst>
          </p:cNvPr>
          <p:cNvSpPr>
            <a:spLocks noGrp="1"/>
          </p:cNvSpPr>
          <p:nvPr>
            <p:ph type="ftr" sz="quarter" idx="11"/>
          </p:nvPr>
        </p:nvSpPr>
        <p:spPr/>
        <p:txBody>
          <a:bodyPr/>
          <a:lstStyle/>
          <a:p>
            <a:endParaRPr lang="es-CO"/>
          </a:p>
        </p:txBody>
      </p:sp>
      <p:sp>
        <p:nvSpPr>
          <p:cNvPr id="7" name="Slide Number Placeholder 6">
            <a:extLst>
              <a:ext uri="{FF2B5EF4-FFF2-40B4-BE49-F238E27FC236}">
                <a16:creationId xmlns:a16="http://schemas.microsoft.com/office/drawing/2014/main" id="{10D5C797-B715-314C-A749-64EAFF6FB899}"/>
              </a:ext>
            </a:extLst>
          </p:cNvPr>
          <p:cNvSpPr>
            <a:spLocks noGrp="1"/>
          </p:cNvSpPr>
          <p:nvPr>
            <p:ph type="sldNum" sz="quarter" idx="12"/>
          </p:nvPr>
        </p:nvSpPr>
        <p:spPr/>
        <p:txBody>
          <a:bodyPr/>
          <a:lstStyle/>
          <a:p>
            <a:fld id="{0F8FA9DD-66C0-4F4B-B89A-5F547EE06A67}" type="slidenum">
              <a:rPr lang="es-CO" smtClean="0"/>
              <a:t>‹Nº›</a:t>
            </a:fld>
            <a:endParaRPr lang="es-CO"/>
          </a:p>
        </p:txBody>
      </p:sp>
    </p:spTree>
    <p:extLst>
      <p:ext uri="{BB962C8B-B14F-4D97-AF65-F5344CB8AC3E}">
        <p14:creationId xmlns:p14="http://schemas.microsoft.com/office/powerpoint/2010/main" val="3659525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6738D-2F47-FC47-92BB-4FC9269670D7}"/>
              </a:ext>
            </a:extLst>
          </p:cNvPr>
          <p:cNvSpPr>
            <a:spLocks noGrp="1"/>
          </p:cNvSpPr>
          <p:nvPr>
            <p:ph type="title"/>
          </p:nvPr>
        </p:nvSpPr>
        <p:spPr>
          <a:xfrm>
            <a:off x="839788" y="365125"/>
            <a:ext cx="10515600" cy="1325563"/>
          </a:xfrm>
        </p:spPr>
        <p:txBody>
          <a:bodyPr/>
          <a:lstStyle/>
          <a:p>
            <a:r>
              <a:rPr lang="es-ES" smtClean="0"/>
              <a:t>Haga clic para modificar el estilo de título del patrón</a:t>
            </a:r>
            <a:endParaRPr lang="x-none"/>
          </a:p>
        </p:txBody>
      </p:sp>
      <p:sp>
        <p:nvSpPr>
          <p:cNvPr id="3" name="Text Placeholder 2">
            <a:extLst>
              <a:ext uri="{FF2B5EF4-FFF2-40B4-BE49-F238E27FC236}">
                <a16:creationId xmlns:a16="http://schemas.microsoft.com/office/drawing/2014/main" id="{377EE744-854A-EA4F-9650-B7C97A9C4A64}"/>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s-ES" smtClean="0"/>
              <a:t>Haga clic para modificar el estilo de texto del patrón</a:t>
            </a:r>
          </a:p>
        </p:txBody>
      </p:sp>
      <p:sp>
        <p:nvSpPr>
          <p:cNvPr id="4" name="Content Placeholder 3">
            <a:extLst>
              <a:ext uri="{FF2B5EF4-FFF2-40B4-BE49-F238E27FC236}">
                <a16:creationId xmlns:a16="http://schemas.microsoft.com/office/drawing/2014/main" id="{4F7C771C-7D66-DA4E-85DC-EF5945F00D47}"/>
              </a:ext>
            </a:extLst>
          </p:cNvPr>
          <p:cNvSpPr>
            <a:spLocks noGrp="1"/>
          </p:cNvSpPr>
          <p:nvPr>
            <p:ph sz="half" idx="2"/>
          </p:nvPr>
        </p:nvSpPr>
        <p:spPr>
          <a:xfrm>
            <a:off x="839789"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x-none"/>
          </a:p>
        </p:txBody>
      </p:sp>
      <p:sp>
        <p:nvSpPr>
          <p:cNvPr id="5" name="Text Placeholder 4">
            <a:extLst>
              <a:ext uri="{FF2B5EF4-FFF2-40B4-BE49-F238E27FC236}">
                <a16:creationId xmlns:a16="http://schemas.microsoft.com/office/drawing/2014/main" id="{5A740682-7A86-EA4A-8231-754605E06EF9}"/>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s-ES" smtClean="0"/>
              <a:t>Haga clic para modificar el estilo de texto del patrón</a:t>
            </a:r>
          </a:p>
        </p:txBody>
      </p:sp>
      <p:sp>
        <p:nvSpPr>
          <p:cNvPr id="6" name="Content Placeholder 5">
            <a:extLst>
              <a:ext uri="{FF2B5EF4-FFF2-40B4-BE49-F238E27FC236}">
                <a16:creationId xmlns:a16="http://schemas.microsoft.com/office/drawing/2014/main" id="{DB7679C4-F553-874A-A04B-B01767D7C320}"/>
              </a:ext>
            </a:extLst>
          </p:cNvPr>
          <p:cNvSpPr>
            <a:spLocks noGrp="1"/>
          </p:cNvSpPr>
          <p:nvPr>
            <p:ph sz="quarter" idx="4"/>
          </p:nvPr>
        </p:nvSpPr>
        <p:spPr>
          <a:xfrm>
            <a:off x="6172201"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x-none"/>
          </a:p>
        </p:txBody>
      </p:sp>
      <p:sp>
        <p:nvSpPr>
          <p:cNvPr id="7" name="Date Placeholder 6">
            <a:extLst>
              <a:ext uri="{FF2B5EF4-FFF2-40B4-BE49-F238E27FC236}">
                <a16:creationId xmlns:a16="http://schemas.microsoft.com/office/drawing/2014/main" id="{C5BEFC62-31B8-EF49-9A8C-9C09148C90B1}"/>
              </a:ext>
            </a:extLst>
          </p:cNvPr>
          <p:cNvSpPr>
            <a:spLocks noGrp="1"/>
          </p:cNvSpPr>
          <p:nvPr>
            <p:ph type="dt" sz="half" idx="10"/>
          </p:nvPr>
        </p:nvSpPr>
        <p:spPr/>
        <p:txBody>
          <a:bodyPr/>
          <a:lstStyle/>
          <a:p>
            <a:fld id="{0F543B89-E26E-46C9-AC17-FF83B0F3673E}" type="datetimeFigureOut">
              <a:rPr lang="es-CO" smtClean="0"/>
              <a:t>31/10/2021</a:t>
            </a:fld>
            <a:endParaRPr lang="es-CO"/>
          </a:p>
        </p:txBody>
      </p:sp>
      <p:sp>
        <p:nvSpPr>
          <p:cNvPr id="8" name="Footer Placeholder 7">
            <a:extLst>
              <a:ext uri="{FF2B5EF4-FFF2-40B4-BE49-F238E27FC236}">
                <a16:creationId xmlns:a16="http://schemas.microsoft.com/office/drawing/2014/main" id="{2B29DAD3-0619-6344-93B9-F8049DD656AC}"/>
              </a:ext>
            </a:extLst>
          </p:cNvPr>
          <p:cNvSpPr>
            <a:spLocks noGrp="1"/>
          </p:cNvSpPr>
          <p:nvPr>
            <p:ph type="ftr" sz="quarter" idx="11"/>
          </p:nvPr>
        </p:nvSpPr>
        <p:spPr/>
        <p:txBody>
          <a:bodyPr/>
          <a:lstStyle/>
          <a:p>
            <a:endParaRPr lang="es-CO"/>
          </a:p>
        </p:txBody>
      </p:sp>
      <p:sp>
        <p:nvSpPr>
          <p:cNvPr id="9" name="Slide Number Placeholder 8">
            <a:extLst>
              <a:ext uri="{FF2B5EF4-FFF2-40B4-BE49-F238E27FC236}">
                <a16:creationId xmlns:a16="http://schemas.microsoft.com/office/drawing/2014/main" id="{F1EE05F8-6B7A-E74B-AACE-D11C4086F752}"/>
              </a:ext>
            </a:extLst>
          </p:cNvPr>
          <p:cNvSpPr>
            <a:spLocks noGrp="1"/>
          </p:cNvSpPr>
          <p:nvPr>
            <p:ph type="sldNum" sz="quarter" idx="12"/>
          </p:nvPr>
        </p:nvSpPr>
        <p:spPr/>
        <p:txBody>
          <a:bodyPr/>
          <a:lstStyle/>
          <a:p>
            <a:fld id="{0F8FA9DD-66C0-4F4B-B89A-5F547EE06A67}" type="slidenum">
              <a:rPr lang="es-CO" smtClean="0"/>
              <a:t>‹Nº›</a:t>
            </a:fld>
            <a:endParaRPr lang="es-CO"/>
          </a:p>
        </p:txBody>
      </p:sp>
    </p:spTree>
    <p:extLst>
      <p:ext uri="{BB962C8B-B14F-4D97-AF65-F5344CB8AC3E}">
        <p14:creationId xmlns:p14="http://schemas.microsoft.com/office/powerpoint/2010/main" val="3083601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E8950-0CCB-464A-A6A8-CFA7DACA16B2}"/>
              </a:ext>
            </a:extLst>
          </p:cNvPr>
          <p:cNvSpPr>
            <a:spLocks noGrp="1"/>
          </p:cNvSpPr>
          <p:nvPr>
            <p:ph type="title"/>
          </p:nvPr>
        </p:nvSpPr>
        <p:spPr/>
        <p:txBody>
          <a:bodyPr/>
          <a:lstStyle/>
          <a:p>
            <a:r>
              <a:rPr lang="es-ES" smtClean="0"/>
              <a:t>Haga clic para modificar el estilo de título del patrón</a:t>
            </a:r>
            <a:endParaRPr lang="x-none"/>
          </a:p>
        </p:txBody>
      </p:sp>
      <p:sp>
        <p:nvSpPr>
          <p:cNvPr id="3" name="Date Placeholder 2">
            <a:extLst>
              <a:ext uri="{FF2B5EF4-FFF2-40B4-BE49-F238E27FC236}">
                <a16:creationId xmlns:a16="http://schemas.microsoft.com/office/drawing/2014/main" id="{5728588D-7D20-2F41-9EE4-C8D382800BE1}"/>
              </a:ext>
            </a:extLst>
          </p:cNvPr>
          <p:cNvSpPr>
            <a:spLocks noGrp="1"/>
          </p:cNvSpPr>
          <p:nvPr>
            <p:ph type="dt" sz="half" idx="10"/>
          </p:nvPr>
        </p:nvSpPr>
        <p:spPr/>
        <p:txBody>
          <a:bodyPr/>
          <a:lstStyle/>
          <a:p>
            <a:fld id="{0F543B89-E26E-46C9-AC17-FF83B0F3673E}" type="datetimeFigureOut">
              <a:rPr lang="es-CO" smtClean="0"/>
              <a:t>31/10/2021</a:t>
            </a:fld>
            <a:endParaRPr lang="es-CO"/>
          </a:p>
        </p:txBody>
      </p:sp>
      <p:sp>
        <p:nvSpPr>
          <p:cNvPr id="4" name="Footer Placeholder 3">
            <a:extLst>
              <a:ext uri="{FF2B5EF4-FFF2-40B4-BE49-F238E27FC236}">
                <a16:creationId xmlns:a16="http://schemas.microsoft.com/office/drawing/2014/main" id="{E6A7D752-1F18-6D44-8D2B-24BD71B531F2}"/>
              </a:ext>
            </a:extLst>
          </p:cNvPr>
          <p:cNvSpPr>
            <a:spLocks noGrp="1"/>
          </p:cNvSpPr>
          <p:nvPr>
            <p:ph type="ftr" sz="quarter" idx="11"/>
          </p:nvPr>
        </p:nvSpPr>
        <p:spPr/>
        <p:txBody>
          <a:bodyPr/>
          <a:lstStyle/>
          <a:p>
            <a:endParaRPr lang="es-CO"/>
          </a:p>
        </p:txBody>
      </p:sp>
      <p:sp>
        <p:nvSpPr>
          <p:cNvPr id="5" name="Slide Number Placeholder 4">
            <a:extLst>
              <a:ext uri="{FF2B5EF4-FFF2-40B4-BE49-F238E27FC236}">
                <a16:creationId xmlns:a16="http://schemas.microsoft.com/office/drawing/2014/main" id="{8602AB28-1762-D74A-994B-BAB48791E822}"/>
              </a:ext>
            </a:extLst>
          </p:cNvPr>
          <p:cNvSpPr>
            <a:spLocks noGrp="1"/>
          </p:cNvSpPr>
          <p:nvPr>
            <p:ph type="sldNum" sz="quarter" idx="12"/>
          </p:nvPr>
        </p:nvSpPr>
        <p:spPr/>
        <p:txBody>
          <a:bodyPr/>
          <a:lstStyle/>
          <a:p>
            <a:fld id="{0F8FA9DD-66C0-4F4B-B89A-5F547EE06A67}" type="slidenum">
              <a:rPr lang="es-CO" smtClean="0"/>
              <a:t>‹Nº›</a:t>
            </a:fld>
            <a:endParaRPr lang="es-CO"/>
          </a:p>
        </p:txBody>
      </p:sp>
    </p:spTree>
    <p:extLst>
      <p:ext uri="{BB962C8B-B14F-4D97-AF65-F5344CB8AC3E}">
        <p14:creationId xmlns:p14="http://schemas.microsoft.com/office/powerpoint/2010/main" val="3537380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2C61E9-A9DE-C44A-9AF2-295ADF3BDB4E}"/>
              </a:ext>
            </a:extLst>
          </p:cNvPr>
          <p:cNvSpPr>
            <a:spLocks noGrp="1"/>
          </p:cNvSpPr>
          <p:nvPr>
            <p:ph type="dt" sz="half" idx="10"/>
          </p:nvPr>
        </p:nvSpPr>
        <p:spPr/>
        <p:txBody>
          <a:bodyPr/>
          <a:lstStyle/>
          <a:p>
            <a:fld id="{0F543B89-E26E-46C9-AC17-FF83B0F3673E}" type="datetimeFigureOut">
              <a:rPr lang="es-CO" smtClean="0"/>
              <a:t>31/10/2021</a:t>
            </a:fld>
            <a:endParaRPr lang="es-CO"/>
          </a:p>
        </p:txBody>
      </p:sp>
      <p:sp>
        <p:nvSpPr>
          <p:cNvPr id="3" name="Footer Placeholder 2">
            <a:extLst>
              <a:ext uri="{FF2B5EF4-FFF2-40B4-BE49-F238E27FC236}">
                <a16:creationId xmlns:a16="http://schemas.microsoft.com/office/drawing/2014/main" id="{C9D95CB7-301E-E34A-A0A5-6A19EB9A5370}"/>
              </a:ext>
            </a:extLst>
          </p:cNvPr>
          <p:cNvSpPr>
            <a:spLocks noGrp="1"/>
          </p:cNvSpPr>
          <p:nvPr>
            <p:ph type="ftr" sz="quarter" idx="11"/>
          </p:nvPr>
        </p:nvSpPr>
        <p:spPr/>
        <p:txBody>
          <a:bodyPr/>
          <a:lstStyle/>
          <a:p>
            <a:endParaRPr lang="es-CO"/>
          </a:p>
        </p:txBody>
      </p:sp>
      <p:sp>
        <p:nvSpPr>
          <p:cNvPr id="4" name="Slide Number Placeholder 3">
            <a:extLst>
              <a:ext uri="{FF2B5EF4-FFF2-40B4-BE49-F238E27FC236}">
                <a16:creationId xmlns:a16="http://schemas.microsoft.com/office/drawing/2014/main" id="{221CFFA3-850A-2B44-8D06-04340B3D076C}"/>
              </a:ext>
            </a:extLst>
          </p:cNvPr>
          <p:cNvSpPr>
            <a:spLocks noGrp="1"/>
          </p:cNvSpPr>
          <p:nvPr>
            <p:ph type="sldNum" sz="quarter" idx="12"/>
          </p:nvPr>
        </p:nvSpPr>
        <p:spPr/>
        <p:txBody>
          <a:bodyPr/>
          <a:lstStyle/>
          <a:p>
            <a:fld id="{0F8FA9DD-66C0-4F4B-B89A-5F547EE06A67}" type="slidenum">
              <a:rPr lang="es-CO" smtClean="0"/>
              <a:t>‹Nº›</a:t>
            </a:fld>
            <a:endParaRPr lang="es-CO"/>
          </a:p>
        </p:txBody>
      </p:sp>
    </p:spTree>
    <p:extLst>
      <p:ext uri="{BB962C8B-B14F-4D97-AF65-F5344CB8AC3E}">
        <p14:creationId xmlns:p14="http://schemas.microsoft.com/office/powerpoint/2010/main" val="3491172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6F84A-85C3-294A-AAD3-16933C45F462}"/>
              </a:ext>
            </a:extLst>
          </p:cNvPr>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x-none"/>
          </a:p>
        </p:txBody>
      </p:sp>
      <p:sp>
        <p:nvSpPr>
          <p:cNvPr id="3" name="Content Placeholder 2">
            <a:extLst>
              <a:ext uri="{FF2B5EF4-FFF2-40B4-BE49-F238E27FC236}">
                <a16:creationId xmlns:a16="http://schemas.microsoft.com/office/drawing/2014/main" id="{8F0DE22A-0D1A-044E-8011-DC3A23A0E963}"/>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x-none"/>
          </a:p>
        </p:txBody>
      </p:sp>
      <p:sp>
        <p:nvSpPr>
          <p:cNvPr id="4" name="Text Placeholder 3">
            <a:extLst>
              <a:ext uri="{FF2B5EF4-FFF2-40B4-BE49-F238E27FC236}">
                <a16:creationId xmlns:a16="http://schemas.microsoft.com/office/drawing/2014/main" id="{7682B57F-60A4-5549-989B-C115412C62C7}"/>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s-ES" smtClean="0"/>
              <a:t>Haga clic para modificar el estilo de texto del patrón</a:t>
            </a:r>
          </a:p>
        </p:txBody>
      </p:sp>
      <p:sp>
        <p:nvSpPr>
          <p:cNvPr id="5" name="Date Placeholder 4">
            <a:extLst>
              <a:ext uri="{FF2B5EF4-FFF2-40B4-BE49-F238E27FC236}">
                <a16:creationId xmlns:a16="http://schemas.microsoft.com/office/drawing/2014/main" id="{D059B7AA-FC34-5D4B-9CDA-A77EBB5F1764}"/>
              </a:ext>
            </a:extLst>
          </p:cNvPr>
          <p:cNvSpPr>
            <a:spLocks noGrp="1"/>
          </p:cNvSpPr>
          <p:nvPr>
            <p:ph type="dt" sz="half" idx="10"/>
          </p:nvPr>
        </p:nvSpPr>
        <p:spPr/>
        <p:txBody>
          <a:bodyPr/>
          <a:lstStyle/>
          <a:p>
            <a:fld id="{0F543B89-E26E-46C9-AC17-FF83B0F3673E}" type="datetimeFigureOut">
              <a:rPr lang="es-CO" smtClean="0"/>
              <a:t>31/10/2021</a:t>
            </a:fld>
            <a:endParaRPr lang="es-CO"/>
          </a:p>
        </p:txBody>
      </p:sp>
      <p:sp>
        <p:nvSpPr>
          <p:cNvPr id="6" name="Footer Placeholder 5">
            <a:extLst>
              <a:ext uri="{FF2B5EF4-FFF2-40B4-BE49-F238E27FC236}">
                <a16:creationId xmlns:a16="http://schemas.microsoft.com/office/drawing/2014/main" id="{53B34AA4-3978-FF41-B916-D173B71C9ABB}"/>
              </a:ext>
            </a:extLst>
          </p:cNvPr>
          <p:cNvSpPr>
            <a:spLocks noGrp="1"/>
          </p:cNvSpPr>
          <p:nvPr>
            <p:ph type="ftr" sz="quarter" idx="11"/>
          </p:nvPr>
        </p:nvSpPr>
        <p:spPr/>
        <p:txBody>
          <a:bodyPr/>
          <a:lstStyle/>
          <a:p>
            <a:endParaRPr lang="es-CO"/>
          </a:p>
        </p:txBody>
      </p:sp>
      <p:sp>
        <p:nvSpPr>
          <p:cNvPr id="7" name="Slide Number Placeholder 6">
            <a:extLst>
              <a:ext uri="{FF2B5EF4-FFF2-40B4-BE49-F238E27FC236}">
                <a16:creationId xmlns:a16="http://schemas.microsoft.com/office/drawing/2014/main" id="{DB369A07-B5FA-F949-8DE7-5E86F9D77158}"/>
              </a:ext>
            </a:extLst>
          </p:cNvPr>
          <p:cNvSpPr>
            <a:spLocks noGrp="1"/>
          </p:cNvSpPr>
          <p:nvPr>
            <p:ph type="sldNum" sz="quarter" idx="12"/>
          </p:nvPr>
        </p:nvSpPr>
        <p:spPr/>
        <p:txBody>
          <a:bodyPr/>
          <a:lstStyle/>
          <a:p>
            <a:fld id="{0F8FA9DD-66C0-4F4B-B89A-5F547EE06A67}" type="slidenum">
              <a:rPr lang="es-CO" smtClean="0"/>
              <a:t>‹Nº›</a:t>
            </a:fld>
            <a:endParaRPr lang="es-CO"/>
          </a:p>
        </p:txBody>
      </p:sp>
    </p:spTree>
    <p:extLst>
      <p:ext uri="{BB962C8B-B14F-4D97-AF65-F5344CB8AC3E}">
        <p14:creationId xmlns:p14="http://schemas.microsoft.com/office/powerpoint/2010/main" val="2281718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7853D-AD11-B148-8FD7-7D455D678FAC}"/>
              </a:ext>
            </a:extLst>
          </p:cNvPr>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x-none"/>
          </a:p>
        </p:txBody>
      </p:sp>
      <p:sp>
        <p:nvSpPr>
          <p:cNvPr id="3" name="Picture Placeholder 2">
            <a:extLst>
              <a:ext uri="{FF2B5EF4-FFF2-40B4-BE49-F238E27FC236}">
                <a16:creationId xmlns:a16="http://schemas.microsoft.com/office/drawing/2014/main" id="{BBFAF04B-C97D-684A-9663-ABD90F25461D}"/>
              </a:ext>
            </a:extLst>
          </p:cNvPr>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s-ES" smtClean="0"/>
              <a:t>Haga clic en el icono para agregar una imagen</a:t>
            </a:r>
            <a:endParaRPr lang="x-none"/>
          </a:p>
        </p:txBody>
      </p:sp>
      <p:sp>
        <p:nvSpPr>
          <p:cNvPr id="4" name="Text Placeholder 3">
            <a:extLst>
              <a:ext uri="{FF2B5EF4-FFF2-40B4-BE49-F238E27FC236}">
                <a16:creationId xmlns:a16="http://schemas.microsoft.com/office/drawing/2014/main" id="{18578428-216E-8745-9E27-B71E8A17E6D4}"/>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s-ES" smtClean="0"/>
              <a:t>Haga clic para modificar el estilo de texto del patrón</a:t>
            </a:r>
          </a:p>
        </p:txBody>
      </p:sp>
      <p:sp>
        <p:nvSpPr>
          <p:cNvPr id="5" name="Date Placeholder 4">
            <a:extLst>
              <a:ext uri="{FF2B5EF4-FFF2-40B4-BE49-F238E27FC236}">
                <a16:creationId xmlns:a16="http://schemas.microsoft.com/office/drawing/2014/main" id="{33FDCB1E-5F91-9A4A-AA84-3EB7AFFDE911}"/>
              </a:ext>
            </a:extLst>
          </p:cNvPr>
          <p:cNvSpPr>
            <a:spLocks noGrp="1"/>
          </p:cNvSpPr>
          <p:nvPr>
            <p:ph type="dt" sz="half" idx="10"/>
          </p:nvPr>
        </p:nvSpPr>
        <p:spPr/>
        <p:txBody>
          <a:bodyPr/>
          <a:lstStyle/>
          <a:p>
            <a:fld id="{0F543B89-E26E-46C9-AC17-FF83B0F3673E}" type="datetimeFigureOut">
              <a:rPr lang="es-CO" smtClean="0"/>
              <a:t>31/10/2021</a:t>
            </a:fld>
            <a:endParaRPr lang="es-CO"/>
          </a:p>
        </p:txBody>
      </p:sp>
      <p:sp>
        <p:nvSpPr>
          <p:cNvPr id="6" name="Footer Placeholder 5">
            <a:extLst>
              <a:ext uri="{FF2B5EF4-FFF2-40B4-BE49-F238E27FC236}">
                <a16:creationId xmlns:a16="http://schemas.microsoft.com/office/drawing/2014/main" id="{C5FDC322-3BCE-E44B-94F2-162F7651127F}"/>
              </a:ext>
            </a:extLst>
          </p:cNvPr>
          <p:cNvSpPr>
            <a:spLocks noGrp="1"/>
          </p:cNvSpPr>
          <p:nvPr>
            <p:ph type="ftr" sz="quarter" idx="11"/>
          </p:nvPr>
        </p:nvSpPr>
        <p:spPr/>
        <p:txBody>
          <a:bodyPr/>
          <a:lstStyle/>
          <a:p>
            <a:endParaRPr lang="es-CO"/>
          </a:p>
        </p:txBody>
      </p:sp>
      <p:sp>
        <p:nvSpPr>
          <p:cNvPr id="7" name="Slide Number Placeholder 6">
            <a:extLst>
              <a:ext uri="{FF2B5EF4-FFF2-40B4-BE49-F238E27FC236}">
                <a16:creationId xmlns:a16="http://schemas.microsoft.com/office/drawing/2014/main" id="{BA8319EB-D58E-1240-BC66-D553E2444689}"/>
              </a:ext>
            </a:extLst>
          </p:cNvPr>
          <p:cNvSpPr>
            <a:spLocks noGrp="1"/>
          </p:cNvSpPr>
          <p:nvPr>
            <p:ph type="sldNum" sz="quarter" idx="12"/>
          </p:nvPr>
        </p:nvSpPr>
        <p:spPr/>
        <p:txBody>
          <a:bodyPr/>
          <a:lstStyle/>
          <a:p>
            <a:fld id="{0F8FA9DD-66C0-4F4B-B89A-5F547EE06A67}" type="slidenum">
              <a:rPr lang="es-CO" smtClean="0"/>
              <a:t>‹Nº›</a:t>
            </a:fld>
            <a:endParaRPr lang="es-CO"/>
          </a:p>
        </p:txBody>
      </p:sp>
    </p:spTree>
    <p:extLst>
      <p:ext uri="{BB962C8B-B14F-4D97-AF65-F5344CB8AC3E}">
        <p14:creationId xmlns:p14="http://schemas.microsoft.com/office/powerpoint/2010/main" val="3446196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DA8C874-7E6E-8348-8451-9A1FA370DD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x-none"/>
          </a:p>
        </p:txBody>
      </p:sp>
      <p:sp>
        <p:nvSpPr>
          <p:cNvPr id="3" name="Text Placeholder 2">
            <a:extLst>
              <a:ext uri="{FF2B5EF4-FFF2-40B4-BE49-F238E27FC236}">
                <a16:creationId xmlns:a16="http://schemas.microsoft.com/office/drawing/2014/main" id="{8A4C8E06-EF32-1147-A16D-E8DF40756B11}"/>
              </a:ext>
            </a:extLst>
          </p:cNvPr>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x-none"/>
          </a:p>
        </p:txBody>
      </p:sp>
      <p:sp>
        <p:nvSpPr>
          <p:cNvPr id="4" name="Date Placeholder 3">
            <a:extLst>
              <a:ext uri="{FF2B5EF4-FFF2-40B4-BE49-F238E27FC236}">
                <a16:creationId xmlns:a16="http://schemas.microsoft.com/office/drawing/2014/main" id="{7DF09720-1D82-D841-AA4A-1663EA3440ED}"/>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543B89-E26E-46C9-AC17-FF83B0F3673E}" type="datetimeFigureOut">
              <a:rPr lang="es-CO" smtClean="0"/>
              <a:t>31/10/2021</a:t>
            </a:fld>
            <a:endParaRPr lang="es-CO"/>
          </a:p>
        </p:txBody>
      </p:sp>
      <p:sp>
        <p:nvSpPr>
          <p:cNvPr id="5" name="Footer Placeholder 4">
            <a:extLst>
              <a:ext uri="{FF2B5EF4-FFF2-40B4-BE49-F238E27FC236}">
                <a16:creationId xmlns:a16="http://schemas.microsoft.com/office/drawing/2014/main" id="{A19744A0-D8DF-F84B-B74D-307D3A86C9DD}"/>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Slide Number Placeholder 5">
            <a:extLst>
              <a:ext uri="{FF2B5EF4-FFF2-40B4-BE49-F238E27FC236}">
                <a16:creationId xmlns:a16="http://schemas.microsoft.com/office/drawing/2014/main" id="{DCFBBCE3-2557-8345-A5B1-3E729CC0D01D}"/>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8FA9DD-66C0-4F4B-B89A-5F547EE06A67}" type="slidenum">
              <a:rPr lang="es-CO" smtClean="0"/>
              <a:t>‹Nº›</a:t>
            </a:fld>
            <a:endParaRPr lang="es-CO"/>
          </a:p>
        </p:txBody>
      </p:sp>
    </p:spTree>
    <p:extLst>
      <p:ext uri="{BB962C8B-B14F-4D97-AF65-F5344CB8AC3E}">
        <p14:creationId xmlns:p14="http://schemas.microsoft.com/office/powerpoint/2010/main" val="25427792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x-non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86;p13"/>
          <p:cNvSpPr txBox="1">
            <a:spLocks noGrp="1"/>
          </p:cNvSpPr>
          <p:nvPr>
            <p:ph type="ctrTitle"/>
          </p:nvPr>
        </p:nvSpPr>
        <p:spPr>
          <a:xfrm>
            <a:off x="656411" y="505787"/>
            <a:ext cx="9972893" cy="1664700"/>
          </a:xfrm>
          <a:prstGeom prst="rect">
            <a:avLst/>
          </a:prstGeom>
        </p:spPr>
        <p:txBody>
          <a:bodyPr spcFirstLastPara="1" wrap="square" lIns="91425" tIns="91425" rIns="91425" bIns="91425" anchor="t" anchorCtr="0">
            <a:normAutofit fontScale="90000"/>
          </a:bodyPr>
          <a:lstStyle/>
          <a:p>
            <a:pPr lvl="0" algn="l">
              <a:spcBef>
                <a:spcPts val="0"/>
              </a:spcBef>
            </a:pPr>
            <a:r>
              <a:rPr lang="es" b="1" dirty="0" smtClean="0">
                <a:latin typeface="Poppins"/>
                <a:ea typeface="Poppins"/>
                <a:cs typeface="Poppins"/>
                <a:sym typeface="Poppins"/>
              </a:rPr>
              <a:t/>
            </a:r>
            <a:br>
              <a:rPr lang="es" b="1" dirty="0" smtClean="0">
                <a:latin typeface="Poppins"/>
                <a:ea typeface="Poppins"/>
                <a:cs typeface="Poppins"/>
                <a:sym typeface="Poppins"/>
              </a:rPr>
            </a:br>
            <a:r>
              <a:rPr lang="es" b="1" dirty="0" smtClean="0">
                <a:latin typeface="Poppins"/>
                <a:ea typeface="Poppins"/>
                <a:cs typeface="Poppins"/>
                <a:sym typeface="Poppins"/>
              </a:rPr>
              <a:t>Sesion </a:t>
            </a:r>
            <a:r>
              <a:rPr lang="es" b="1" dirty="0" smtClean="0">
                <a:latin typeface="Poppins"/>
                <a:ea typeface="Poppins"/>
                <a:cs typeface="Poppins"/>
                <a:sym typeface="Poppins"/>
              </a:rPr>
              <a:t>1</a:t>
            </a:r>
            <a:r>
              <a:rPr lang="es" b="1" dirty="0" smtClean="0">
                <a:latin typeface="Poppins"/>
                <a:ea typeface="Poppins"/>
                <a:cs typeface="Poppins"/>
                <a:sym typeface="Poppins"/>
              </a:rPr>
              <a:t/>
            </a:r>
            <a:br>
              <a:rPr lang="es" b="1" dirty="0" smtClean="0">
                <a:latin typeface="Poppins"/>
                <a:ea typeface="Poppins"/>
                <a:cs typeface="Poppins"/>
                <a:sym typeface="Poppins"/>
              </a:rPr>
            </a:br>
            <a:r>
              <a:rPr lang="es" b="1" dirty="0">
                <a:latin typeface="Poppins"/>
                <a:ea typeface="Poppins"/>
                <a:cs typeface="Poppins"/>
                <a:sym typeface="Poppins"/>
              </a:rPr>
              <a:t/>
            </a:r>
            <a:br>
              <a:rPr lang="es" b="1" dirty="0">
                <a:latin typeface="Poppins"/>
                <a:ea typeface="Poppins"/>
                <a:cs typeface="Poppins"/>
                <a:sym typeface="Poppins"/>
              </a:rPr>
            </a:br>
            <a:r>
              <a:rPr lang="es-CO" sz="4000" b="1" dirty="0" err="1" smtClean="0">
                <a:latin typeface="Poppins"/>
                <a:ea typeface="Poppins"/>
                <a:cs typeface="Poppins"/>
                <a:sym typeface="Poppins"/>
              </a:rPr>
              <a:t>S</a:t>
            </a:r>
            <a:r>
              <a:rPr lang="es-CO" sz="4000" b="1" dirty="0" err="1" smtClean="0">
                <a:latin typeface="Poppins"/>
                <a:ea typeface="Poppins"/>
                <a:cs typeface="Poppins"/>
                <a:sym typeface="Poppins"/>
              </a:rPr>
              <a:t>tacks</a:t>
            </a:r>
            <a:r>
              <a:rPr lang="es-CO" sz="4000" b="1" dirty="0" smtClean="0">
                <a:latin typeface="Poppins"/>
                <a:ea typeface="Poppins"/>
                <a:cs typeface="Poppins"/>
                <a:sym typeface="Poppins"/>
              </a:rPr>
              <a:t> </a:t>
            </a:r>
            <a:r>
              <a:rPr lang="es-CO" sz="4000" b="1" dirty="0">
                <a:latin typeface="Poppins"/>
                <a:ea typeface="Poppins"/>
                <a:cs typeface="Poppins"/>
                <a:sym typeface="Poppins"/>
              </a:rPr>
              <a:t>tecnológicos para apps web.</a:t>
            </a:r>
            <a:r>
              <a:rPr lang="es" sz="4000" b="1" dirty="0" smtClean="0">
                <a:latin typeface="Poppins"/>
                <a:ea typeface="Poppins"/>
                <a:cs typeface="Poppins"/>
                <a:sym typeface="Poppins"/>
              </a:rPr>
              <a:t/>
            </a:r>
            <a:br>
              <a:rPr lang="es" sz="4000" b="1" dirty="0" smtClean="0">
                <a:latin typeface="Poppins"/>
                <a:ea typeface="Poppins"/>
                <a:cs typeface="Poppins"/>
                <a:sym typeface="Poppins"/>
              </a:rPr>
            </a:br>
            <a:endParaRPr b="1" dirty="0">
              <a:latin typeface="Poppins"/>
              <a:ea typeface="Poppins"/>
              <a:cs typeface="Poppins"/>
              <a:sym typeface="Poppins"/>
            </a:endParaRPr>
          </a:p>
        </p:txBody>
      </p:sp>
    </p:spTree>
    <p:extLst>
      <p:ext uri="{BB962C8B-B14F-4D97-AF65-F5344CB8AC3E}">
        <p14:creationId xmlns:p14="http://schemas.microsoft.com/office/powerpoint/2010/main" val="11538128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52425" y="1162843"/>
            <a:ext cx="10515600" cy="1325563"/>
          </a:xfrm>
        </p:spPr>
        <p:txBody>
          <a:bodyPr/>
          <a:lstStyle/>
          <a:p>
            <a:r>
              <a:rPr lang="es-CO" b="1" dirty="0"/>
              <a:t>Cómo construir un </a:t>
            </a:r>
            <a:r>
              <a:rPr lang="es-CO" b="1" dirty="0" err="1"/>
              <a:t>stack</a:t>
            </a:r>
            <a:r>
              <a:rPr lang="es-CO" b="1" dirty="0"/>
              <a:t> tecnológico</a:t>
            </a:r>
            <a:br>
              <a:rPr lang="es-CO" b="1" dirty="0"/>
            </a:br>
            <a:endParaRPr lang="es-CO" dirty="0"/>
          </a:p>
        </p:txBody>
      </p:sp>
      <p:sp>
        <p:nvSpPr>
          <p:cNvPr id="3" name="Marcador de contenido 2"/>
          <p:cNvSpPr>
            <a:spLocks noGrp="1"/>
          </p:cNvSpPr>
          <p:nvPr>
            <p:ph idx="1"/>
          </p:nvPr>
        </p:nvSpPr>
        <p:spPr>
          <a:xfrm>
            <a:off x="590550" y="2016125"/>
            <a:ext cx="10515600" cy="4351339"/>
          </a:xfrm>
        </p:spPr>
        <p:txBody>
          <a:bodyPr/>
          <a:lstStyle/>
          <a:p>
            <a:r>
              <a:rPr lang="es-CO" b="1" dirty="0"/>
              <a:t>1. Planea para el </a:t>
            </a:r>
            <a:r>
              <a:rPr lang="es-CO" b="1" dirty="0" smtClean="0"/>
              <a:t>futuro</a:t>
            </a:r>
          </a:p>
          <a:p>
            <a:endParaRPr lang="es-CO" b="1" dirty="0"/>
          </a:p>
          <a:p>
            <a:r>
              <a:rPr lang="es-CO" dirty="0"/>
              <a:t>Preparar un </a:t>
            </a:r>
            <a:r>
              <a:rPr lang="es-CO" dirty="0" err="1"/>
              <a:t>stack</a:t>
            </a:r>
            <a:r>
              <a:rPr lang="es-CO" dirty="0"/>
              <a:t> tecnológico para el futuro puede ser un arma de doble filo. Si los desarrolladores no tienen en cuenta la forma en que su aplicación se expandirá, es posible que tengan que añadir servicios adicionales que la hagan engorrosa y difícil de gestionar. Por otro lado, si anticipan un crecimiento exponencial e invierten demasiado en herramientas y servicios costosos, es posible que se queden sin dinero antes de que la aplicación tenga éxito en el mercado, si es que lo tiene.</a:t>
            </a:r>
            <a:endParaRPr lang="es-CO" b="1" dirty="0"/>
          </a:p>
          <a:p>
            <a:endParaRPr lang="es-CO" dirty="0"/>
          </a:p>
        </p:txBody>
      </p:sp>
    </p:spTree>
    <p:extLst>
      <p:ext uri="{BB962C8B-B14F-4D97-AF65-F5344CB8AC3E}">
        <p14:creationId xmlns:p14="http://schemas.microsoft.com/office/powerpoint/2010/main" val="1816675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95275" y="1162843"/>
            <a:ext cx="10515600" cy="1325563"/>
          </a:xfrm>
        </p:spPr>
        <p:txBody>
          <a:bodyPr/>
          <a:lstStyle/>
          <a:p>
            <a:r>
              <a:rPr lang="es-CO" b="1" dirty="0"/>
              <a:t>2. Confía en la comunidad de código abierto</a:t>
            </a:r>
            <a:br>
              <a:rPr lang="es-CO" b="1" dirty="0"/>
            </a:br>
            <a:endParaRPr lang="es-CO" dirty="0"/>
          </a:p>
        </p:txBody>
      </p:sp>
      <p:sp>
        <p:nvSpPr>
          <p:cNvPr id="3" name="Marcador de contenido 2"/>
          <p:cNvSpPr>
            <a:spLocks noGrp="1"/>
          </p:cNvSpPr>
          <p:nvPr>
            <p:ph idx="1"/>
          </p:nvPr>
        </p:nvSpPr>
        <p:spPr>
          <a:xfrm>
            <a:off x="552450" y="1825624"/>
            <a:ext cx="10515600" cy="4351339"/>
          </a:xfrm>
        </p:spPr>
        <p:txBody>
          <a:bodyPr/>
          <a:lstStyle/>
          <a:p>
            <a:r>
              <a:rPr lang="es-CO" dirty="0"/>
              <a:t>Los desarrolladores de todo el mundo contribuyen a la creación de herramientas gratuitas de código abierto que se encuentran disponibles para cualquier persona con una conexión a Internet. El alcance de la comunidad de código abierto y la utilidad que ofrece son asombrosos. “El software de código abierto es probablemente lo que está detrás de los últimos 10-20 años de renacimiento de la tecnología”, dijo </a:t>
            </a:r>
            <a:r>
              <a:rPr lang="es-CO" dirty="0" err="1"/>
              <a:t>Debs</a:t>
            </a:r>
            <a:r>
              <a:rPr lang="es-CO" dirty="0"/>
              <a:t>. “Cualquiera puede pararse sobre los hombros de los gigantes y construir productos con una tecnología subyacente increíblemente complicada que nunca podrían haber construido ellos mismos. Estás hablando de miles de millones de horas de tiempo de la gente, y de contribuciones de expertos en todos los campos”.</a:t>
            </a:r>
            <a:endParaRPr lang="es-CO" dirty="0"/>
          </a:p>
        </p:txBody>
      </p:sp>
    </p:spTree>
    <p:extLst>
      <p:ext uri="{BB962C8B-B14F-4D97-AF65-F5344CB8AC3E}">
        <p14:creationId xmlns:p14="http://schemas.microsoft.com/office/powerpoint/2010/main" val="1349632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80975" y="1162843"/>
            <a:ext cx="10515600" cy="1325563"/>
          </a:xfrm>
        </p:spPr>
        <p:txBody>
          <a:bodyPr/>
          <a:lstStyle/>
          <a:p>
            <a:r>
              <a:rPr lang="es-CO" b="1" dirty="0"/>
              <a:t>3. Considera el </a:t>
            </a:r>
            <a:r>
              <a:rPr lang="es-CO" b="1" dirty="0" err="1"/>
              <a:t>proposito</a:t>
            </a:r>
            <a:r>
              <a:rPr lang="es-CO" b="1" dirty="0"/>
              <a:t> de la aplicación</a:t>
            </a:r>
            <a:br>
              <a:rPr lang="es-CO" b="1" dirty="0"/>
            </a:br>
            <a:endParaRPr lang="es-CO" dirty="0"/>
          </a:p>
        </p:txBody>
      </p:sp>
      <p:sp>
        <p:nvSpPr>
          <p:cNvPr id="3" name="Marcador de contenido 2"/>
          <p:cNvSpPr>
            <a:spLocks noGrp="1"/>
          </p:cNvSpPr>
          <p:nvPr>
            <p:ph idx="1"/>
          </p:nvPr>
        </p:nvSpPr>
        <p:spPr>
          <a:xfrm>
            <a:off x="647700" y="1939925"/>
            <a:ext cx="10515600" cy="4351339"/>
          </a:xfrm>
        </p:spPr>
        <p:txBody>
          <a:bodyPr>
            <a:normAutofit lnSpcReduction="10000"/>
          </a:bodyPr>
          <a:lstStyle/>
          <a:p>
            <a:r>
              <a:rPr lang="es-CO" dirty="0"/>
              <a:t>Los desarrolladores tienden a favorecer los lenguajes de codificación </a:t>
            </a:r>
            <a:r>
              <a:rPr lang="es-CO" dirty="0" err="1"/>
              <a:t>or</a:t>
            </a:r>
            <a:r>
              <a:rPr lang="es-CO" dirty="0"/>
              <a:t> programación que ya conocen, pero para construir el mejor </a:t>
            </a:r>
            <a:r>
              <a:rPr lang="es-CO" dirty="0" err="1"/>
              <a:t>stack</a:t>
            </a:r>
            <a:r>
              <a:rPr lang="es-CO" dirty="0"/>
              <a:t> tecnológico, vale la pena dar un paso atrás y dejar que el propósito de la aplicación determine su tecnología.</a:t>
            </a:r>
          </a:p>
          <a:p>
            <a:r>
              <a:rPr lang="es-CO" dirty="0"/>
              <a:t>Por ejemplo, ¿la aplicación será móvil o de escritorio? Si es para móvil, ¿qué aplicaciones? Si es de escritorio, ¿qué navegadores? ¿Es un sitio de medios que recibirá millones de visitantes diarios o una aplicación de banca móvil que debe ser segura? Diferentes lenguajes de programación, herramientas y </a:t>
            </a:r>
            <a:r>
              <a:rPr lang="es-CO" dirty="0" err="1"/>
              <a:t>stacks</a:t>
            </a:r>
            <a:r>
              <a:rPr lang="es-CO" dirty="0"/>
              <a:t> tecnológicos se prestan para cada uno de estos propósitos. Lo mismo podrían hacer ciertos desarrolladores con habilidades relevantes.</a:t>
            </a:r>
          </a:p>
          <a:p>
            <a:endParaRPr lang="es-CO" dirty="0"/>
          </a:p>
        </p:txBody>
      </p:sp>
    </p:spTree>
    <p:extLst>
      <p:ext uri="{BB962C8B-B14F-4D97-AF65-F5344CB8AC3E}">
        <p14:creationId xmlns:p14="http://schemas.microsoft.com/office/powerpoint/2010/main" val="23548211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95275" y="1162843"/>
            <a:ext cx="10515600" cy="1325563"/>
          </a:xfrm>
        </p:spPr>
        <p:txBody>
          <a:bodyPr/>
          <a:lstStyle/>
          <a:p>
            <a:r>
              <a:rPr lang="es-CO" b="1" dirty="0"/>
              <a:t>4. Utiliza una plataforma de análisis</a:t>
            </a:r>
            <a:br>
              <a:rPr lang="es-CO" b="1" dirty="0"/>
            </a:br>
            <a:endParaRPr lang="es-CO" dirty="0"/>
          </a:p>
        </p:txBody>
      </p:sp>
      <p:sp>
        <p:nvSpPr>
          <p:cNvPr id="3" name="Marcador de contenido 2"/>
          <p:cNvSpPr>
            <a:spLocks noGrp="1"/>
          </p:cNvSpPr>
          <p:nvPr>
            <p:ph idx="1"/>
          </p:nvPr>
        </p:nvSpPr>
        <p:spPr>
          <a:xfrm>
            <a:off x="714375" y="2025650"/>
            <a:ext cx="10515600" cy="4351339"/>
          </a:xfrm>
        </p:spPr>
        <p:txBody>
          <a:bodyPr/>
          <a:lstStyle/>
          <a:p>
            <a:r>
              <a:rPr lang="es-CO" dirty="0"/>
              <a:t>Los desarrolladores no pueden gestionar una </a:t>
            </a:r>
            <a:r>
              <a:rPr lang="es-CO" dirty="0" err="1"/>
              <a:t>stack</a:t>
            </a:r>
            <a:r>
              <a:rPr lang="es-CO" dirty="0"/>
              <a:t> tecnológico a menos que sepan lo que está sucediendo, razón por la cual muchos utilizan el análisis de productos. Las plataformas de </a:t>
            </a:r>
            <a:r>
              <a:rPr lang="es-CO" dirty="0" err="1"/>
              <a:t>Analytics</a:t>
            </a:r>
            <a:r>
              <a:rPr lang="es-CO" dirty="0"/>
              <a:t> están diseñadas para unir las fuentes de datos en todo el </a:t>
            </a:r>
            <a:r>
              <a:rPr lang="es-CO" dirty="0" err="1"/>
              <a:t>stack</a:t>
            </a:r>
            <a:r>
              <a:rPr lang="es-CO" dirty="0"/>
              <a:t> y proporcionar un seguimiento granular del usuario. Esto permite a los desarrolladores identificar los problemas que los usuarios experimentan dentro de su aplicación, depurar y corregir los errores.</a:t>
            </a:r>
            <a:endParaRPr lang="es-CO" dirty="0"/>
          </a:p>
        </p:txBody>
      </p:sp>
    </p:spTree>
    <p:extLst>
      <p:ext uri="{BB962C8B-B14F-4D97-AF65-F5344CB8AC3E}">
        <p14:creationId xmlns:p14="http://schemas.microsoft.com/office/powerpoint/2010/main" val="4730239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19100" y="1162843"/>
            <a:ext cx="10515600" cy="1325563"/>
          </a:xfrm>
        </p:spPr>
        <p:txBody>
          <a:bodyPr/>
          <a:lstStyle/>
          <a:p>
            <a:r>
              <a:rPr lang="es-CO" b="1" dirty="0"/>
              <a:t>5. Considera el </a:t>
            </a:r>
            <a:r>
              <a:rPr lang="es-CO" b="1" dirty="0" err="1"/>
              <a:t>matenimiento</a:t>
            </a:r>
            <a:r>
              <a:rPr lang="es-CO" b="1" dirty="0"/>
              <a:t> necesario</a:t>
            </a:r>
            <a:br>
              <a:rPr lang="es-CO" b="1" dirty="0"/>
            </a:br>
            <a:endParaRPr lang="es-CO" dirty="0"/>
          </a:p>
        </p:txBody>
      </p:sp>
      <p:sp>
        <p:nvSpPr>
          <p:cNvPr id="3" name="Marcador de contenido 2"/>
          <p:cNvSpPr>
            <a:spLocks noGrp="1"/>
          </p:cNvSpPr>
          <p:nvPr>
            <p:ph idx="1"/>
          </p:nvPr>
        </p:nvSpPr>
        <p:spPr>
          <a:xfrm>
            <a:off x="733425" y="2522535"/>
            <a:ext cx="10515600" cy="4351339"/>
          </a:xfrm>
        </p:spPr>
        <p:txBody>
          <a:bodyPr/>
          <a:lstStyle/>
          <a:p>
            <a:r>
              <a:rPr lang="es-CO" dirty="0"/>
              <a:t>Los equipos deben fijar el precio de las tecnologías necesarias para apoyar su </a:t>
            </a:r>
            <a:r>
              <a:rPr lang="es-CO" dirty="0" err="1"/>
              <a:t>stack</a:t>
            </a:r>
            <a:r>
              <a:rPr lang="es-CO" dirty="0"/>
              <a:t> tecnológico antes de construirlo. En caso de haber dudas, los equipos deben sobrestimar el coste total y recordar incluir el precio variable del talento de ingeniería.</a:t>
            </a:r>
            <a:endParaRPr lang="es-CO" dirty="0"/>
          </a:p>
        </p:txBody>
      </p:sp>
    </p:spTree>
    <p:extLst>
      <p:ext uri="{BB962C8B-B14F-4D97-AF65-F5344CB8AC3E}">
        <p14:creationId xmlns:p14="http://schemas.microsoft.com/office/powerpoint/2010/main" val="816687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66725" y="1231900"/>
            <a:ext cx="10515600" cy="1325563"/>
          </a:xfrm>
        </p:spPr>
        <p:txBody>
          <a:bodyPr/>
          <a:lstStyle/>
          <a:p>
            <a:r>
              <a:rPr lang="es-CO" dirty="0"/>
              <a:t>¿Qué es full </a:t>
            </a:r>
            <a:r>
              <a:rPr lang="es-CO" dirty="0" err="1"/>
              <a:t>stack</a:t>
            </a:r>
            <a:r>
              <a:rPr lang="es-CO" dirty="0"/>
              <a:t> y por qué elegirlo?</a:t>
            </a:r>
            <a:br>
              <a:rPr lang="es-CO" dirty="0"/>
            </a:br>
            <a:endParaRPr lang="es-CO" dirty="0"/>
          </a:p>
        </p:txBody>
      </p:sp>
      <p:sp>
        <p:nvSpPr>
          <p:cNvPr id="3" name="Marcador de contenido 2"/>
          <p:cNvSpPr>
            <a:spLocks noGrp="1"/>
          </p:cNvSpPr>
          <p:nvPr>
            <p:ph idx="1"/>
          </p:nvPr>
        </p:nvSpPr>
        <p:spPr/>
        <p:txBody>
          <a:bodyPr/>
          <a:lstStyle/>
          <a:p>
            <a:r>
              <a:rPr lang="es-CO" dirty="0"/>
              <a:t>Full-</a:t>
            </a:r>
            <a:r>
              <a:rPr lang="es-CO" dirty="0" err="1"/>
              <a:t>stack</a:t>
            </a:r>
            <a:r>
              <a:rPr lang="es-CO" dirty="0"/>
              <a:t>: los desarrolladores de este tipo viene de varias corrientes. Para ser específicos: Front-</a:t>
            </a:r>
            <a:r>
              <a:rPr lang="es-CO" dirty="0" err="1"/>
              <a:t>end</a:t>
            </a:r>
            <a:r>
              <a:rPr lang="es-CO" dirty="0"/>
              <a:t>, back-</a:t>
            </a:r>
            <a:r>
              <a:rPr lang="es-CO" dirty="0" err="1"/>
              <a:t>end</a:t>
            </a:r>
            <a:r>
              <a:rPr lang="es-CO" dirty="0"/>
              <a:t>, bases de datos, desarrollo de apps y </a:t>
            </a:r>
            <a:r>
              <a:rPr lang="es-CO" dirty="0" err="1"/>
              <a:t>testing</a:t>
            </a:r>
            <a:r>
              <a:rPr lang="es-CO" dirty="0"/>
              <a:t>. Anteriormente, los desarrolladores han adquirido una experiencia particular en cualquiera de los campos antes citados. Sin embargo, las tendencias están cambiando. La demanda de las nuevas tecnologías ha obligado a los desarrolladores a trabajar tanto en la parte de </a:t>
            </a:r>
            <a:r>
              <a:rPr lang="es-CO" dirty="0" err="1"/>
              <a:t>front-end</a:t>
            </a:r>
            <a:r>
              <a:rPr lang="es-CO" dirty="0"/>
              <a:t> como en la parte de back-</a:t>
            </a:r>
            <a:r>
              <a:rPr lang="es-CO" dirty="0" err="1"/>
              <a:t>end</a:t>
            </a:r>
            <a:r>
              <a:rPr lang="es-CO" dirty="0"/>
              <a:t> y con otras herramientas de desarrollo.</a:t>
            </a:r>
          </a:p>
        </p:txBody>
      </p:sp>
    </p:spTree>
    <p:extLst>
      <p:ext uri="{BB962C8B-B14F-4D97-AF65-F5344CB8AC3E}">
        <p14:creationId xmlns:p14="http://schemas.microsoft.com/office/powerpoint/2010/main" val="9028998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r>
              <a:rPr lang="es-CO" dirty="0"/>
              <a:t>Hay una gran demanda de desarrolladores de full-</a:t>
            </a:r>
            <a:r>
              <a:rPr lang="es-CO" dirty="0" err="1"/>
              <a:t>stack</a:t>
            </a:r>
            <a:r>
              <a:rPr lang="es-CO" dirty="0"/>
              <a:t> debido a los numerosos beneficios que ofrece este perfil: el código funciona en múltiples tecnologías y facilita la implementación de recursos de UX/UI. De este modo, los desarrolladores pueden resolver problemas técnicos en varias corrientes de desarrollo de software. Las empresas están en búsqueda de estos perfiles full-</a:t>
            </a:r>
            <a:r>
              <a:rPr lang="es-CO" dirty="0" err="1"/>
              <a:t>stack</a:t>
            </a:r>
            <a:r>
              <a:rPr lang="es-CO" dirty="0"/>
              <a:t> que puedan desarrollar la web o la app completa desde cero, sin interrupciones durante el proceso.</a:t>
            </a:r>
          </a:p>
        </p:txBody>
      </p:sp>
    </p:spTree>
    <p:extLst>
      <p:ext uri="{BB962C8B-B14F-4D97-AF65-F5344CB8AC3E}">
        <p14:creationId xmlns:p14="http://schemas.microsoft.com/office/powerpoint/2010/main" val="20572557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19075" y="1162843"/>
            <a:ext cx="10515600" cy="1325563"/>
          </a:xfrm>
        </p:spPr>
        <p:txBody>
          <a:bodyPr/>
          <a:lstStyle/>
          <a:p>
            <a:r>
              <a:rPr lang="es-CO" dirty="0"/>
              <a:t>Ventajas de un desarrollador full-</a:t>
            </a:r>
            <a:r>
              <a:rPr lang="es-CO" dirty="0" err="1"/>
              <a:t>stack</a:t>
            </a:r>
            <a:r>
              <a:rPr lang="es-CO" dirty="0"/>
              <a:t>:</a:t>
            </a:r>
            <a:br>
              <a:rPr lang="es-CO" dirty="0"/>
            </a:br>
            <a:endParaRPr lang="es-CO" dirty="0"/>
          </a:p>
        </p:txBody>
      </p:sp>
      <p:sp>
        <p:nvSpPr>
          <p:cNvPr id="3" name="Marcador de contenido 2"/>
          <p:cNvSpPr>
            <a:spLocks noGrp="1"/>
          </p:cNvSpPr>
          <p:nvPr>
            <p:ph idx="1"/>
          </p:nvPr>
        </p:nvSpPr>
        <p:spPr>
          <a:xfrm>
            <a:off x="723900" y="2092325"/>
            <a:ext cx="10515600" cy="4351339"/>
          </a:xfrm>
        </p:spPr>
        <p:txBody>
          <a:bodyPr>
            <a:normAutofit/>
          </a:bodyPr>
          <a:lstStyle/>
          <a:p>
            <a:r>
              <a:rPr lang="es-CO" dirty="0" smtClean="0"/>
              <a:t>Cambios </a:t>
            </a:r>
            <a:r>
              <a:rPr lang="es-CO" dirty="0"/>
              <a:t>fáciles entre el desarrollo de la parte </a:t>
            </a:r>
            <a:r>
              <a:rPr lang="es-CO" dirty="0" err="1"/>
              <a:t>front</a:t>
            </a:r>
            <a:r>
              <a:rPr lang="es-CO" dirty="0"/>
              <a:t> y back, dependiendo de las necesidades del proyecto.</a:t>
            </a:r>
          </a:p>
          <a:p>
            <a:r>
              <a:rPr lang="es-CO" dirty="0"/>
              <a:t>El cuidado de la estructura de diseño y la capacidad de trabajar a cualquier nivel según sea necesario durante el desarrollo.</a:t>
            </a:r>
          </a:p>
          <a:p>
            <a:r>
              <a:rPr lang="es-CO" dirty="0"/>
              <a:t>El trabajo integral para el desarrollador full-</a:t>
            </a:r>
            <a:r>
              <a:rPr lang="es-CO" dirty="0" err="1"/>
              <a:t>stack</a:t>
            </a:r>
            <a:r>
              <a:rPr lang="es-CO" dirty="0"/>
              <a:t> posibilita la flexibilidad de mover una tarea u otra de acuerdo con la necesidad del proyecto.</a:t>
            </a:r>
          </a:p>
          <a:p>
            <a:r>
              <a:rPr lang="es-CO" dirty="0"/>
              <a:t>Ofrece una solución completa a los problemas, posibilita ir a la raíz del problema.</a:t>
            </a:r>
          </a:p>
          <a:p>
            <a:endParaRPr lang="es-CO" dirty="0"/>
          </a:p>
        </p:txBody>
      </p:sp>
    </p:spTree>
    <p:extLst>
      <p:ext uri="{BB962C8B-B14F-4D97-AF65-F5344CB8AC3E}">
        <p14:creationId xmlns:p14="http://schemas.microsoft.com/office/powerpoint/2010/main" val="5770378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6700" y="1162843"/>
            <a:ext cx="10515600" cy="1325563"/>
          </a:xfrm>
        </p:spPr>
        <p:txBody>
          <a:bodyPr/>
          <a:lstStyle/>
          <a:p>
            <a:r>
              <a:rPr lang="es-CO" dirty="0"/>
              <a:t>¿Qué es MEAN </a:t>
            </a:r>
            <a:r>
              <a:rPr lang="es-CO" dirty="0" err="1"/>
              <a:t>Stack</a:t>
            </a:r>
            <a:r>
              <a:rPr lang="es-CO" dirty="0"/>
              <a:t> y por qué elegirlo?</a:t>
            </a:r>
            <a:br>
              <a:rPr lang="es-CO" dirty="0"/>
            </a:br>
            <a:endParaRPr lang="es-CO" dirty="0"/>
          </a:p>
        </p:txBody>
      </p:sp>
      <p:sp>
        <p:nvSpPr>
          <p:cNvPr id="3" name="Marcador de contenido 2"/>
          <p:cNvSpPr>
            <a:spLocks noGrp="1"/>
          </p:cNvSpPr>
          <p:nvPr>
            <p:ph idx="1"/>
          </p:nvPr>
        </p:nvSpPr>
        <p:spPr/>
        <p:txBody>
          <a:bodyPr>
            <a:normAutofit fontScale="92500"/>
          </a:bodyPr>
          <a:lstStyle/>
          <a:p>
            <a:r>
              <a:rPr lang="es-CO" dirty="0"/>
              <a:t>El término “MEAN </a:t>
            </a:r>
            <a:r>
              <a:rPr lang="es-CO" dirty="0" err="1"/>
              <a:t>Stack</a:t>
            </a:r>
            <a:r>
              <a:rPr lang="es-CO" dirty="0"/>
              <a:t>” se define como un conjunto de tecnologías basadas en JavaScript, recopiladas que se utilizan para desarrollar los sitios web complejos y las apps web (progresivas o receptivas). Para simplificar, MEAN se explica como un </a:t>
            </a:r>
            <a:r>
              <a:rPr lang="es-CO" dirty="0" err="1"/>
              <a:t>framework</a:t>
            </a:r>
            <a:r>
              <a:rPr lang="es-CO" dirty="0"/>
              <a:t> de JavaScript de full-</a:t>
            </a:r>
            <a:r>
              <a:rPr lang="es-CO" dirty="0" err="1"/>
              <a:t>stack</a:t>
            </a:r>
            <a:r>
              <a:rPr lang="es-CO" dirty="0"/>
              <a:t>, que simplifica y acelera el desarrollo de las apps y web. Siendo uno de los </a:t>
            </a:r>
            <a:r>
              <a:rPr lang="es-CO" dirty="0" err="1"/>
              <a:t>stack</a:t>
            </a:r>
            <a:r>
              <a:rPr lang="es-CO" dirty="0"/>
              <a:t> tecnológico más popular. </a:t>
            </a:r>
          </a:p>
          <a:p>
            <a:endParaRPr lang="es-CO" dirty="0"/>
          </a:p>
          <a:p>
            <a:r>
              <a:rPr lang="es-CO" dirty="0"/>
              <a:t> </a:t>
            </a:r>
            <a:r>
              <a:rPr lang="es-CO" dirty="0" err="1" smtClean="0"/>
              <a:t>MongoDB</a:t>
            </a:r>
            <a:r>
              <a:rPr lang="es-CO" dirty="0"/>
              <a:t>, Express.JS, Angular y Node.JS son grupos de tecnologías que forman una combinación de la tecnología MEAN </a:t>
            </a:r>
            <a:r>
              <a:rPr lang="es-CO" dirty="0" err="1"/>
              <a:t>Stack</a:t>
            </a:r>
            <a:r>
              <a:rPr lang="es-CO" dirty="0"/>
              <a:t> en apps móviles y web. En los últimos tiempos, algunos de los sitios web complejos y apps web (</a:t>
            </a:r>
            <a:r>
              <a:rPr lang="es-CO" dirty="0" err="1"/>
              <a:t>responsive</a:t>
            </a:r>
            <a:r>
              <a:rPr lang="es-CO" dirty="0"/>
              <a:t>) están impulsados por MEAN </a:t>
            </a:r>
            <a:r>
              <a:rPr lang="es-CO" dirty="0" err="1"/>
              <a:t>Stack</a:t>
            </a:r>
            <a:r>
              <a:rPr lang="es-CO" dirty="0"/>
              <a:t>.</a:t>
            </a:r>
          </a:p>
        </p:txBody>
      </p:sp>
    </p:spTree>
    <p:extLst>
      <p:ext uri="{BB962C8B-B14F-4D97-AF65-F5344CB8AC3E}">
        <p14:creationId xmlns:p14="http://schemas.microsoft.com/office/powerpoint/2010/main" val="6046451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0500" y="822325"/>
            <a:ext cx="10515600" cy="1325563"/>
          </a:xfrm>
        </p:spPr>
        <p:txBody>
          <a:bodyPr/>
          <a:lstStyle/>
          <a:p>
            <a:r>
              <a:rPr lang="es-CO" dirty="0" smtClean="0"/>
              <a:t>Algunos:</a:t>
            </a:r>
            <a:endParaRPr lang="es-CO" dirty="0"/>
          </a:p>
        </p:txBody>
      </p:sp>
      <p:sp>
        <p:nvSpPr>
          <p:cNvPr id="3" name="Marcador de contenido 2"/>
          <p:cNvSpPr>
            <a:spLocks noGrp="1"/>
          </p:cNvSpPr>
          <p:nvPr>
            <p:ph idx="1"/>
          </p:nvPr>
        </p:nvSpPr>
        <p:spPr/>
        <p:txBody>
          <a:bodyPr>
            <a:normAutofit lnSpcReduction="10000"/>
          </a:bodyPr>
          <a:lstStyle/>
          <a:p>
            <a:r>
              <a:rPr lang="es-CO" b="1" dirty="0" err="1"/>
              <a:t>MongoDB</a:t>
            </a:r>
            <a:r>
              <a:rPr lang="es-CO" dirty="0"/>
              <a:t>: Base de datos de documentos. Utilizada por la parte back-</a:t>
            </a:r>
            <a:r>
              <a:rPr lang="es-CO" dirty="0" err="1"/>
              <a:t>end</a:t>
            </a:r>
            <a:r>
              <a:rPr lang="es-CO" dirty="0"/>
              <a:t> para almacenar los datos como documentos JSON (Notación de objetos de JavaScript).</a:t>
            </a:r>
          </a:p>
          <a:p>
            <a:r>
              <a:rPr lang="es-CO" b="1" dirty="0"/>
              <a:t>Express</a:t>
            </a:r>
            <a:r>
              <a:rPr lang="es-CO" dirty="0"/>
              <a:t> (a veces denominado Express.js): es el </a:t>
            </a:r>
            <a:r>
              <a:rPr lang="es-CO" dirty="0" err="1"/>
              <a:t>framework</a:t>
            </a:r>
            <a:r>
              <a:rPr lang="es-CO" dirty="0"/>
              <a:t> de la app web de back-</a:t>
            </a:r>
            <a:r>
              <a:rPr lang="es-CO" dirty="0" err="1"/>
              <a:t>end</a:t>
            </a:r>
            <a:r>
              <a:rPr lang="es-CO" dirty="0"/>
              <a:t> que se ejecuta sobre Node.js</a:t>
            </a:r>
          </a:p>
          <a:p>
            <a:r>
              <a:rPr lang="es-CO" b="1" dirty="0"/>
              <a:t>Angular</a:t>
            </a:r>
            <a:r>
              <a:rPr lang="es-CO" dirty="0"/>
              <a:t> (anteriormente Angular.js, ahora también conocido como Angular 2): </a:t>
            </a:r>
            <a:r>
              <a:rPr lang="es-CO" dirty="0" err="1"/>
              <a:t>framework</a:t>
            </a:r>
            <a:r>
              <a:rPr lang="es-CO" dirty="0"/>
              <a:t> de apps web </a:t>
            </a:r>
            <a:r>
              <a:rPr lang="es-CO" dirty="0" err="1"/>
              <a:t>front-end</a:t>
            </a:r>
            <a:r>
              <a:rPr lang="es-CO" dirty="0"/>
              <a:t>; ejecuta su código JavaScript en el navegador del usuario, permitiendo que </a:t>
            </a:r>
            <a:r>
              <a:rPr lang="es-CO" b="1" dirty="0"/>
              <a:t>la UI de la app sea dinámica.</a:t>
            </a:r>
            <a:endParaRPr lang="es-CO" dirty="0"/>
          </a:p>
          <a:p>
            <a:r>
              <a:rPr lang="es-CO" b="1" dirty="0"/>
              <a:t>Node.JS</a:t>
            </a:r>
            <a:r>
              <a:rPr lang="es-CO" dirty="0"/>
              <a:t>: entorno de ejecución de JavaScript: permite implementar el back-</a:t>
            </a:r>
            <a:r>
              <a:rPr lang="es-CO" dirty="0" err="1"/>
              <a:t>end</a:t>
            </a:r>
            <a:r>
              <a:rPr lang="es-CO" dirty="0"/>
              <a:t> de la app en JavaScript. </a:t>
            </a:r>
          </a:p>
          <a:p>
            <a:endParaRPr lang="es-CO" dirty="0"/>
          </a:p>
        </p:txBody>
      </p:sp>
    </p:spTree>
    <p:extLst>
      <p:ext uri="{BB962C8B-B14F-4D97-AF65-F5344CB8AC3E}">
        <p14:creationId xmlns:p14="http://schemas.microsoft.com/office/powerpoint/2010/main" val="3373180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927100"/>
            <a:ext cx="10515600" cy="1325563"/>
          </a:xfrm>
        </p:spPr>
        <p:txBody>
          <a:bodyPr/>
          <a:lstStyle/>
          <a:p>
            <a:r>
              <a:rPr lang="es-CO" dirty="0"/>
              <a:t>¿Qué es un </a:t>
            </a:r>
            <a:r>
              <a:rPr lang="es-CO" dirty="0" err="1"/>
              <a:t>stack</a:t>
            </a:r>
            <a:r>
              <a:rPr lang="es-CO" dirty="0"/>
              <a:t> tecnológico (o </a:t>
            </a:r>
            <a:r>
              <a:rPr lang="es-CO" dirty="0" err="1"/>
              <a:t>tech</a:t>
            </a:r>
            <a:r>
              <a:rPr lang="es-CO" dirty="0"/>
              <a:t> </a:t>
            </a:r>
            <a:r>
              <a:rPr lang="es-CO" dirty="0" err="1"/>
              <a:t>stack</a:t>
            </a:r>
            <a:r>
              <a:rPr lang="es-CO" dirty="0"/>
              <a:t>)?</a:t>
            </a:r>
            <a:endParaRPr lang="es-CO" dirty="0"/>
          </a:p>
        </p:txBody>
      </p:sp>
      <p:sp>
        <p:nvSpPr>
          <p:cNvPr id="3" name="Marcador de contenido 2"/>
          <p:cNvSpPr>
            <a:spLocks noGrp="1"/>
          </p:cNvSpPr>
          <p:nvPr>
            <p:ph idx="1"/>
          </p:nvPr>
        </p:nvSpPr>
        <p:spPr>
          <a:xfrm>
            <a:off x="685800" y="2252663"/>
            <a:ext cx="10515600" cy="4351339"/>
          </a:xfrm>
        </p:spPr>
        <p:txBody>
          <a:bodyPr/>
          <a:lstStyle/>
          <a:p>
            <a:r>
              <a:rPr lang="es-CO" dirty="0"/>
              <a:t>Un </a:t>
            </a:r>
            <a:r>
              <a:rPr lang="es-CO" dirty="0" err="1"/>
              <a:t>stack</a:t>
            </a:r>
            <a:r>
              <a:rPr lang="es-CO" dirty="0"/>
              <a:t> tecnológico, también llamado </a:t>
            </a:r>
            <a:r>
              <a:rPr lang="es-CO" dirty="0" err="1"/>
              <a:t>stack</a:t>
            </a:r>
            <a:r>
              <a:rPr lang="es-CO" dirty="0"/>
              <a:t> de soluciones o ecosistema de datos, es una lista de todos los servicios tecnológicos utilizados para construir y ejecutar una sola aplicación. El sitio social Facebook, por ejemplo, está compuesto por una combinación de </a:t>
            </a:r>
            <a:r>
              <a:rPr lang="es-CO" dirty="0" err="1"/>
              <a:t>frameworks</a:t>
            </a:r>
            <a:r>
              <a:rPr lang="es-CO" dirty="0"/>
              <a:t> de codificación y lenguajes, entre los que se incluyen JavaScript, HTML, CSS, PHP y </a:t>
            </a:r>
            <a:r>
              <a:rPr lang="es-CO" dirty="0" err="1"/>
              <a:t>ReactJS</a:t>
            </a:r>
            <a:r>
              <a:rPr lang="es-CO" dirty="0"/>
              <a:t>. Este es el “</a:t>
            </a:r>
            <a:r>
              <a:rPr lang="es-CO" dirty="0" err="1"/>
              <a:t>stack</a:t>
            </a:r>
            <a:r>
              <a:rPr lang="es-CO" dirty="0"/>
              <a:t> tecnológico” de Facebook.</a:t>
            </a:r>
            <a:endParaRPr lang="es-CO" dirty="0"/>
          </a:p>
        </p:txBody>
      </p:sp>
    </p:spTree>
    <p:extLst>
      <p:ext uri="{BB962C8B-B14F-4D97-AF65-F5344CB8AC3E}">
        <p14:creationId xmlns:p14="http://schemas.microsoft.com/office/powerpoint/2010/main" val="20446808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5800" y="1069975"/>
            <a:ext cx="10515600" cy="1325563"/>
          </a:xfrm>
        </p:spPr>
        <p:txBody>
          <a:bodyPr/>
          <a:lstStyle/>
          <a:p>
            <a:r>
              <a:rPr lang="es-CO" dirty="0" smtClean="0"/>
              <a:t>Actividad</a:t>
            </a:r>
            <a:endParaRPr lang="es-CO" dirty="0"/>
          </a:p>
        </p:txBody>
      </p:sp>
      <p:sp>
        <p:nvSpPr>
          <p:cNvPr id="3" name="Marcador de contenido 2"/>
          <p:cNvSpPr>
            <a:spLocks noGrp="1"/>
          </p:cNvSpPr>
          <p:nvPr>
            <p:ph idx="1"/>
          </p:nvPr>
        </p:nvSpPr>
        <p:spPr>
          <a:xfrm>
            <a:off x="838200" y="2162175"/>
            <a:ext cx="10515600" cy="4014789"/>
          </a:xfrm>
        </p:spPr>
        <p:txBody>
          <a:bodyPr/>
          <a:lstStyle/>
          <a:p>
            <a:r>
              <a:rPr lang="es-CO" dirty="0" smtClean="0"/>
              <a:t>Utilice una aplicación para desarrollar mapas conceptuales y súbalo a la pagina UPB donde explique los conceptos vistos anteriormente.</a:t>
            </a:r>
            <a:endParaRPr lang="es-CO" dirty="0"/>
          </a:p>
        </p:txBody>
      </p:sp>
    </p:spTree>
    <p:extLst>
      <p:ext uri="{BB962C8B-B14F-4D97-AF65-F5344CB8AC3E}">
        <p14:creationId xmlns:p14="http://schemas.microsoft.com/office/powerpoint/2010/main" val="2656966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r>
              <a:rPr lang="es-CO" dirty="0"/>
              <a:t>Los desarrolladores hablan de </a:t>
            </a:r>
            <a:r>
              <a:rPr lang="es-CO" dirty="0" err="1"/>
              <a:t>stacks</a:t>
            </a:r>
            <a:r>
              <a:rPr lang="es-CO" dirty="0"/>
              <a:t> tecnológicos porque facilitan la comunicación de grandes cantidades de información sobre cómo se construye una aplicación. El término se aplica a veces a los servicios de marketing (</a:t>
            </a:r>
            <a:r>
              <a:rPr lang="es-CO" dirty="0" err="1"/>
              <a:t>stacks</a:t>
            </a:r>
            <a:r>
              <a:rPr lang="es-CO" dirty="0"/>
              <a:t> de </a:t>
            </a:r>
            <a:r>
              <a:rPr lang="es-CO" dirty="0" err="1"/>
              <a:t>MarTech</a:t>
            </a:r>
            <a:r>
              <a:rPr lang="es-CO" dirty="0"/>
              <a:t>) o a los servicios de ventas (</a:t>
            </a:r>
            <a:r>
              <a:rPr lang="es-CO" dirty="0" err="1"/>
              <a:t>stacks</a:t>
            </a:r>
            <a:r>
              <a:rPr lang="es-CO" dirty="0"/>
              <a:t> de ventas), pero se originó en la comunidad de desarrollo de software. Un </a:t>
            </a:r>
            <a:r>
              <a:rPr lang="es-CO" dirty="0" err="1"/>
              <a:t>stack</a:t>
            </a:r>
            <a:r>
              <a:rPr lang="es-CO" dirty="0"/>
              <a:t> tecnológico resume rápidamente los lenguajes de programación, los </a:t>
            </a:r>
            <a:r>
              <a:rPr lang="es-CO" dirty="0" err="1"/>
              <a:t>frameworks</a:t>
            </a:r>
            <a:r>
              <a:rPr lang="es-CO" dirty="0"/>
              <a:t> y las herramientas que un desarrollador necesitaría para interactuar con la aplicación.</a:t>
            </a:r>
            <a:endParaRPr lang="es-CO" dirty="0"/>
          </a:p>
        </p:txBody>
      </p:sp>
    </p:spTree>
    <p:extLst>
      <p:ext uri="{BB962C8B-B14F-4D97-AF65-F5344CB8AC3E}">
        <p14:creationId xmlns:p14="http://schemas.microsoft.com/office/powerpoint/2010/main" val="4056350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r>
              <a:rPr lang="es-CO" dirty="0"/>
              <a:t>Debido a que la mayoría de los lenguajes de codificación poseen atributos y limitaciones de rendimiento bien conocidos, un </a:t>
            </a:r>
            <a:r>
              <a:rPr lang="es-CO" dirty="0" err="1"/>
              <a:t>stack</a:t>
            </a:r>
            <a:r>
              <a:rPr lang="es-CO" dirty="0"/>
              <a:t> tecnológico alude a las fortalezas y debilidades de la aplicación en general. Si un programador sabe que un servicio de software está construido en PHP, por ejemplo, sabe que su base de código quizás sea grande y difícil de depurar. PHP es un lenguaje de codificación notoriamente ineficiente que se utiliza en la mayoría de las aplicaciones web populares. Si un programador sabe que una aplicación fue construida usando Ruby </a:t>
            </a:r>
            <a:r>
              <a:rPr lang="es-CO" dirty="0" err="1"/>
              <a:t>on</a:t>
            </a:r>
            <a:r>
              <a:rPr lang="es-CO" dirty="0"/>
              <a:t> </a:t>
            </a:r>
            <a:r>
              <a:rPr lang="es-CO" dirty="0" err="1"/>
              <a:t>Rails</a:t>
            </a:r>
            <a:r>
              <a:rPr lang="es-CO" dirty="0"/>
              <a:t>, sabe que tendría que aprender el lenguaje de programación Ruby para hacer cualquier cambio.</a:t>
            </a:r>
            <a:endParaRPr lang="es-CO" dirty="0"/>
          </a:p>
        </p:txBody>
      </p:sp>
    </p:spTree>
    <p:extLst>
      <p:ext uri="{BB962C8B-B14F-4D97-AF65-F5344CB8AC3E}">
        <p14:creationId xmlns:p14="http://schemas.microsoft.com/office/powerpoint/2010/main" val="991508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2875" y="1162843"/>
            <a:ext cx="10515600" cy="1325563"/>
          </a:xfrm>
        </p:spPr>
        <p:txBody>
          <a:bodyPr/>
          <a:lstStyle/>
          <a:p>
            <a:r>
              <a:rPr lang="es-CO" b="1" dirty="0"/>
              <a:t>¿Qué contiene un </a:t>
            </a:r>
            <a:r>
              <a:rPr lang="es-CO" b="1" dirty="0" err="1"/>
              <a:t>stack</a:t>
            </a:r>
            <a:r>
              <a:rPr lang="es-CO" b="1" dirty="0"/>
              <a:t> tecnológico?</a:t>
            </a:r>
            <a:br>
              <a:rPr lang="es-CO" b="1" dirty="0"/>
            </a:br>
            <a:endParaRPr lang="es-CO" dirty="0"/>
          </a:p>
        </p:txBody>
      </p:sp>
      <p:sp>
        <p:nvSpPr>
          <p:cNvPr id="3" name="Marcador de contenido 2"/>
          <p:cNvSpPr>
            <a:spLocks noGrp="1"/>
          </p:cNvSpPr>
          <p:nvPr>
            <p:ph idx="1"/>
          </p:nvPr>
        </p:nvSpPr>
        <p:spPr>
          <a:xfrm>
            <a:off x="771525" y="2111375"/>
            <a:ext cx="10515600" cy="4351339"/>
          </a:xfrm>
        </p:spPr>
        <p:txBody>
          <a:bodyPr/>
          <a:lstStyle/>
          <a:p>
            <a:r>
              <a:rPr lang="es-CO" dirty="0"/>
              <a:t>Dependiendo del tipo de empresa, se necesitarán </a:t>
            </a:r>
            <a:r>
              <a:rPr lang="es-CO" dirty="0" err="1"/>
              <a:t>stacks</a:t>
            </a:r>
            <a:r>
              <a:rPr lang="es-CO" dirty="0"/>
              <a:t> tecnológicos distintos, por lo que no hay dos </a:t>
            </a:r>
            <a:r>
              <a:rPr lang="es-CO" dirty="0" err="1"/>
              <a:t>stacks</a:t>
            </a:r>
            <a:r>
              <a:rPr lang="es-CO" dirty="0"/>
              <a:t> tecnológicos iguales. Los equipos deciden qué tecnologías quieren utilizar y luego se basan en un lenguaje de codificación central, añadiendo herramientas y servicios adicionales a medida que avanzan. “Cuando se tiene un producto en mente, por lo general se empieza con el </a:t>
            </a:r>
            <a:r>
              <a:rPr lang="es-CO" dirty="0" err="1"/>
              <a:t>front</a:t>
            </a:r>
            <a:r>
              <a:rPr lang="es-CO" dirty="0"/>
              <a:t> </a:t>
            </a:r>
            <a:r>
              <a:rPr lang="es-CO" dirty="0" err="1"/>
              <a:t>end</a:t>
            </a:r>
            <a:r>
              <a:rPr lang="es-CO" dirty="0"/>
              <a:t>, la pieza que enfrenta al cliente, y luego se decide qué herramientas de back-</a:t>
            </a:r>
            <a:r>
              <a:rPr lang="es-CO" dirty="0" err="1"/>
              <a:t>end</a:t>
            </a:r>
            <a:r>
              <a:rPr lang="es-CO" dirty="0"/>
              <a:t> se necesitan para apoyarlo”, dijo Lira </a:t>
            </a:r>
            <a:r>
              <a:rPr lang="es-CO" dirty="0" err="1"/>
              <a:t>Skenderi</a:t>
            </a:r>
            <a:r>
              <a:rPr lang="es-CO" dirty="0"/>
              <a:t>, una analista de datos e ingeniera del proveedor de alojamiento Digital </a:t>
            </a:r>
            <a:r>
              <a:rPr lang="es-CO" dirty="0" err="1"/>
              <a:t>Ocean</a:t>
            </a:r>
            <a:r>
              <a:rPr lang="es-CO" dirty="0"/>
              <a:t>.</a:t>
            </a:r>
            <a:endParaRPr lang="es-CO" dirty="0"/>
          </a:p>
        </p:txBody>
      </p:sp>
    </p:spTree>
    <p:extLst>
      <p:ext uri="{BB962C8B-B14F-4D97-AF65-F5344CB8AC3E}">
        <p14:creationId xmlns:p14="http://schemas.microsoft.com/office/powerpoint/2010/main" val="3546544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r>
              <a:rPr lang="es-CO" dirty="0"/>
              <a:t>El paquete de servicios resultante se denomina “</a:t>
            </a:r>
            <a:r>
              <a:rPr lang="es-CO" dirty="0" err="1"/>
              <a:t>stack</a:t>
            </a:r>
            <a:r>
              <a:rPr lang="es-CO" dirty="0"/>
              <a:t>” porque cada servicio adicional se basa en los que se encuentran debajo, lo que permite a los desarrolladores personalizar la aplicación. Los desarrolladores que diseñan una aplicación a la que accederán millones de personas cada día pueden elegir lenguajes de programación que sobresalen en lo que se conoce como operaciones de alta lectura, lo que significa que pueden ser accedidos por muchos usuarios simultáneos. Si la aplicación está destinada a rastrear la web y recopilar información, los desarrolladores pueden optar por lenguajes de alta escritura.</a:t>
            </a:r>
            <a:endParaRPr lang="es-CO" dirty="0"/>
          </a:p>
        </p:txBody>
      </p:sp>
    </p:spTree>
    <p:extLst>
      <p:ext uri="{BB962C8B-B14F-4D97-AF65-F5344CB8AC3E}">
        <p14:creationId xmlns:p14="http://schemas.microsoft.com/office/powerpoint/2010/main" val="2194769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r>
              <a:rPr lang="es-CO" dirty="0"/>
              <a:t>Todos los </a:t>
            </a:r>
            <a:r>
              <a:rPr lang="es-CO" dirty="0" err="1"/>
              <a:t>stacks</a:t>
            </a:r>
            <a:r>
              <a:rPr lang="es-CO" dirty="0"/>
              <a:t> tecnológicos se dividen entre el back-</a:t>
            </a:r>
            <a:r>
              <a:rPr lang="es-CO" dirty="0" err="1"/>
              <a:t>end</a:t>
            </a:r>
            <a:r>
              <a:rPr lang="es-CO" dirty="0"/>
              <a:t> y el </a:t>
            </a:r>
            <a:r>
              <a:rPr lang="es-CO" dirty="0" err="1"/>
              <a:t>front-end</a:t>
            </a:r>
            <a:r>
              <a:rPr lang="es-CO" dirty="0"/>
              <a:t>, también conocido como server-</a:t>
            </a:r>
            <a:r>
              <a:rPr lang="es-CO" dirty="0" err="1"/>
              <a:t>side</a:t>
            </a:r>
            <a:r>
              <a:rPr lang="es-CO" dirty="0"/>
              <a:t> y </a:t>
            </a:r>
            <a:r>
              <a:rPr lang="es-CO" dirty="0" err="1"/>
              <a:t>client-side</a:t>
            </a:r>
            <a:r>
              <a:rPr lang="es-CO" dirty="0"/>
              <a:t>. Si un </a:t>
            </a:r>
            <a:r>
              <a:rPr lang="es-CO" dirty="0" err="1"/>
              <a:t>stack</a:t>
            </a:r>
            <a:r>
              <a:rPr lang="es-CO" dirty="0"/>
              <a:t> tecnológico fuera una computadora portátil, el back-</a:t>
            </a:r>
            <a:r>
              <a:rPr lang="es-CO" dirty="0" err="1"/>
              <a:t>end</a:t>
            </a:r>
            <a:r>
              <a:rPr lang="es-CO" dirty="0"/>
              <a:t> sería el hardware interno que la hace funcionar. El </a:t>
            </a:r>
            <a:r>
              <a:rPr lang="es-CO" dirty="0" err="1"/>
              <a:t>front-end</a:t>
            </a:r>
            <a:r>
              <a:rPr lang="es-CO" dirty="0"/>
              <a:t> serían la pantalla, la carcasa y el teclado, que permiten al usuario interactuar con el portátil. Cuando una solicitud de empleo requiere de un ingeniero con experiencia en el área de back-</a:t>
            </a:r>
            <a:r>
              <a:rPr lang="es-CO" dirty="0" err="1"/>
              <a:t>end</a:t>
            </a:r>
            <a:r>
              <a:rPr lang="es-CO" dirty="0"/>
              <a:t>, </a:t>
            </a:r>
            <a:r>
              <a:rPr lang="es-CO" dirty="0" err="1"/>
              <a:t>front-end</a:t>
            </a:r>
            <a:r>
              <a:rPr lang="es-CO" dirty="0"/>
              <a:t> y full-</a:t>
            </a:r>
            <a:r>
              <a:rPr lang="es-CO" dirty="0" err="1"/>
              <a:t>stack</a:t>
            </a:r>
            <a:r>
              <a:rPr lang="es-CO" dirty="0"/>
              <a:t>, hace referencia a la parte de la tecnología en la que el solicitante se especializará de forma especial.</a:t>
            </a:r>
            <a:endParaRPr lang="es-CO" dirty="0"/>
          </a:p>
        </p:txBody>
      </p:sp>
    </p:spTree>
    <p:extLst>
      <p:ext uri="{BB962C8B-B14F-4D97-AF65-F5344CB8AC3E}">
        <p14:creationId xmlns:p14="http://schemas.microsoft.com/office/powerpoint/2010/main" val="4143736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overview of a simple tech stack"/>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49549" y="2743200"/>
            <a:ext cx="6594476" cy="16486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6936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r>
              <a:rPr lang="es-CO" dirty="0"/>
              <a:t>Las tecnologías back-</a:t>
            </a:r>
            <a:r>
              <a:rPr lang="es-CO" dirty="0" err="1"/>
              <a:t>end</a:t>
            </a:r>
            <a:r>
              <a:rPr lang="es-CO" dirty="0"/>
              <a:t> incluyen </a:t>
            </a:r>
            <a:r>
              <a:rPr lang="es-CO" dirty="0" err="1"/>
              <a:t>frameworks</a:t>
            </a:r>
            <a:r>
              <a:rPr lang="es-CO" dirty="0"/>
              <a:t> web, lenguajes de programación, servidores y sistemas operativos. Una </a:t>
            </a:r>
            <a:r>
              <a:rPr lang="es-CO" dirty="0" err="1"/>
              <a:t>stack</a:t>
            </a:r>
            <a:r>
              <a:rPr lang="es-CO" dirty="0"/>
              <a:t> popular de tecnología de desarrollo web es conocida por el acrónimo LAMP, abreviatura de sistema operativo Linux, servidor HTTP Apache, sistema de gestión de bases de datos relacionales </a:t>
            </a:r>
            <a:r>
              <a:rPr lang="es-CO" dirty="0" err="1"/>
              <a:t>MySQL</a:t>
            </a:r>
            <a:r>
              <a:rPr lang="es-CO" dirty="0"/>
              <a:t> y el lenguaje de programación PHP.</a:t>
            </a:r>
            <a:endParaRPr lang="es-CO" dirty="0"/>
          </a:p>
        </p:txBody>
      </p:sp>
    </p:spTree>
    <p:extLst>
      <p:ext uri="{BB962C8B-B14F-4D97-AF65-F5344CB8AC3E}">
        <p14:creationId xmlns:p14="http://schemas.microsoft.com/office/powerpoint/2010/main" val="3319299013"/>
      </p:ext>
    </p:extLst>
  </p:cSld>
  <p:clrMapOvr>
    <a:masterClrMapping/>
  </p:clrMapOvr>
</p:sld>
</file>

<file path=ppt/theme/theme1.xml><?xml version="1.0" encoding="utf-8"?>
<a:theme xmlns:a="http://schemas.openxmlformats.org/drawingml/2006/main" name="misiontic">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siontic" id="{19625CE6-A660-4995-80FA-D54D3248E85A}" vid="{B3D31742-1481-47A3-998A-F2EFB18651F5}"/>
    </a:ext>
  </a:extLst>
</a:theme>
</file>

<file path=docProps/app.xml><?xml version="1.0" encoding="utf-8"?>
<Properties xmlns="http://schemas.openxmlformats.org/officeDocument/2006/extended-properties" xmlns:vt="http://schemas.openxmlformats.org/officeDocument/2006/docPropsVTypes">
  <Template>misiontic</Template>
  <TotalTime>404</TotalTime>
  <Words>1596</Words>
  <Application>Microsoft Office PowerPoint</Application>
  <PresentationFormat>Panorámica</PresentationFormat>
  <Paragraphs>42</Paragraphs>
  <Slides>20</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20</vt:i4>
      </vt:variant>
    </vt:vector>
  </HeadingPairs>
  <TitlesOfParts>
    <vt:vector size="25" baseType="lpstr">
      <vt:lpstr>Arial</vt:lpstr>
      <vt:lpstr>Calibri</vt:lpstr>
      <vt:lpstr>Calibri Light</vt:lpstr>
      <vt:lpstr>Poppins</vt:lpstr>
      <vt:lpstr>misiontic</vt:lpstr>
      <vt:lpstr> Sesion 1  Stacks tecnológicos para apps web. </vt:lpstr>
      <vt:lpstr>¿Qué es un stack tecnológico (o tech stack)?</vt:lpstr>
      <vt:lpstr>Presentación de PowerPoint</vt:lpstr>
      <vt:lpstr>Presentación de PowerPoint</vt:lpstr>
      <vt:lpstr>¿Qué contiene un stack tecnológico? </vt:lpstr>
      <vt:lpstr>Presentación de PowerPoint</vt:lpstr>
      <vt:lpstr>Presentación de PowerPoint</vt:lpstr>
      <vt:lpstr>Presentación de PowerPoint</vt:lpstr>
      <vt:lpstr>Presentación de PowerPoint</vt:lpstr>
      <vt:lpstr>Cómo construir un stack tecnológico </vt:lpstr>
      <vt:lpstr>2. Confía en la comunidad de código abierto </vt:lpstr>
      <vt:lpstr>3. Considera el proposito de la aplicación </vt:lpstr>
      <vt:lpstr>4. Utiliza una plataforma de análisis </vt:lpstr>
      <vt:lpstr>5. Considera el matenimiento necesario </vt:lpstr>
      <vt:lpstr>¿Qué es full stack y por qué elegirlo? </vt:lpstr>
      <vt:lpstr>Presentación de PowerPoint</vt:lpstr>
      <vt:lpstr>Ventajas de un desarrollador full-stack: </vt:lpstr>
      <vt:lpstr>¿Qué es MEAN Stack y por qué elegirlo? </vt:lpstr>
      <vt:lpstr>Algunos:</vt:lpstr>
      <vt:lpstr>Actividad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Recurso 3</dc:title>
  <dc:creator>Usuario de Windows</dc:creator>
  <cp:lastModifiedBy>isa</cp:lastModifiedBy>
  <cp:revision>23</cp:revision>
  <dcterms:created xsi:type="dcterms:W3CDTF">2021-05-01T22:31:45Z</dcterms:created>
  <dcterms:modified xsi:type="dcterms:W3CDTF">2021-11-01T00:16:02Z</dcterms:modified>
</cp:coreProperties>
</file>