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858000" cy="9906000" type="A4"/>
  <p:notesSz cx="6858000" cy="9144000"/>
  <p:custDataLst>
    <p:tags r:id="rId3"/>
  </p:custDataLst>
  <p:defaultTextStyle>
    <a:defPPr>
      <a:defRPr lang="es-ES_tradnl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12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100" d="100"/>
          <a:sy n="100" d="100"/>
        </p:scale>
        <p:origin x="-1740" y="-96"/>
      </p:cViewPr>
      <p:guideLst>
        <p:guide orient="horz" pos="312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tags" Target="tags/tag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514350" y="3076575"/>
            <a:ext cx="5829300" cy="212407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2063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977126-18D1-4992-9289-B458E0BEBE11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4FFEE9-E517-4D10-863F-5303DAA87A6A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4972050" y="396875"/>
            <a:ext cx="1543050" cy="845185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342900" y="396875"/>
            <a:ext cx="4476750" cy="8451850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86400A-6BD1-4528-A34B-B09091868C8B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2A5D53-294A-4075-92DD-CCB9A1A0B928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41338" y="6365875"/>
            <a:ext cx="5829300" cy="196691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41338" y="4198938"/>
            <a:ext cx="5829300" cy="216693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7B71EA-1BDB-4B2E-9332-8E0EA6A9B396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342900" y="2311400"/>
            <a:ext cx="3009900" cy="6537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3505200" y="2311400"/>
            <a:ext cx="3009900" cy="6537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6AE590-2412-420B-AAE3-83690CD21575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42900" y="2217738"/>
            <a:ext cx="3030538" cy="9239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342900" y="3141663"/>
            <a:ext cx="3030538" cy="57070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3484563" y="2217738"/>
            <a:ext cx="3030537" cy="9239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3484563" y="3141663"/>
            <a:ext cx="3030537" cy="57070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215932-059F-482B-B30E-A5FBC55D159A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796895-B77B-4143-81EF-0BDFE1E20731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4C9B11-5499-4268-BC1A-0E9C3EA49802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2900" y="393700"/>
            <a:ext cx="2255838" cy="16795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681288" y="393700"/>
            <a:ext cx="3833812" cy="84550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342900" y="2073275"/>
            <a:ext cx="2255838" cy="67754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F9E37C-0808-410B-9DFF-F2B95D451187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344613" y="6934200"/>
            <a:ext cx="4114800" cy="8191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344613" y="885825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344613" y="7753350"/>
            <a:ext cx="4114800" cy="11620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42DC62-AC53-40F3-8C4F-93571CBEA90B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396875"/>
            <a:ext cx="6172200" cy="165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2311400"/>
            <a:ext cx="6172200" cy="653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2900" y="9020175"/>
            <a:ext cx="1600200" cy="68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9020175"/>
            <a:ext cx="2171700" cy="68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9020175"/>
            <a:ext cx="1600200" cy="68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214609D5-2E03-4459-8C4D-8203ACECA4DE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25208" y="-39688"/>
            <a:ext cx="5829300" cy="1536701"/>
          </a:xfrm>
          <a:gradFill rotWithShape="1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/>
          </a:gradFill>
        </p:spPr>
        <p:txBody>
          <a:bodyPr/>
          <a:lstStyle/>
          <a:p>
            <a:pPr eaLnBrk="1" hangingPunct="1"/>
            <a:r>
              <a:rPr lang="es-ES_tradnl" sz="1000" b="1">
                <a:latin typeface="Arial Narrow" pitchFamily="34" charset="0"/>
              </a:rPr>
              <a:t/>
            </a:r>
            <a:br>
              <a:rPr lang="es-ES_tradnl" sz="1000" b="1">
                <a:latin typeface="Arial Narrow" pitchFamily="34" charset="0"/>
              </a:rPr>
            </a:br>
            <a:r>
              <a:rPr lang="es-ES_tradnl" sz="1000" b="1">
                <a:latin typeface="Arial Narrow" pitchFamily="34" charset="0"/>
              </a:rPr>
              <a:t/>
            </a:r>
            <a:br>
              <a:rPr lang="es-ES_tradnl" sz="1000" b="1">
                <a:latin typeface="Arial Narrow" pitchFamily="34" charset="0"/>
              </a:rPr>
            </a:br>
            <a:r>
              <a:rPr lang="es-ES_tradnl" sz="1000" b="1">
                <a:latin typeface="Arial Narrow" pitchFamily="34" charset="0"/>
              </a:rPr>
              <a:t>UNIVERSIDAD NACIONAL DE ROSARIO</a:t>
            </a:r>
            <a:br>
              <a:rPr lang="es-ES_tradnl" sz="1000" b="1">
                <a:latin typeface="Arial Narrow" pitchFamily="34" charset="0"/>
              </a:rPr>
            </a:br>
            <a:r>
              <a:rPr lang="es-ES_tradnl" sz="1000" b="1">
                <a:latin typeface="Arial Narrow" pitchFamily="34" charset="0"/>
              </a:rPr>
              <a:t>FACULTAD DE CIENCIAS EXACTAS, INGENIERÍA Y AGRIMENSURA</a:t>
            </a:r>
            <a:br>
              <a:rPr lang="es-ES_tradnl" sz="1000" b="1">
                <a:latin typeface="Arial Narrow" pitchFamily="34" charset="0"/>
              </a:rPr>
            </a:br>
            <a:r>
              <a:rPr lang="es-ES_tradnl" sz="1000" b="1">
                <a:latin typeface="Arial Narrow" pitchFamily="34" charset="0"/>
              </a:rPr>
              <a:t>ESCUELA DE POSGRADO Y EDUCACIÓN CONTINUA</a:t>
            </a:r>
          </a:p>
        </p:txBody>
      </p:sp>
      <p:sp>
        <p:nvSpPr>
          <p:cNvPr id="2051" name="Rectangle 4"/>
          <p:cNvSpPr>
            <a:spLocks noChangeArrowheads="1"/>
          </p:cNvSpPr>
          <p:nvPr/>
        </p:nvSpPr>
        <p:spPr bwMode="auto">
          <a:xfrm>
            <a:off x="1028700" y="1281113"/>
            <a:ext cx="5829300" cy="1943100"/>
          </a:xfrm>
          <a:prstGeom prst="rect">
            <a:avLst/>
          </a:prstGeom>
          <a:gradFill rotWithShape="1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/>
          </a:gradFill>
          <a:ln w="9525">
            <a:noFill/>
            <a:miter lim="800000"/>
            <a:headEnd/>
            <a:tailEnd/>
          </a:ln>
        </p:spPr>
        <p:txBody>
          <a:bodyPr lIns="18000" tIns="18000" rIns="18000" bIns="18000" anchor="ctr"/>
          <a:lstStyle/>
          <a:p>
            <a:pPr algn="ctr"/>
            <a:r>
              <a:rPr lang="es-ES_tradnl" sz="1600" b="1" dirty="0">
                <a:solidFill>
                  <a:schemeClr val="tx2"/>
                </a:solidFill>
              </a:rPr>
              <a:t>Asignatura/Curso Acreditable</a:t>
            </a:r>
          </a:p>
          <a:p>
            <a:pPr algn="ctr"/>
            <a:endParaRPr lang="es-ES_tradnl" sz="1000" b="1" dirty="0">
              <a:solidFill>
                <a:schemeClr val="tx2"/>
              </a:solidFill>
              <a:latin typeface="Times New Roman" pitchFamily="18" charset="0"/>
            </a:endParaRPr>
          </a:p>
          <a:p>
            <a:pPr algn="ctr"/>
            <a:r>
              <a:rPr lang="es-ES" b="1" dirty="0"/>
              <a:t>“Diseño Geométrico de Intersecciones </a:t>
            </a:r>
            <a:r>
              <a:rPr lang="es-ES" b="1"/>
              <a:t>y Distribuidores</a:t>
            </a:r>
            <a:r>
              <a:rPr lang="es-ES_tradnl"/>
              <a:t>”</a:t>
            </a:r>
            <a:endParaRPr lang="es-ES_tradnl" sz="1000" b="1" dirty="0">
              <a:solidFill>
                <a:schemeClr val="tx2"/>
              </a:solidFill>
              <a:latin typeface="Times New Roman" pitchFamily="18" charset="0"/>
            </a:endParaRPr>
          </a:p>
          <a:p>
            <a:pPr algn="ctr"/>
            <a:endParaRPr lang="es-ES_tradnl" sz="1000" b="1" dirty="0">
              <a:solidFill>
                <a:schemeClr val="tx2"/>
              </a:solidFill>
              <a:latin typeface="Times New Roman" pitchFamily="18" charset="0"/>
            </a:endParaRPr>
          </a:p>
          <a:p>
            <a:pPr algn="ctr"/>
            <a:r>
              <a:rPr lang="es-ES_tradnl" sz="1200" b="1" dirty="0">
                <a:solidFill>
                  <a:schemeClr val="tx2"/>
                </a:solidFill>
                <a:latin typeface="Arial Narrow" pitchFamily="34" charset="0"/>
              </a:rPr>
              <a:t>Válido para la Maestría en Ing. Vial de la Facultad de Ciencias Exactas, Ingeniería y Agrimensura</a:t>
            </a:r>
          </a:p>
        </p:txBody>
      </p:sp>
      <p:sp>
        <p:nvSpPr>
          <p:cNvPr id="2052" name="Rectangle 5"/>
          <p:cNvSpPr>
            <a:spLocks noChangeArrowheads="1"/>
          </p:cNvSpPr>
          <p:nvPr/>
        </p:nvSpPr>
        <p:spPr bwMode="auto">
          <a:xfrm>
            <a:off x="1028700" y="3224213"/>
            <a:ext cx="5829300" cy="6681787"/>
          </a:xfrm>
          <a:prstGeom prst="rect">
            <a:avLst/>
          </a:prstGeom>
          <a:gradFill rotWithShape="1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0"/>
          </a:gradFill>
          <a:ln w="9525">
            <a:noFill/>
            <a:miter lim="800000"/>
            <a:headEnd/>
            <a:tailEnd/>
          </a:ln>
        </p:spPr>
        <p:txBody>
          <a:bodyPr lIns="108000" tIns="90000" rIns="108000" bIns="90000"/>
          <a:lstStyle/>
          <a:p>
            <a:r>
              <a:rPr lang="es-ES" sz="1100" b="1" dirty="0"/>
              <a:t>PROFESORES</a:t>
            </a:r>
          </a:p>
          <a:p>
            <a:r>
              <a:rPr lang="es-ES" sz="1100" i="1" dirty="0" err="1"/>
              <a:t>Mter</a:t>
            </a:r>
            <a:r>
              <a:rPr lang="es-ES" sz="1100" i="1" dirty="0"/>
              <a:t>. Ing. Rodolfo Eduardo Goñi . Ing. Mariano Julián Mansilla.</a:t>
            </a:r>
          </a:p>
          <a:p>
            <a:endParaRPr lang="es-ES" sz="900" b="1" dirty="0"/>
          </a:p>
          <a:p>
            <a:r>
              <a:rPr lang="es-ES" sz="1100" b="1" dirty="0"/>
              <a:t>DIRECTOR</a:t>
            </a:r>
          </a:p>
          <a:p>
            <a:r>
              <a:rPr lang="es-AR" sz="1100" i="1" dirty="0" err="1"/>
              <a:t>Mter</a:t>
            </a:r>
            <a:r>
              <a:rPr lang="es-AR" sz="1100" i="1" dirty="0"/>
              <a:t>. Ing. </a:t>
            </a:r>
            <a:r>
              <a:rPr lang="it-IT" sz="1100" i="1" dirty="0"/>
              <a:t>Liliana Marta Zeoli</a:t>
            </a:r>
            <a:endParaRPr lang="es-ES" sz="1100" b="1" i="1" dirty="0"/>
          </a:p>
          <a:p>
            <a:r>
              <a:rPr lang="pt-BR" sz="900" b="1" dirty="0"/>
              <a:t> </a:t>
            </a:r>
          </a:p>
          <a:p>
            <a:pPr algn="just"/>
            <a:r>
              <a:rPr lang="es-ES" sz="1100" b="1" dirty="0"/>
              <a:t>DESTINATARIOS</a:t>
            </a:r>
            <a:endParaRPr lang="es-ES" sz="1100" dirty="0"/>
          </a:p>
          <a:p>
            <a:r>
              <a:rPr lang="es-ES" sz="1100" dirty="0"/>
              <a:t>Profesionales y personal de organismos públicos de la especialidad vial, universidades, empresas constructoras y consultoras. Supervisores, inspectores y/o auditores de obras viales. Alumnos avanzados de la carrera de grado de Ingeniería Civil de la UNR. </a:t>
            </a:r>
          </a:p>
          <a:p>
            <a:pPr algn="just"/>
            <a:endParaRPr lang="es-ES" sz="900" b="1" dirty="0"/>
          </a:p>
          <a:p>
            <a:pPr algn="just"/>
            <a:r>
              <a:rPr lang="es-ES" sz="1100" b="1" dirty="0"/>
              <a:t>OBJETIVOS</a:t>
            </a:r>
            <a:endParaRPr lang="es-ES" sz="1100" dirty="0"/>
          </a:p>
          <a:p>
            <a:pPr lvl="0"/>
            <a:r>
              <a:rPr lang="es-AR" sz="1100" dirty="0"/>
              <a:t>Adquirir conocimientos específicos sobre diseño de intersecciones y distribuidores.</a:t>
            </a:r>
          </a:p>
          <a:p>
            <a:pPr lvl="0"/>
            <a:r>
              <a:rPr lang="es-AR" sz="1100" dirty="0"/>
              <a:t>Conocer y trabajar con herramientas informáticas modernas en el ámbito del proyecto vial.</a:t>
            </a:r>
          </a:p>
          <a:p>
            <a:pPr lvl="0"/>
            <a:r>
              <a:rPr lang="es-AR" sz="1100" dirty="0"/>
              <a:t>Familiarizarse con las tipologías clásicas de intersecciones y distribuidores. Relacionar los aspectos del diseño geométrico de intersecciones con la seguridad en circulación.</a:t>
            </a:r>
          </a:p>
          <a:p>
            <a:pPr algn="just"/>
            <a:endParaRPr lang="es-ES" sz="900" dirty="0"/>
          </a:p>
          <a:p>
            <a:pPr algn="just"/>
            <a:r>
              <a:rPr lang="es-ES" sz="1100" b="1" dirty="0"/>
              <a:t>CONTENIDOS </a:t>
            </a:r>
            <a:endParaRPr lang="es-ES" sz="1100" dirty="0"/>
          </a:p>
          <a:p>
            <a:r>
              <a:rPr lang="es-ES" sz="1100" dirty="0"/>
              <a:t>Conceptos para el diseño de intersecciones y distribuidores. Controles geométricos en las intersecciones. Distancia visual en intersecciones. Vehículo de diseño. Tipologías de intersecciones. Rotondas. Distribuidores a distinto nivel. </a:t>
            </a:r>
          </a:p>
          <a:p>
            <a:pPr algn="just"/>
            <a:endParaRPr lang="es-ES_tradnl" sz="900" dirty="0"/>
          </a:p>
          <a:p>
            <a:r>
              <a:rPr lang="es-ES" sz="1100" b="1" dirty="0"/>
              <a:t>FECHA</a:t>
            </a:r>
          </a:p>
          <a:p>
            <a:r>
              <a:rPr lang="es-ES" sz="1100" dirty="0"/>
              <a:t>6, 7, 8, 13 y 14 de junio de 2022.</a:t>
            </a:r>
          </a:p>
          <a:p>
            <a:pPr algn="just"/>
            <a:endParaRPr lang="es-ES" sz="900" b="1" dirty="0"/>
          </a:p>
          <a:p>
            <a:pPr algn="just"/>
            <a:r>
              <a:rPr lang="es-ES" sz="1100" b="1" dirty="0"/>
              <a:t>MODALIDAD DE DICTADO</a:t>
            </a:r>
          </a:p>
          <a:p>
            <a:pPr algn="just"/>
            <a:r>
              <a:rPr lang="es-ES" sz="1100" dirty="0"/>
              <a:t>El curso se dictará en formato </a:t>
            </a:r>
            <a:r>
              <a:rPr lang="es-ES" sz="1100" b="1" dirty="0"/>
              <a:t>bimodal</a:t>
            </a:r>
            <a:r>
              <a:rPr lang="es-ES" sz="1100" dirty="0"/>
              <a:t>, haciendo uso de la plataforma de Educación Virtual de la Escuela de Posgrado con clases sincrónicas y asincrónicas.</a:t>
            </a:r>
          </a:p>
          <a:p>
            <a:pPr algn="just"/>
            <a:endParaRPr lang="es-ES" sz="900" b="1" dirty="0"/>
          </a:p>
          <a:p>
            <a:pPr algn="just"/>
            <a:r>
              <a:rPr lang="es-ES" sz="1100" b="1" dirty="0"/>
              <a:t>COSTO</a:t>
            </a:r>
          </a:p>
          <a:p>
            <a:pPr algn="just"/>
            <a:r>
              <a:rPr lang="es-ES" sz="1100" dirty="0"/>
              <a:t>Para información sobre costos siga el </a:t>
            </a:r>
            <a:r>
              <a:rPr lang="es-ES" sz="1100"/>
              <a:t>siguiente link:</a:t>
            </a:r>
          </a:p>
          <a:p>
            <a:pPr algn="just"/>
            <a:r>
              <a:rPr lang="es-ES" sz="1100" dirty="0"/>
              <a:t>https://www.fceia.unr.edu.ar/laboratoriovial/cursos.php?frm=cursos</a:t>
            </a:r>
            <a:endParaRPr lang="es-ES" sz="1100" b="1" dirty="0"/>
          </a:p>
          <a:p>
            <a:pPr algn="just"/>
            <a:endParaRPr lang="es-ES" sz="1100" b="1" dirty="0"/>
          </a:p>
          <a:p>
            <a:pPr algn="just"/>
            <a:r>
              <a:rPr lang="es-ES" sz="1100" b="1" dirty="0"/>
              <a:t>INFORMES E INSCRIPCIÓN</a:t>
            </a:r>
          </a:p>
          <a:p>
            <a:pPr algn="just"/>
            <a:r>
              <a:rPr lang="es-ES_tradnl" sz="1100" dirty="0"/>
              <a:t>Escuela de Posgrado y Educación Continua</a:t>
            </a:r>
          </a:p>
          <a:p>
            <a:pPr algn="just"/>
            <a:r>
              <a:rPr lang="es-ES_tradnl" sz="1100" dirty="0"/>
              <a:t>Av. Pellegrini 250 P.B. – S 2000 BTP - Rosario</a:t>
            </a:r>
          </a:p>
          <a:p>
            <a:pPr algn="just"/>
            <a:r>
              <a:rPr lang="es-ES_tradnl" sz="1100" dirty="0"/>
              <a:t>e-mail: posgrado@fceia.unr.edu.ar      web: http://posgrado.fceia.unr.edu.ar</a:t>
            </a:r>
          </a:p>
          <a:p>
            <a:pPr algn="just"/>
            <a:r>
              <a:rPr lang="es-ES_tradnl" sz="1100" dirty="0"/>
              <a:t>Teléfono/Fax: 0341 – 4802655. De 8:00 a 13:00 horas</a:t>
            </a:r>
          </a:p>
        </p:txBody>
      </p:sp>
      <p:cxnSp>
        <p:nvCxnSpPr>
          <p:cNvPr id="9" name="8 Conector recto"/>
          <p:cNvCxnSpPr/>
          <p:nvPr/>
        </p:nvCxnSpPr>
        <p:spPr>
          <a:xfrm>
            <a:off x="1025525" y="1281113"/>
            <a:ext cx="5832475" cy="0"/>
          </a:xfrm>
          <a:prstGeom prst="line">
            <a:avLst/>
          </a:prstGeom>
          <a:ln w="635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10 Conector recto"/>
          <p:cNvCxnSpPr/>
          <p:nvPr/>
        </p:nvCxnSpPr>
        <p:spPr>
          <a:xfrm>
            <a:off x="1025525" y="3224213"/>
            <a:ext cx="5832475" cy="1587"/>
          </a:xfrm>
          <a:prstGeom prst="line">
            <a:avLst/>
          </a:prstGeom>
          <a:ln w="635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6" name="7 Imagen" descr="logo_UNR_calidad.JP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805488" y="57150"/>
            <a:ext cx="936625" cy="935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7" name="9 Imagen" descr="logo_fceia_negro_calidad.jpg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268413" y="71438"/>
            <a:ext cx="1177925" cy="56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8" name="11 Imagen" descr="epec-2.JPG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357563" y="128588"/>
            <a:ext cx="1150937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6">
            <a:extLst>
              <a:ext uri="{FF2B5EF4-FFF2-40B4-BE49-F238E27FC236}">
                <a16:creationId xmlns:a16="http://schemas.microsoft.com/office/drawing/2014/main" xmlns="" id="{98E1C646-53AD-4386-AD26-4CD8B34372C2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0" y="-39688"/>
            <a:ext cx="1025525" cy="9945688"/>
          </a:xfrm>
          <a:prstGeom prst="rect">
            <a:avLst/>
          </a:prstGeom>
          <a:blipFill dpi="0" rotWithShape="1">
            <a:blip r:embed="rId5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 vert="eaVert" anchor="ctr"/>
          <a:lstStyle/>
          <a:p>
            <a:pPr algn="ctr"/>
            <a:r>
              <a:rPr lang="es-ES_tradnl" sz="3600" dirty="0">
                <a:solidFill>
                  <a:schemeClr val="bg1"/>
                </a:solidFill>
                <a:latin typeface="Arial Black" pitchFamily="34" charset="0"/>
              </a:rPr>
              <a:t>LABORATORIO VIAL</a:t>
            </a:r>
          </a:p>
        </p:txBody>
      </p:sp>
      <p:pic>
        <p:nvPicPr>
          <p:cNvPr id="13" name="Picture 150" descr="imae transparente">
            <a:extLst>
              <a:ext uri="{FF2B5EF4-FFF2-40B4-BE49-F238E27FC236}">
                <a16:creationId xmlns:a16="http://schemas.microsoft.com/office/drawing/2014/main" xmlns="" id="{621E3C07-327F-43FC-944E-1E892B7DC8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91451" y="1664023"/>
            <a:ext cx="1006475" cy="24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&amp;#x0D;&amp;#x0A;&amp;#x0D;&amp;#x0A;UNIVERSIDAD NACIONAL DE ROSARIO&amp;#x0D;&amp;#x0A;FACULTAD DE CIENCIAS EXACTAS, INGENIERIA Y AGRIMENSURA&amp;#x0D;&amp;#x0A;ESCUELA DE POSGRADO Y EDUC&quot;/&gt;&lt;property id=&quot;20307&quot; value=&quot;256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</TotalTime>
  <Words>53</Words>
  <Application>Microsoft Office PowerPoint</Application>
  <PresentationFormat>A4 (210 x 297 mm)</PresentationFormat>
  <Paragraphs>39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Diseño predeterminado</vt:lpstr>
      <vt:lpstr>  UNIVERSIDAD NACIONAL DE ROSARIO FACULTAD DE CIENCIAS EXACTAS, INGENIERÍA Y AGRIMENSURA ESCUELA DE POSGRADO Y EDUCACIÓN CONTINUA</vt:lpstr>
    </vt:vector>
  </TitlesOfParts>
  <Company>The houze!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Mnmnb</dc:title>
  <dc:creator>WinuE</dc:creator>
  <cp:lastModifiedBy>Regina Muzzulini</cp:lastModifiedBy>
  <cp:revision>43</cp:revision>
  <dcterms:created xsi:type="dcterms:W3CDTF">2010-08-11T14:23:01Z</dcterms:created>
  <dcterms:modified xsi:type="dcterms:W3CDTF">2022-05-10T13:13:25Z</dcterms:modified>
</cp:coreProperties>
</file>