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es-ES_tradnl"/>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728" y="-9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3076575"/>
            <a:ext cx="5829300" cy="2124075"/>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7B290F6-9B98-4944-AAC7-0B58BE29BFED}" type="slidenum">
              <a:rPr lang="es-ES_tradnl" altLang="es-AR"/>
              <a:pPr/>
              <a:t>‹Nº›</a:t>
            </a:fld>
            <a:endParaRPr lang="es-ES_tradnl" alt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77B7697D-4B1D-4F42-A3E1-0F6F77C64D9F}" type="slidenum">
              <a:rPr lang="es-ES_tradnl" altLang="es-AR"/>
              <a:pPr/>
              <a:t>‹Nº›</a:t>
            </a:fld>
            <a:endParaRPr lang="es-ES_tradnl" alt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96875"/>
            <a:ext cx="1543050" cy="84518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96875"/>
            <a:ext cx="4476750" cy="84518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4C00CFC-12A8-4085-9EF5-8DE8F1A3FCF3}" type="slidenum">
              <a:rPr lang="es-ES_tradnl" altLang="es-AR"/>
              <a:pPr/>
              <a:t>‹Nº›</a:t>
            </a:fld>
            <a:endParaRPr lang="es-ES_tradnl" alt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23BB2A5-CC53-4529-B44B-233023416F12}" type="slidenum">
              <a:rPr lang="es-ES_tradnl" altLang="es-AR"/>
              <a:pPr/>
              <a:t>‹Nº›</a:t>
            </a:fld>
            <a:endParaRPr lang="es-ES_tradnl" alt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338" y="6365875"/>
            <a:ext cx="5829300" cy="1966913"/>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C189BA1-1D85-4A69-B412-991C51A4B61F}" type="slidenum">
              <a:rPr lang="es-ES_tradnl" altLang="es-AR"/>
              <a:pPr/>
              <a:t>‹Nº›</a:t>
            </a:fld>
            <a:endParaRPr lang="es-ES_tradnl" alt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F378C058-85F5-48F4-B5B6-F758383DF8BF}" type="slidenum">
              <a:rPr lang="es-ES_tradnl" altLang="es-AR"/>
              <a:pPr/>
              <a:t>‹Nº›</a:t>
            </a:fld>
            <a:endParaRPr lang="es-ES_tradnl" alt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_tradnl"/>
          </a:p>
        </p:txBody>
      </p:sp>
      <p:sp>
        <p:nvSpPr>
          <p:cNvPr id="8"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9" name="Rectangle 6"/>
          <p:cNvSpPr>
            <a:spLocks noGrp="1" noChangeArrowheads="1"/>
          </p:cNvSpPr>
          <p:nvPr>
            <p:ph type="sldNum" sz="quarter" idx="12"/>
          </p:nvPr>
        </p:nvSpPr>
        <p:spPr>
          <a:ln/>
        </p:spPr>
        <p:txBody>
          <a:bodyPr/>
          <a:lstStyle>
            <a:lvl1pPr>
              <a:defRPr/>
            </a:lvl1pPr>
          </a:lstStyle>
          <a:p>
            <a:fld id="{1BFA9B15-2BE5-4FE2-8D57-4D85443D5ED7}" type="slidenum">
              <a:rPr lang="es-ES_tradnl" altLang="es-AR"/>
              <a:pPr/>
              <a:t>‹Nº›</a:t>
            </a:fld>
            <a:endParaRPr lang="es-ES_tradnl" alt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5" name="Rectangle 6"/>
          <p:cNvSpPr>
            <a:spLocks noGrp="1" noChangeArrowheads="1"/>
          </p:cNvSpPr>
          <p:nvPr>
            <p:ph type="sldNum" sz="quarter" idx="12"/>
          </p:nvPr>
        </p:nvSpPr>
        <p:spPr>
          <a:ln/>
        </p:spPr>
        <p:txBody>
          <a:bodyPr/>
          <a:lstStyle>
            <a:lvl1pPr>
              <a:defRPr/>
            </a:lvl1pPr>
          </a:lstStyle>
          <a:p>
            <a:fld id="{E4832D5B-1487-425E-9D5D-10D70B6FD724}" type="slidenum">
              <a:rPr lang="es-ES_tradnl" altLang="es-AR"/>
              <a:pPr/>
              <a:t>‹Nº›</a:t>
            </a:fld>
            <a:endParaRPr lang="es-ES_tradnl" alt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_tradnl"/>
          </a:p>
        </p:txBody>
      </p:sp>
      <p:sp>
        <p:nvSpPr>
          <p:cNvPr id="3"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4" name="Rectangle 6"/>
          <p:cNvSpPr>
            <a:spLocks noGrp="1" noChangeArrowheads="1"/>
          </p:cNvSpPr>
          <p:nvPr>
            <p:ph type="sldNum" sz="quarter" idx="12"/>
          </p:nvPr>
        </p:nvSpPr>
        <p:spPr>
          <a:ln/>
        </p:spPr>
        <p:txBody>
          <a:bodyPr/>
          <a:lstStyle>
            <a:lvl1pPr>
              <a:defRPr/>
            </a:lvl1pPr>
          </a:lstStyle>
          <a:p>
            <a:fld id="{26AFAE15-483E-42AC-8736-F42B4171E227}" type="slidenum">
              <a:rPr lang="es-ES_tradnl" altLang="es-AR"/>
              <a:pPr/>
              <a:t>‹Nº›</a:t>
            </a:fld>
            <a:endParaRPr lang="es-ES_tradnl" alt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93700"/>
            <a:ext cx="2255838" cy="1679575"/>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40B17627-7609-40E8-99CC-CB508D46D1AB}" type="slidenum">
              <a:rPr lang="es-ES_tradnl" altLang="es-AR"/>
              <a:pPr/>
              <a:t>‹Nº›</a:t>
            </a:fld>
            <a:endParaRPr lang="es-ES_tradnl" alt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613" y="6934200"/>
            <a:ext cx="4114800" cy="8191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524A4419-700D-415B-911A-2AECD744BD85}" type="slidenum">
              <a:rPr lang="es-ES_tradnl" altLang="es-AR"/>
              <a:pPr/>
              <a:t>‹Nº›</a:t>
            </a:fld>
            <a:endParaRPr lang="es-ES_tradnl" alt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ltLang="es-AR" smtClean="0"/>
              <a:t>Haga clic para cambiar el estilo de título	</a:t>
            </a:r>
          </a:p>
        </p:txBody>
      </p:sp>
      <p:sp>
        <p:nvSpPr>
          <p:cNvPr id="1027" name="Rectangle 3"/>
          <p:cNvSpPr>
            <a:spLocks noGrp="1" noChangeArrowheads="1"/>
          </p:cNvSpPr>
          <p:nvPr>
            <p:ph type="body" idx="1"/>
          </p:nvPr>
        </p:nvSpPr>
        <p:spPr bwMode="auto">
          <a:xfrm>
            <a:off x="342900" y="2311400"/>
            <a:ext cx="6172200" cy="653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ltLang="es-AR" smtClean="0"/>
              <a:t>Haga clic para modificar el estilo de texto del patrón</a:t>
            </a:r>
          </a:p>
          <a:p>
            <a:pPr lvl="1"/>
            <a:r>
              <a:rPr lang="es-ES_tradnl" altLang="es-AR" smtClean="0"/>
              <a:t>Segundo nivel</a:t>
            </a:r>
          </a:p>
          <a:p>
            <a:pPr lvl="2"/>
            <a:r>
              <a:rPr lang="es-ES_tradnl" altLang="es-AR" smtClean="0"/>
              <a:t>Tercer nivel</a:t>
            </a:r>
          </a:p>
          <a:p>
            <a:pPr lvl="3"/>
            <a:r>
              <a:rPr lang="es-ES_tradnl" altLang="es-AR" smtClean="0"/>
              <a:t>Cuarto nivel</a:t>
            </a:r>
          </a:p>
          <a:p>
            <a:pPr lvl="4"/>
            <a:r>
              <a:rPr lang="es-ES_tradnl" altLang="es-AR" smtClean="0"/>
              <a:t>Quinto nivel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_tradnl"/>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_tradnl"/>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C1B4C43-FACC-46EF-9339-63921A9A438C}" type="slidenum">
              <a:rPr lang="es-ES_tradnl" altLang="es-AR"/>
              <a:pPr/>
              <a:t>‹Nº›</a:t>
            </a:fld>
            <a:endParaRPr lang="es-ES_tradnl"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55688" y="-39688"/>
            <a:ext cx="5829300" cy="1536701"/>
          </a:xfrm>
          <a:gradFill rotWithShape="1">
            <a:gsLst>
              <a:gs pos="0">
                <a:srgbClr val="5E9EFF"/>
              </a:gs>
              <a:gs pos="39999">
                <a:srgbClr val="85C2FF"/>
              </a:gs>
              <a:gs pos="70000">
                <a:srgbClr val="C4D6EB"/>
              </a:gs>
              <a:gs pos="100000">
                <a:srgbClr val="FFEBFA"/>
              </a:gs>
            </a:gsLst>
            <a:lin ang="5400000"/>
          </a:gradFill>
        </p:spPr>
        <p:txBody>
          <a:bodyPr/>
          <a:lstStyle/>
          <a:p>
            <a:pPr eaLnBrk="1" hangingPunct="1"/>
            <a:r>
              <a:rPr lang="es-ES_tradnl" altLang="es-AR" sz="1000" b="1" dirty="0" smtClean="0">
                <a:latin typeface="Arial Narrow" pitchFamily="34" charset="0"/>
              </a:rPr>
              <a:t/>
            </a:r>
            <a:br>
              <a:rPr lang="es-ES_tradnl" altLang="es-AR" sz="1000" b="1" dirty="0" smtClean="0">
                <a:latin typeface="Arial Narrow" pitchFamily="34" charset="0"/>
              </a:rPr>
            </a:br>
            <a:r>
              <a:rPr lang="es-ES_tradnl" altLang="es-AR" sz="1000" b="1" dirty="0">
                <a:latin typeface="Arial Narrow" pitchFamily="34" charset="0"/>
              </a:rPr>
              <a:t/>
            </a:r>
            <a:br>
              <a:rPr lang="es-ES_tradnl" altLang="es-AR" sz="1000" b="1" dirty="0">
                <a:latin typeface="Arial Narrow" pitchFamily="34" charset="0"/>
              </a:rPr>
            </a:br>
            <a:r>
              <a:rPr lang="es-ES_tradnl" altLang="es-AR" sz="1000" b="1" dirty="0" smtClean="0">
                <a:latin typeface="Arial Narrow" pitchFamily="34" charset="0"/>
              </a:rPr>
              <a:t>UNIVERSIDAD </a:t>
            </a:r>
            <a:r>
              <a:rPr lang="es-ES_tradnl" altLang="es-AR" sz="1000" b="1" dirty="0" smtClean="0">
                <a:latin typeface="Arial Narrow" pitchFamily="34" charset="0"/>
              </a:rPr>
              <a:t>NACIONAL DE ROSARIO</a:t>
            </a:r>
            <a:br>
              <a:rPr lang="es-ES_tradnl" altLang="es-AR" sz="1000" b="1" dirty="0" smtClean="0">
                <a:latin typeface="Arial Narrow" pitchFamily="34" charset="0"/>
              </a:rPr>
            </a:br>
            <a:r>
              <a:rPr lang="es-ES_tradnl" altLang="es-AR" sz="1000" b="1" dirty="0" smtClean="0">
                <a:latin typeface="Arial Narrow" pitchFamily="34" charset="0"/>
              </a:rPr>
              <a:t>FACULTAD DE CIENCIAS EXACTAS, INGENIERÍA Y AGRIMENSURA</a:t>
            </a:r>
            <a:br>
              <a:rPr lang="es-ES_tradnl" altLang="es-AR" sz="1000" b="1" dirty="0" smtClean="0">
                <a:latin typeface="Arial Narrow" pitchFamily="34" charset="0"/>
              </a:rPr>
            </a:br>
            <a:r>
              <a:rPr lang="es-ES_tradnl" altLang="es-AR" sz="1000" b="1" dirty="0" smtClean="0">
                <a:latin typeface="Arial Narrow" pitchFamily="34" charset="0"/>
              </a:rPr>
              <a:t>ESCUELA DE POSGRADO Y EDUCACIÓN CONTINUA</a:t>
            </a:r>
          </a:p>
        </p:txBody>
      </p:sp>
      <p:sp>
        <p:nvSpPr>
          <p:cNvPr id="2051" name="Rectangle 4"/>
          <p:cNvSpPr>
            <a:spLocks noChangeArrowheads="1"/>
          </p:cNvSpPr>
          <p:nvPr/>
        </p:nvSpPr>
        <p:spPr bwMode="auto">
          <a:xfrm>
            <a:off x="1052513" y="1497013"/>
            <a:ext cx="5805487" cy="1295400"/>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lIns="18000" tIns="18000" rIns="18000" bIns="18000" anchor="ctr"/>
          <a:lstStyle/>
          <a:p>
            <a:pPr algn="ctr" eaLnBrk="1" hangingPunct="1"/>
            <a:r>
              <a:rPr lang="es-ES_tradnl" altLang="es-AR" sz="1200" b="1" dirty="0">
                <a:solidFill>
                  <a:schemeClr val="tx2"/>
                </a:solidFill>
              </a:rPr>
              <a:t>Asignatura / Curso Acreditable</a:t>
            </a:r>
          </a:p>
          <a:p>
            <a:pPr algn="ctr" eaLnBrk="1" hangingPunct="1"/>
            <a:r>
              <a:rPr lang="es-ES" altLang="es-AR" sz="1400" b="1" dirty="0" smtClean="0"/>
              <a:t>“</a:t>
            </a:r>
            <a:r>
              <a:rPr lang="es-ES" sz="1400" b="1" dirty="0" smtClean="0"/>
              <a:t>GESTIÓN DE CALIDAD EN LA CONSTRUCCIÓN DE OBRAS VIALES</a:t>
            </a:r>
          </a:p>
          <a:p>
            <a:pPr algn="ctr" eaLnBrk="1" hangingPunct="1"/>
            <a:r>
              <a:rPr lang="es-ES" sz="1400" b="1" dirty="0" smtClean="0"/>
              <a:t>Módulo I: Mezclas Asfálticas</a:t>
            </a:r>
            <a:r>
              <a:rPr lang="es-ES_tradnl" altLang="es-AR" sz="1400" b="1" dirty="0" smtClean="0"/>
              <a:t>”</a:t>
            </a:r>
            <a:endParaRPr lang="es-ES_tradnl" altLang="es-AR" sz="1400" b="1" dirty="0" smtClean="0">
              <a:solidFill>
                <a:schemeClr val="tx2"/>
              </a:solidFill>
              <a:latin typeface="Times New Roman" pitchFamily="18" charset="0"/>
            </a:endParaRPr>
          </a:p>
          <a:p>
            <a:pPr algn="ctr" eaLnBrk="1" hangingPunct="1"/>
            <a:endParaRPr lang="es-ES_tradnl" altLang="es-AR" sz="800" b="1" dirty="0">
              <a:solidFill>
                <a:schemeClr val="tx2"/>
              </a:solidFill>
              <a:latin typeface="Times New Roman" pitchFamily="18" charset="0"/>
            </a:endParaRPr>
          </a:p>
          <a:p>
            <a:pPr algn="ctr" eaLnBrk="1" hangingPunct="1"/>
            <a:r>
              <a:rPr lang="es-ES_tradnl" altLang="es-AR" sz="1100" b="1" dirty="0">
                <a:solidFill>
                  <a:schemeClr val="tx2"/>
                </a:solidFill>
                <a:latin typeface="Arial Narrow" pitchFamily="34" charset="0"/>
              </a:rPr>
              <a:t>Válido para la Maestría en </a:t>
            </a:r>
            <a:r>
              <a:rPr lang="es-ES_tradnl" altLang="es-AR" sz="1100" b="1" dirty="0" smtClean="0">
                <a:solidFill>
                  <a:schemeClr val="tx2"/>
                </a:solidFill>
                <a:latin typeface="Arial Narrow" pitchFamily="34" charset="0"/>
              </a:rPr>
              <a:t>Ingeniería </a:t>
            </a:r>
            <a:r>
              <a:rPr lang="es-ES_tradnl" altLang="es-AR" sz="1100" b="1" dirty="0">
                <a:solidFill>
                  <a:schemeClr val="tx2"/>
                </a:solidFill>
                <a:latin typeface="Arial Narrow" pitchFamily="34" charset="0"/>
              </a:rPr>
              <a:t>Vial </a:t>
            </a:r>
            <a:r>
              <a:rPr lang="es-ES_tradnl" altLang="es-AR" sz="1100" b="1" dirty="0" smtClean="0">
                <a:solidFill>
                  <a:schemeClr val="tx2"/>
                </a:solidFill>
                <a:latin typeface="Arial Narrow" pitchFamily="34" charset="0"/>
              </a:rPr>
              <a:t>de la FCEIA</a:t>
            </a:r>
            <a:endParaRPr lang="es-ES_tradnl" altLang="es-AR" sz="1100" b="1" dirty="0">
              <a:solidFill>
                <a:schemeClr val="tx2"/>
              </a:solidFill>
              <a:latin typeface="Arial Narrow" pitchFamily="34" charset="0"/>
            </a:endParaRPr>
          </a:p>
        </p:txBody>
      </p:sp>
      <p:sp>
        <p:nvSpPr>
          <p:cNvPr id="2052" name="Rectangle 5"/>
          <p:cNvSpPr>
            <a:spLocks noChangeArrowheads="1"/>
          </p:cNvSpPr>
          <p:nvPr/>
        </p:nvSpPr>
        <p:spPr bwMode="auto">
          <a:xfrm>
            <a:off x="1025525" y="2720975"/>
            <a:ext cx="5832475" cy="7185025"/>
          </a:xfrm>
          <a:prstGeom prst="rect">
            <a:avLst/>
          </a:prstGeom>
          <a:gradFill rotWithShape="1">
            <a:gsLst>
              <a:gs pos="0">
                <a:srgbClr val="5E9EFF"/>
              </a:gs>
              <a:gs pos="39999">
                <a:srgbClr val="85C2FF"/>
              </a:gs>
              <a:gs pos="70000">
                <a:srgbClr val="C4D6EB"/>
              </a:gs>
              <a:gs pos="100000">
                <a:srgbClr val="FFEBFA"/>
              </a:gs>
            </a:gsLst>
            <a:lin ang="0"/>
          </a:gradFill>
          <a:ln w="9525">
            <a:noFill/>
            <a:miter lim="800000"/>
            <a:headEnd/>
            <a:tailEnd/>
          </a:ln>
        </p:spPr>
        <p:txBody>
          <a:bodyPr lIns="108000" tIns="90000" rIns="108000" bIns="90000"/>
          <a:lstStyle/>
          <a:p>
            <a:pPr eaLnBrk="1" hangingPunct="1"/>
            <a:r>
              <a:rPr lang="es-AR" altLang="es-AR" sz="1100" b="1" dirty="0" smtClean="0"/>
              <a:t>PROFESORES </a:t>
            </a:r>
            <a:endParaRPr lang="es-AR" altLang="es-AR" sz="1100" dirty="0"/>
          </a:p>
          <a:p>
            <a:pPr eaLnBrk="1" hangingPunct="1"/>
            <a:r>
              <a:rPr lang="es-ES" sz="1100" dirty="0" smtClean="0"/>
              <a:t>Ing. Jorge A. Páramo, Ing. Hugo E. </a:t>
            </a:r>
            <a:r>
              <a:rPr lang="es-ES" sz="1100" dirty="0" err="1" smtClean="0"/>
              <a:t>Poncino</a:t>
            </a:r>
            <a:r>
              <a:rPr lang="es-ES" sz="1100" dirty="0" smtClean="0"/>
              <a:t> y Dr. Ing. Fernando </a:t>
            </a:r>
            <a:r>
              <a:rPr lang="es-ES" sz="1100" dirty="0" err="1" smtClean="0"/>
              <a:t>Martinez</a:t>
            </a:r>
            <a:endParaRPr lang="es-AR" altLang="es-AR" sz="1000" b="1" dirty="0" smtClean="0"/>
          </a:p>
          <a:p>
            <a:pPr eaLnBrk="1" hangingPunct="1"/>
            <a:endParaRPr lang="es-AR" altLang="es-AR" sz="1100" b="1" dirty="0" smtClean="0"/>
          </a:p>
          <a:p>
            <a:pPr eaLnBrk="1" hangingPunct="1"/>
            <a:r>
              <a:rPr lang="es-AR" altLang="es-AR" sz="1100" b="1" dirty="0" smtClean="0"/>
              <a:t>DIRECTOR</a:t>
            </a:r>
            <a:endParaRPr lang="es-AR" altLang="es-AR" sz="1100" dirty="0"/>
          </a:p>
          <a:p>
            <a:pPr eaLnBrk="1" hangingPunct="1"/>
            <a:r>
              <a:rPr lang="es-ES" sz="1100" dirty="0" smtClean="0"/>
              <a:t>Dr. Ing. Fernando </a:t>
            </a:r>
            <a:r>
              <a:rPr lang="es-ES" sz="1100" dirty="0" err="1" smtClean="0"/>
              <a:t>Martinez</a:t>
            </a:r>
            <a:endParaRPr lang="es-ES" sz="1100" dirty="0" smtClean="0"/>
          </a:p>
          <a:p>
            <a:pPr eaLnBrk="1" hangingPunct="1"/>
            <a:endParaRPr lang="es-AR" altLang="es-AR" sz="1100" b="1" dirty="0" smtClean="0"/>
          </a:p>
          <a:p>
            <a:pPr eaLnBrk="1" hangingPunct="1"/>
            <a:r>
              <a:rPr lang="es-AR" altLang="es-AR" sz="1100" b="1" dirty="0" smtClean="0"/>
              <a:t>DESTINATARIOS</a:t>
            </a:r>
            <a:endParaRPr lang="es-AR" altLang="es-AR" sz="1100" dirty="0"/>
          </a:p>
          <a:p>
            <a:pPr algn="just" eaLnBrk="1" hangingPunct="1"/>
            <a:r>
              <a:rPr lang="es-ES" altLang="es-AR" sz="1100" dirty="0" smtClean="0"/>
              <a:t>Son destinatarios del presente curso de posgrado acreditable los profesionales universitarios de las siguientes carreras: Ingeniería Civil, Ingeniería Vial e Ingeniería en Transporte. Personal de organismos públicos de la especialidad vial, universidades, empresas constructoras, consultoras y concesionarias viales. Supervisores, inspectores y/o auditores de obras viales. Responsables de la gestión de calidad bajo Normas ISO 9000. Los alumnos avanzados de la carrera de grado de Ingeniería Civil de la UNR podrán ser admitidos. </a:t>
            </a:r>
          </a:p>
          <a:p>
            <a:pPr algn="just" eaLnBrk="1" hangingPunct="1"/>
            <a:endParaRPr lang="es-AR" altLang="es-AR" sz="1000" dirty="0"/>
          </a:p>
          <a:p>
            <a:pPr eaLnBrk="1" hangingPunct="1"/>
            <a:r>
              <a:rPr lang="es-AR" altLang="es-AR" sz="1100" b="1" dirty="0"/>
              <a:t>OBJETIVOS</a:t>
            </a:r>
            <a:endParaRPr lang="es-AR" altLang="es-AR" sz="1100" dirty="0"/>
          </a:p>
          <a:p>
            <a:pPr algn="just" eaLnBrk="1" hangingPunct="1"/>
            <a:r>
              <a:rPr lang="es-ES" altLang="es-AR" sz="1100" dirty="0" smtClean="0"/>
              <a:t>El curso tiene por objeto analizar los criterios actuales de gestión de calidad aplicado a construcciones viales. Para ello se toma como base, la elaboración y colocación de mezclas asfálticas en caliente.</a:t>
            </a:r>
          </a:p>
          <a:p>
            <a:pPr algn="just" eaLnBrk="1" hangingPunct="1"/>
            <a:endParaRPr lang="es-ES" altLang="es-AR" sz="1100" dirty="0" smtClean="0"/>
          </a:p>
          <a:p>
            <a:pPr eaLnBrk="1" hangingPunct="1"/>
            <a:r>
              <a:rPr lang="es-AR" altLang="es-AR" sz="1100" b="1" dirty="0" smtClean="0"/>
              <a:t>CONTENIDOS </a:t>
            </a:r>
            <a:endParaRPr lang="es-AR" altLang="es-AR" sz="1100" dirty="0"/>
          </a:p>
          <a:p>
            <a:pPr algn="just" eaLnBrk="1" hangingPunct="1"/>
            <a:r>
              <a:rPr lang="es-ES" sz="1100" dirty="0" smtClean="0"/>
              <a:t>Conceptos derivados del diseño y construcción de pavimentos. Conceptos sobre calidad. Operaciones de control de calidad. Materiales granulares. </a:t>
            </a:r>
            <a:r>
              <a:rPr lang="es-ES" sz="1100" smtClean="0"/>
              <a:t>Materiales bituminosos</a:t>
            </a:r>
            <a:r>
              <a:rPr lang="es-ES" sz="1100" dirty="0" smtClean="0"/>
              <a:t>. Formulación de mezclas. Infraestructura y Logística para la Producción de Mezclas Asfálticas</a:t>
            </a:r>
          </a:p>
          <a:p>
            <a:pPr algn="just" eaLnBrk="1" hangingPunct="1"/>
            <a:endParaRPr lang="es-AR" sz="1100" dirty="0"/>
          </a:p>
          <a:p>
            <a:pPr eaLnBrk="1" hangingPunct="1"/>
            <a:r>
              <a:rPr lang="es-AR" altLang="es-AR" sz="1100" b="1" dirty="0" smtClean="0"/>
              <a:t>LUGAR</a:t>
            </a:r>
            <a:endParaRPr lang="es-AR" altLang="es-AR" sz="1100" b="1" dirty="0"/>
          </a:p>
          <a:p>
            <a:pPr eaLnBrk="1" hangingPunct="1"/>
            <a:r>
              <a:rPr lang="es-AR" altLang="es-AR" sz="1100" dirty="0"/>
              <a:t>Facultad de Ciencias Exactas, Ingeniería y Agrimensura. </a:t>
            </a:r>
            <a:endParaRPr lang="es-AR" altLang="es-AR" sz="1100" dirty="0" smtClean="0"/>
          </a:p>
          <a:p>
            <a:pPr eaLnBrk="1" hangingPunct="1"/>
            <a:r>
              <a:rPr lang="es-AR" altLang="es-AR" sz="1100" dirty="0" err="1" smtClean="0"/>
              <a:t>Berutti</a:t>
            </a:r>
            <a:r>
              <a:rPr lang="es-AR" altLang="es-AR" sz="1100" dirty="0" smtClean="0"/>
              <a:t> </a:t>
            </a:r>
            <a:r>
              <a:rPr lang="es-AR" altLang="es-AR" sz="1100" dirty="0"/>
              <a:t>y Riobamba, 2º piso edificio </a:t>
            </a:r>
            <a:r>
              <a:rPr lang="es-AR" altLang="es-AR" sz="1100" dirty="0" err="1"/>
              <a:t>Imae</a:t>
            </a:r>
            <a:r>
              <a:rPr lang="es-AR" altLang="es-AR" sz="1100" b="1" dirty="0"/>
              <a:t>, </a:t>
            </a:r>
            <a:r>
              <a:rPr lang="es-AR" altLang="es-AR" sz="1100" dirty="0"/>
              <a:t>Ciudad Universitaria.</a:t>
            </a:r>
          </a:p>
          <a:p>
            <a:pPr eaLnBrk="1" hangingPunct="1"/>
            <a:endParaRPr lang="es-AR" altLang="es-AR" sz="1050" b="1" dirty="0"/>
          </a:p>
          <a:p>
            <a:pPr eaLnBrk="1" hangingPunct="1"/>
            <a:r>
              <a:rPr lang="es-AR" altLang="es-AR" sz="1100" b="1" dirty="0"/>
              <a:t>FECHAS Y </a:t>
            </a:r>
            <a:r>
              <a:rPr lang="es-AR" altLang="es-AR" sz="1100" b="1" dirty="0" smtClean="0"/>
              <a:t>HORARIOS: </a:t>
            </a:r>
            <a:r>
              <a:rPr lang="es-AR" altLang="es-AR" sz="1100" dirty="0" smtClean="0"/>
              <a:t>5 al 8 de Septiembre de 2017</a:t>
            </a:r>
            <a:r>
              <a:rPr lang="es-ES" altLang="es-AR" sz="1100" dirty="0" smtClean="0"/>
              <a:t> </a:t>
            </a:r>
            <a:r>
              <a:rPr lang="es-ES" altLang="es-AR" sz="1100" dirty="0"/>
              <a:t>de </a:t>
            </a:r>
            <a:r>
              <a:rPr lang="es-ES" altLang="es-AR" sz="1100" dirty="0" smtClean="0"/>
              <a:t>8:30 </a:t>
            </a:r>
            <a:r>
              <a:rPr lang="es-ES" altLang="es-AR" sz="1100" dirty="0"/>
              <a:t>a </a:t>
            </a:r>
            <a:r>
              <a:rPr lang="es-ES" altLang="es-AR" sz="1100" dirty="0" smtClean="0"/>
              <a:t>17:00 horas.</a:t>
            </a:r>
            <a:endParaRPr lang="es-ES" altLang="es-AR" sz="1100" dirty="0"/>
          </a:p>
          <a:p>
            <a:pPr eaLnBrk="1" hangingPunct="1"/>
            <a:endParaRPr lang="es-AR" altLang="es-AR" sz="1000" b="1" dirty="0"/>
          </a:p>
          <a:p>
            <a:pPr eaLnBrk="1" hangingPunct="1"/>
            <a:r>
              <a:rPr lang="es-ES" altLang="es-AR" sz="1100" b="1" dirty="0" smtClean="0"/>
              <a:t>COSTO: </a:t>
            </a:r>
            <a:r>
              <a:rPr lang="es-ES" altLang="es-AR" sz="1100" dirty="0" smtClean="0"/>
              <a:t>$ </a:t>
            </a:r>
            <a:r>
              <a:rPr lang="es-ES" altLang="es-AR" sz="1100" dirty="0"/>
              <a:t>4500, con descuentos para alumnos de la Maestría en Ing. Vial de la FCEIA y docentes de otras universidades.</a:t>
            </a:r>
          </a:p>
          <a:p>
            <a:pPr eaLnBrk="1" hangingPunct="1"/>
            <a:endParaRPr lang="es-AR" altLang="es-AR" sz="700" b="1" dirty="0"/>
          </a:p>
          <a:p>
            <a:pPr eaLnBrk="1" hangingPunct="1"/>
            <a:r>
              <a:rPr lang="es-AR" altLang="es-AR" sz="1100" b="1" dirty="0"/>
              <a:t>INFORMES E INSCRIPCIÓN</a:t>
            </a:r>
          </a:p>
          <a:p>
            <a:pPr eaLnBrk="1" hangingPunct="1"/>
            <a:r>
              <a:rPr lang="es-AR" altLang="es-AR" sz="1100" dirty="0"/>
              <a:t>Escuela de Posgrado y Educación Continua.</a:t>
            </a:r>
          </a:p>
          <a:p>
            <a:pPr eaLnBrk="1" hangingPunct="1"/>
            <a:r>
              <a:rPr lang="es-AR" altLang="es-AR" sz="1100" dirty="0"/>
              <a:t>Av. Pellegrini 250 P.B. - S 2000 BTP – Rosario.</a:t>
            </a:r>
          </a:p>
          <a:p>
            <a:pPr eaLnBrk="1" hangingPunct="1"/>
            <a:r>
              <a:rPr lang="es-AR" altLang="es-AR" sz="1100" dirty="0"/>
              <a:t>e-mail: posgrado@fceia.unr.edu.ar      web: http://posgrado.fceia.unr.edu.ar</a:t>
            </a:r>
          </a:p>
          <a:p>
            <a:pPr eaLnBrk="1" hangingPunct="1"/>
            <a:r>
              <a:rPr lang="es-AR" altLang="es-AR" sz="1100" dirty="0"/>
              <a:t>Teléfono/Fax: 0341 - 480 2655   de 8:00 a 13:00 horas.</a:t>
            </a:r>
          </a:p>
          <a:p>
            <a:pPr eaLnBrk="1" hangingPunct="1"/>
            <a:endParaRPr lang="es-AR" altLang="es-AR" sz="1100" dirty="0"/>
          </a:p>
        </p:txBody>
      </p:sp>
      <p:sp>
        <p:nvSpPr>
          <p:cNvPr id="2053" name="Rectangle 6"/>
          <p:cNvSpPr>
            <a:spLocks noChangeArrowheads="1"/>
          </p:cNvSpPr>
          <p:nvPr/>
        </p:nvSpPr>
        <p:spPr bwMode="auto">
          <a:xfrm rot="10800000">
            <a:off x="-77788" y="-39688"/>
            <a:ext cx="1130301" cy="9945688"/>
          </a:xfrm>
          <a:prstGeom prst="rect">
            <a:avLst/>
          </a:prstGeom>
          <a:blipFill dpi="0" rotWithShape="1">
            <a:blip r:embed="rId2"/>
            <a:srcRect/>
            <a:tile tx="0" ty="0" sx="100000" sy="100000" flip="none" algn="tl"/>
          </a:blipFill>
          <a:ln w="9525">
            <a:noFill/>
            <a:miter lim="800000"/>
            <a:headEnd/>
            <a:tailEnd/>
          </a:ln>
        </p:spPr>
        <p:txBody>
          <a:bodyPr vert="eaVert" anchor="ctr"/>
          <a:lstStyle/>
          <a:p>
            <a:pPr algn="ctr" eaLnBrk="1" hangingPunct="1"/>
            <a:endParaRPr lang="es-ES_tradnl" altLang="es-AR" sz="3600">
              <a:solidFill>
                <a:schemeClr val="bg1"/>
              </a:solidFill>
              <a:latin typeface="Arial Black" pitchFamily="34" charset="0"/>
            </a:endParaRPr>
          </a:p>
          <a:p>
            <a:pPr algn="ctr" eaLnBrk="1" hangingPunct="1"/>
            <a:endParaRPr lang="es-ES_tradnl" altLang="es-AR" sz="3600">
              <a:solidFill>
                <a:schemeClr val="bg1"/>
              </a:solidFill>
              <a:latin typeface="Arial Black" pitchFamily="34" charset="0"/>
            </a:endParaRPr>
          </a:p>
        </p:txBody>
      </p:sp>
      <p:cxnSp>
        <p:nvCxnSpPr>
          <p:cNvPr id="9" name="8 Conector recto"/>
          <p:cNvCxnSpPr/>
          <p:nvPr/>
        </p:nvCxnSpPr>
        <p:spPr>
          <a:xfrm>
            <a:off x="1052513" y="1497013"/>
            <a:ext cx="5832475" cy="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025525" y="2735263"/>
            <a:ext cx="5832475" cy="1587"/>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7 Imagen" descr="logo_UNR_calidad.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05488" y="152150"/>
            <a:ext cx="9366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9 Imagen" descr="logo_fceia_negro_calidad.jpg"/>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8413" y="166438"/>
            <a:ext cx="11779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11 Imagen" descr="epec-2.JPG"/>
          <p:cNvPicPr>
            <a:picLocks noChangeAspect="1"/>
          </p:cNvPicPr>
          <p:nvPr/>
        </p:nvPicPr>
        <p:blipFill>
          <a:blip r:embed="rId5">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357563" y="223588"/>
            <a:ext cx="11509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575</TotalTime>
  <Words>324</Words>
  <Application>Microsoft Office PowerPoint</Application>
  <PresentationFormat>A4 (210 x 297 mm)</PresentationFormat>
  <Paragraphs>34</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Diseño predeterminado</vt:lpstr>
      <vt:lpstr>  UNIVERSIDAD NACIONAL DE ROSARIO FACULTAD DE CIENCIAS EXACTAS, INGENIERÍA Y AGRIMENSURA ESCUELA DE POSGRADO Y EDUCACIÓN CONTINUA</vt:lpstr>
    </vt:vector>
  </TitlesOfParts>
  <Company>The houze!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Mnmnb</dc:title>
  <dc:creator>WinuE</dc:creator>
  <cp:lastModifiedBy>usuario</cp:lastModifiedBy>
  <cp:revision>63</cp:revision>
  <dcterms:created xsi:type="dcterms:W3CDTF">2010-08-11T14:23:01Z</dcterms:created>
  <dcterms:modified xsi:type="dcterms:W3CDTF">2017-07-25T15:56:02Z</dcterms:modified>
</cp:coreProperties>
</file>