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248" y="-10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290F6-9B98-4944-AAC7-0B58BE29BFED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B7697D-4B1D-4F42-A3E1-0F6F77C64D9F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00CFC-12A8-4085-9EF5-8DE8F1A3FCF3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3BB2A5-CC53-4529-B44B-233023416F12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89BA1-1D85-4A69-B412-991C51A4B61F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8C058-85F5-48F4-B5B6-F758383DF8BF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FA9B15-2BE5-4FE2-8D57-4D85443D5ED7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32D5B-1487-425E-9D5D-10D70B6FD724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FAE15-483E-42AC-8736-F42B4171E227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B17627-7609-40E8-99CC-CB508D46D1AB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4A4419-700D-415B-911A-2AECD744BD85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AR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AR" smtClean="0"/>
              <a:t>Haga clic para modificar el estilo de texto del patrón</a:t>
            </a:r>
          </a:p>
          <a:p>
            <a:pPr lvl="1"/>
            <a:r>
              <a:rPr lang="es-ES_tradnl" altLang="es-AR" smtClean="0"/>
              <a:t>Segundo nivel</a:t>
            </a:r>
          </a:p>
          <a:p>
            <a:pPr lvl="2"/>
            <a:r>
              <a:rPr lang="es-ES_tradnl" altLang="es-AR" smtClean="0"/>
              <a:t>Tercer nivel</a:t>
            </a:r>
          </a:p>
          <a:p>
            <a:pPr lvl="3"/>
            <a:r>
              <a:rPr lang="es-ES_tradnl" altLang="es-AR" smtClean="0"/>
              <a:t>Cuarto nivel</a:t>
            </a:r>
          </a:p>
          <a:p>
            <a:pPr lvl="4"/>
            <a:r>
              <a:rPr lang="es-ES_tradnl" altLang="es-AR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C1B4C43-FACC-46EF-9339-63921A9A438C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8068" y="-39688"/>
            <a:ext cx="5829300" cy="1536701"/>
          </a:xfr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</p:spPr>
        <p:txBody>
          <a:bodyPr/>
          <a:lstStyle/>
          <a:p>
            <a:pPr eaLnBrk="1" hangingPunct="1"/>
            <a:r>
              <a:rPr lang="es-ES_tradnl" altLang="es-AR" sz="1000" b="1" dirty="0" smtClean="0">
                <a:latin typeface="Arial Narrow" pitchFamily="34" charset="0"/>
              </a:rPr>
              <a:t/>
            </a:r>
            <a:br>
              <a:rPr lang="es-ES_tradnl" altLang="es-AR" sz="1000" b="1" dirty="0" smtClean="0">
                <a:latin typeface="Arial Narrow" pitchFamily="34" charset="0"/>
              </a:rPr>
            </a:br>
            <a:r>
              <a:rPr lang="es-ES_tradnl" altLang="es-AR" sz="1000" b="1" dirty="0">
                <a:latin typeface="Arial Narrow" pitchFamily="34" charset="0"/>
              </a:rPr>
              <a:t/>
            </a:r>
            <a:br>
              <a:rPr lang="es-ES_tradnl" altLang="es-AR" sz="1000" b="1" dirty="0">
                <a:latin typeface="Arial Narrow" pitchFamily="34" charset="0"/>
              </a:rPr>
            </a:br>
            <a:r>
              <a:rPr lang="es-ES_tradnl" altLang="es-AR" sz="1000" b="1" dirty="0" smtClean="0">
                <a:latin typeface="Arial Narrow" pitchFamily="34" charset="0"/>
              </a:rPr>
              <a:t/>
            </a:r>
            <a:br>
              <a:rPr lang="es-ES_tradnl" altLang="es-AR" sz="1000" b="1" dirty="0" smtClean="0">
                <a:latin typeface="Arial Narrow" pitchFamily="34" charset="0"/>
              </a:rPr>
            </a:br>
            <a:r>
              <a:rPr lang="es-ES_tradnl" altLang="es-AR" sz="1000" b="1" dirty="0" smtClean="0">
                <a:latin typeface="Arial Narrow" pitchFamily="34" charset="0"/>
              </a:rPr>
              <a:t>UNIVERSIDAD NACIONAL DE ROSARIO</a:t>
            </a:r>
            <a:br>
              <a:rPr lang="es-ES_tradnl" altLang="es-AR" sz="1000" b="1" dirty="0" smtClean="0">
                <a:latin typeface="Arial Narrow" pitchFamily="34" charset="0"/>
              </a:rPr>
            </a:br>
            <a:r>
              <a:rPr lang="es-ES_tradnl" altLang="es-AR" sz="1000" b="1" dirty="0" smtClean="0">
                <a:latin typeface="Arial Narrow" pitchFamily="34" charset="0"/>
              </a:rPr>
              <a:t>FACULTAD DE CIENCIAS EXACTAS, INGENIERÍA Y AGRIMENSURA</a:t>
            </a:r>
            <a:br>
              <a:rPr lang="es-ES_tradnl" altLang="es-AR" sz="1000" b="1" dirty="0" smtClean="0">
                <a:latin typeface="Arial Narrow" pitchFamily="34" charset="0"/>
              </a:rPr>
            </a:br>
            <a:r>
              <a:rPr lang="es-ES_tradnl" altLang="es-AR" sz="1000" b="1" dirty="0" smtClean="0">
                <a:latin typeface="Arial Narrow" pitchFamily="34" charset="0"/>
              </a:rPr>
              <a:t>ESCUELA DE POSGRADO Y EDUCACIÓN CONTINUA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052513" y="1497013"/>
            <a:ext cx="5805487" cy="12954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 eaLnBrk="1" hangingPunct="1"/>
            <a:r>
              <a:rPr lang="es-ES_tradnl" altLang="es-AR" sz="1600" b="1" dirty="0">
                <a:solidFill>
                  <a:schemeClr val="tx2"/>
                </a:solidFill>
              </a:rPr>
              <a:t>Asignatura / Curso Acreditable</a:t>
            </a:r>
          </a:p>
          <a:p>
            <a:pPr algn="ctr" eaLnBrk="1" hangingPunct="1"/>
            <a:endParaRPr lang="es-ES_tradnl" altLang="es-AR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s-ES" altLang="es-AR" b="1" dirty="0" smtClean="0"/>
              <a:t>“</a:t>
            </a:r>
            <a:r>
              <a:rPr lang="es-ES" b="1" dirty="0" smtClean="0"/>
              <a:t>Geomática aplicada la Ingeniería</a:t>
            </a:r>
            <a:r>
              <a:rPr lang="es-ES_tradnl" altLang="es-AR" b="1" dirty="0" smtClean="0"/>
              <a:t>”</a:t>
            </a:r>
            <a:endParaRPr lang="es-ES_tradnl" altLang="es-AR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/>
            <a:endParaRPr lang="es-ES_tradnl" altLang="es-AR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s-ES_tradnl" altLang="es-AR" sz="1200" b="1" dirty="0">
                <a:solidFill>
                  <a:schemeClr val="tx2"/>
                </a:solidFill>
                <a:latin typeface="Arial Narrow" pitchFamily="34" charset="0"/>
              </a:rPr>
              <a:t>Válido para la Maestría en </a:t>
            </a:r>
            <a:r>
              <a:rPr lang="es-ES_tradnl" altLang="es-AR" sz="1200" b="1" smtClean="0">
                <a:solidFill>
                  <a:schemeClr val="tx2"/>
                </a:solidFill>
                <a:latin typeface="Arial Narrow" pitchFamily="34" charset="0"/>
              </a:rPr>
              <a:t>Ingeniría </a:t>
            </a:r>
            <a:r>
              <a:rPr lang="es-ES_tradnl" altLang="es-AR" sz="1200" b="1" dirty="0">
                <a:solidFill>
                  <a:schemeClr val="tx2"/>
                </a:solidFill>
                <a:latin typeface="Arial Narrow" pitchFamily="34" charset="0"/>
              </a:rPr>
              <a:t>Vial </a:t>
            </a:r>
            <a:r>
              <a:rPr lang="es-ES_tradnl" altLang="es-AR" sz="1200" b="1" dirty="0" smtClean="0">
                <a:solidFill>
                  <a:schemeClr val="tx2"/>
                </a:solidFill>
                <a:latin typeface="Arial Narrow" pitchFamily="34" charset="0"/>
              </a:rPr>
              <a:t> y el Doctorado en Ingeniería de la FCEIA</a:t>
            </a:r>
            <a:endParaRPr lang="es-ES_tradnl" altLang="es-AR" sz="12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25525" y="2720975"/>
            <a:ext cx="5832475" cy="7185025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108000" tIns="90000" rIns="108000" bIns="90000"/>
          <a:lstStyle/>
          <a:p>
            <a:pPr eaLnBrk="1" hangingPunct="1"/>
            <a:r>
              <a:rPr lang="es-AR" altLang="es-AR" sz="1100" b="1" dirty="0" smtClean="0"/>
              <a:t>PROFESORES </a:t>
            </a:r>
            <a:endParaRPr lang="es-AR" altLang="es-AR" sz="1100" dirty="0"/>
          </a:p>
          <a:p>
            <a:pPr eaLnBrk="1" hangingPunct="1"/>
            <a:r>
              <a:rPr lang="es-ES" sz="1100" dirty="0" smtClean="0"/>
              <a:t>Dra. Ing. Cecilia Cornero, </a:t>
            </a:r>
            <a:r>
              <a:rPr lang="es-ES" sz="1000" dirty="0" smtClean="0"/>
              <a:t>Dra. Ing. </a:t>
            </a:r>
            <a:r>
              <a:rPr lang="es-ES" sz="1000" dirty="0" err="1" smtClean="0"/>
              <a:t>Ayelén</a:t>
            </a:r>
            <a:r>
              <a:rPr lang="es-ES" sz="1000" dirty="0" smtClean="0"/>
              <a:t> Pereira  y Dra. Ing. Cristina </a:t>
            </a:r>
            <a:r>
              <a:rPr lang="es-ES" sz="1000" dirty="0" err="1" smtClean="0"/>
              <a:t>Pacino</a:t>
            </a:r>
            <a:endParaRPr lang="es-AR" altLang="es-AR" sz="1000" b="1" dirty="0" smtClean="0"/>
          </a:p>
          <a:p>
            <a:pPr eaLnBrk="1" hangingPunct="1"/>
            <a:endParaRPr lang="es-AR" altLang="es-AR" sz="1100" b="1" dirty="0" smtClean="0"/>
          </a:p>
          <a:p>
            <a:pPr eaLnBrk="1" hangingPunct="1"/>
            <a:r>
              <a:rPr lang="es-AR" altLang="es-AR" sz="1100" b="1" dirty="0" smtClean="0"/>
              <a:t>DIRECTORA</a:t>
            </a:r>
            <a:endParaRPr lang="es-AR" altLang="es-AR" sz="1100" dirty="0"/>
          </a:p>
          <a:p>
            <a:pPr eaLnBrk="1" hangingPunct="1"/>
            <a:r>
              <a:rPr lang="es-AR" altLang="es-AR" sz="1100" i="1" dirty="0" smtClean="0"/>
              <a:t>Dra. Ing. Cecilia Cornero</a:t>
            </a:r>
            <a:endParaRPr lang="es-AR" altLang="es-AR" sz="1000" b="1" dirty="0"/>
          </a:p>
          <a:p>
            <a:pPr eaLnBrk="1" hangingPunct="1"/>
            <a:endParaRPr lang="es-AR" altLang="es-AR" sz="1100" b="1" dirty="0" smtClean="0"/>
          </a:p>
          <a:p>
            <a:pPr eaLnBrk="1" hangingPunct="1"/>
            <a:r>
              <a:rPr lang="es-AR" altLang="es-AR" sz="1100" b="1" dirty="0" smtClean="0"/>
              <a:t>DESTINATARIOS</a:t>
            </a:r>
            <a:endParaRPr lang="es-AR" altLang="es-AR" sz="1100" dirty="0"/>
          </a:p>
          <a:p>
            <a:pPr algn="just" eaLnBrk="1" hangingPunct="1"/>
            <a:r>
              <a:rPr lang="es-AR" altLang="es-AR" sz="1100" dirty="0"/>
              <a:t>Profesionales y personal de organismos públicos de la especialidad vial, universidades, empresas constructoras y consultoras. Supervisores, inspectores y/o auditores de obras viales. Profesionales universitarios de las siguientes carreras: Ingeniería Civil, Ingeniería Vial, Ingeniería en Transporte. Y todos aquellos profesionales que trabajen regularmente con datos espaciales y que tengan la necesidad de utilizar los recursos de análisis que ofrecen las tecnologías SIG y Teledetección. </a:t>
            </a:r>
            <a:r>
              <a:rPr lang="es-AR" altLang="es-AR" sz="1100" dirty="0" smtClean="0"/>
              <a:t>Alumnos </a:t>
            </a:r>
            <a:r>
              <a:rPr lang="es-AR" altLang="es-AR" sz="1100" dirty="0"/>
              <a:t>avanzados de carreras de grado afines podrán ser admitidos. Para estos casos, el Director o Profesor del curso podrá extender su aval para cada caso en particular</a:t>
            </a:r>
            <a:r>
              <a:rPr lang="es-AR" altLang="es-AR" sz="1100" dirty="0" smtClean="0"/>
              <a:t>. </a:t>
            </a:r>
            <a:endParaRPr lang="es-AR" altLang="es-AR" sz="1100" dirty="0"/>
          </a:p>
          <a:p>
            <a:pPr algn="just" eaLnBrk="1" hangingPunct="1"/>
            <a:endParaRPr lang="es-AR" altLang="es-AR" sz="1000" dirty="0"/>
          </a:p>
          <a:p>
            <a:pPr eaLnBrk="1" hangingPunct="1"/>
            <a:r>
              <a:rPr lang="es-AR" altLang="es-AR" sz="1100" b="1" dirty="0"/>
              <a:t>OBJETIVOS</a:t>
            </a:r>
            <a:endParaRPr lang="es-AR" altLang="es-AR" sz="1100" dirty="0"/>
          </a:p>
          <a:p>
            <a:pPr algn="just" eaLnBrk="1" hangingPunct="1"/>
            <a:r>
              <a:rPr lang="es-AR" altLang="es-AR" sz="1100" dirty="0" smtClean="0"/>
              <a:t>Proporcionar a los graduados la potencialidad de los Sistemas de Información Geográfica (GIS) para la generación de datos espaciales que ayuden al diseño ingenieril, a la localización de proyectos, análisis topográfico, estudio del territorio, etc.</a:t>
            </a:r>
          </a:p>
          <a:p>
            <a:pPr eaLnBrk="1" hangingPunct="1"/>
            <a:endParaRPr lang="es-AR" altLang="es-AR" sz="1000" b="1" dirty="0" smtClean="0"/>
          </a:p>
          <a:p>
            <a:pPr eaLnBrk="1" hangingPunct="1"/>
            <a:r>
              <a:rPr lang="es-AR" altLang="es-AR" sz="1100" b="1" dirty="0" smtClean="0"/>
              <a:t>CONTENIDOS </a:t>
            </a:r>
            <a:endParaRPr lang="es-AR" altLang="es-AR" sz="1100" dirty="0"/>
          </a:p>
          <a:p>
            <a:pPr algn="just" eaLnBrk="1" hangingPunct="1"/>
            <a:r>
              <a:rPr lang="es-AR" sz="1100" dirty="0" smtClean="0"/>
              <a:t>Geomática, Información geográfica, </a:t>
            </a:r>
            <a:r>
              <a:rPr lang="es-ES" sz="1100" dirty="0" smtClean="0"/>
              <a:t>SIG. Representación de Datos. Sistemas de Referencia. Teledetección. Interface </a:t>
            </a:r>
            <a:r>
              <a:rPr lang="es-ES" sz="1100" dirty="0"/>
              <a:t>en SIG. </a:t>
            </a:r>
            <a:r>
              <a:rPr lang="es-ES" sz="1100" dirty="0" smtClean="0"/>
              <a:t>Entrada </a:t>
            </a:r>
            <a:r>
              <a:rPr lang="es-ES" sz="1100" dirty="0"/>
              <a:t>de datos </a:t>
            </a:r>
            <a:r>
              <a:rPr lang="es-ES" sz="1100" dirty="0" smtClean="0"/>
              <a:t>espaciales. Herramientas </a:t>
            </a:r>
            <a:r>
              <a:rPr lang="es-ES" sz="1100" dirty="0"/>
              <a:t>de visualización y </a:t>
            </a:r>
            <a:r>
              <a:rPr lang="es-ES" sz="1100" dirty="0" smtClean="0"/>
              <a:t>selección. Entrada </a:t>
            </a:r>
            <a:r>
              <a:rPr lang="es-ES" sz="1100" dirty="0"/>
              <a:t>y edición de bases de datos </a:t>
            </a:r>
            <a:r>
              <a:rPr lang="es-ES" sz="1100" dirty="0" smtClean="0"/>
              <a:t>alfanuméricas. </a:t>
            </a:r>
            <a:r>
              <a:rPr lang="es-ES" sz="1100" dirty="0"/>
              <a:t>Análisis de Redes de </a:t>
            </a:r>
            <a:r>
              <a:rPr lang="es-ES" sz="1100" dirty="0" smtClean="0"/>
              <a:t>Transporte. </a:t>
            </a:r>
            <a:r>
              <a:rPr lang="es-ES" sz="1100" dirty="0" err="1" smtClean="0"/>
              <a:t>Geocodificación</a:t>
            </a:r>
            <a:r>
              <a:rPr lang="es-ES" sz="1100" dirty="0" smtClean="0"/>
              <a:t>. </a:t>
            </a:r>
            <a:r>
              <a:rPr lang="es-ES" sz="1100" dirty="0" err="1" smtClean="0"/>
              <a:t>Rásters</a:t>
            </a:r>
            <a:r>
              <a:rPr lang="es-ES" sz="1100" dirty="0" smtClean="0"/>
              <a:t>. Georreferenciación </a:t>
            </a:r>
            <a:r>
              <a:rPr lang="es-ES" sz="1100" dirty="0"/>
              <a:t>de cartas </a:t>
            </a:r>
            <a:r>
              <a:rPr lang="es-ES" sz="1100" dirty="0" smtClean="0"/>
              <a:t>topográficas. </a:t>
            </a:r>
            <a:r>
              <a:rPr lang="es-ES" sz="1100" dirty="0"/>
              <a:t>Análisis </a:t>
            </a:r>
            <a:r>
              <a:rPr lang="es-ES" sz="1100" dirty="0" smtClean="0"/>
              <a:t>hidrológico. </a:t>
            </a:r>
            <a:r>
              <a:rPr lang="es-ES" sz="1100" dirty="0"/>
              <a:t>Vistas </a:t>
            </a:r>
            <a:r>
              <a:rPr lang="es-ES" sz="1100" dirty="0" smtClean="0"/>
              <a:t>3D. Confección </a:t>
            </a:r>
            <a:r>
              <a:rPr lang="es-ES" sz="1100" dirty="0"/>
              <a:t>de </a:t>
            </a:r>
            <a:r>
              <a:rPr lang="es-ES" sz="1100" dirty="0" smtClean="0"/>
              <a:t>cartografía. </a:t>
            </a:r>
            <a:r>
              <a:rPr lang="es-ES" sz="1100" dirty="0"/>
              <a:t>Ejemplo de aplicación a la Ingeniería Vial: Estudios de traza a nivel </a:t>
            </a:r>
            <a:r>
              <a:rPr lang="es-ES" sz="1100" dirty="0" err="1"/>
              <a:t>prefactibilidad</a:t>
            </a:r>
            <a:r>
              <a:rPr lang="es-ES" sz="1100" dirty="0"/>
              <a:t> a partir de un </a:t>
            </a:r>
            <a:r>
              <a:rPr lang="es-ES" sz="1100" dirty="0" smtClean="0"/>
              <a:t>DEM. </a:t>
            </a:r>
            <a:r>
              <a:rPr lang="es-AR" sz="1100" dirty="0" smtClean="0"/>
              <a:t>SOFTWARE: QGIS, GLOBAL MAPPER, </a:t>
            </a:r>
            <a:r>
              <a:rPr lang="es-AR" sz="1100" dirty="0" err="1" smtClean="0"/>
              <a:t>ArcGIS</a:t>
            </a:r>
            <a:r>
              <a:rPr lang="es-AR" sz="1100" dirty="0"/>
              <a:t>.</a:t>
            </a:r>
          </a:p>
          <a:p>
            <a:endParaRPr lang="es-AR" sz="1100" dirty="0"/>
          </a:p>
          <a:p>
            <a:pPr eaLnBrk="1" hangingPunct="1"/>
            <a:r>
              <a:rPr lang="es-AR" altLang="es-AR" sz="1100" b="1" dirty="0" smtClean="0"/>
              <a:t>LUGAR</a:t>
            </a:r>
            <a:endParaRPr lang="es-AR" altLang="es-AR" sz="1100" b="1" dirty="0"/>
          </a:p>
          <a:p>
            <a:pPr eaLnBrk="1" hangingPunct="1"/>
            <a:r>
              <a:rPr lang="es-AR" altLang="es-AR" sz="1100" dirty="0" err="1" smtClean="0"/>
              <a:t>Berutti</a:t>
            </a:r>
            <a:r>
              <a:rPr lang="es-AR" altLang="es-AR" sz="1100" dirty="0" smtClean="0"/>
              <a:t> </a:t>
            </a:r>
            <a:r>
              <a:rPr lang="es-AR" altLang="es-AR" sz="1100" dirty="0"/>
              <a:t>y Riobamba, 2º piso edificio </a:t>
            </a:r>
            <a:r>
              <a:rPr lang="es-AR" altLang="es-AR" sz="1100" dirty="0" err="1"/>
              <a:t>Imae</a:t>
            </a:r>
            <a:r>
              <a:rPr lang="es-AR" altLang="es-AR" sz="1100" b="1" dirty="0"/>
              <a:t>, </a:t>
            </a:r>
            <a:r>
              <a:rPr lang="es-AR" altLang="es-AR" sz="1100" dirty="0"/>
              <a:t>Ciudad Universitaria.</a:t>
            </a:r>
          </a:p>
          <a:p>
            <a:pPr eaLnBrk="1" hangingPunct="1"/>
            <a:endParaRPr lang="es-AR" altLang="es-AR" sz="1050" b="1" dirty="0"/>
          </a:p>
          <a:p>
            <a:pPr eaLnBrk="1" hangingPunct="1"/>
            <a:r>
              <a:rPr lang="es-AR" altLang="es-AR" sz="1100" b="1" dirty="0"/>
              <a:t>FECHAS Y </a:t>
            </a:r>
            <a:r>
              <a:rPr lang="es-AR" altLang="es-AR" sz="1100" b="1" dirty="0" smtClean="0"/>
              <a:t>HORARIOS: </a:t>
            </a:r>
            <a:r>
              <a:rPr lang="es-ES" altLang="es-AR" sz="1100" dirty="0" smtClean="0"/>
              <a:t>5 </a:t>
            </a:r>
            <a:r>
              <a:rPr lang="es-ES" altLang="es-AR" sz="1100" dirty="0" smtClean="0"/>
              <a:t>al </a:t>
            </a:r>
            <a:r>
              <a:rPr lang="es-ES" altLang="es-AR" sz="1100" dirty="0" smtClean="0"/>
              <a:t>8 </a:t>
            </a:r>
            <a:r>
              <a:rPr lang="es-ES" altLang="es-AR" sz="1100" dirty="0" smtClean="0"/>
              <a:t>de </a:t>
            </a:r>
            <a:r>
              <a:rPr lang="es-ES" altLang="es-AR" sz="1100" dirty="0" smtClean="0"/>
              <a:t>noviembre de 2019</a:t>
            </a:r>
          </a:p>
          <a:p>
            <a:pPr eaLnBrk="1" hangingPunct="1"/>
            <a:endParaRPr lang="es-ES" altLang="es-AR" sz="1100" dirty="0"/>
          </a:p>
          <a:p>
            <a:pPr eaLnBrk="1" hangingPunct="1"/>
            <a:r>
              <a:rPr lang="es-ES" altLang="es-AR" sz="1100" b="1" dirty="0" smtClean="0"/>
              <a:t>HORARIOS</a:t>
            </a:r>
            <a:r>
              <a:rPr lang="es-ES" altLang="es-AR" sz="1100" dirty="0" smtClean="0"/>
              <a:t>: </a:t>
            </a:r>
            <a:r>
              <a:rPr lang="es-ES" altLang="es-AR" sz="1100" dirty="0"/>
              <a:t>de 9 a </a:t>
            </a:r>
            <a:r>
              <a:rPr lang="es-ES" altLang="es-AR" sz="1100" dirty="0" smtClean="0"/>
              <a:t>18 </a:t>
            </a:r>
            <a:r>
              <a:rPr lang="es-ES" altLang="es-AR" sz="1100" dirty="0"/>
              <a:t>hs.</a:t>
            </a:r>
          </a:p>
          <a:p>
            <a:pPr eaLnBrk="1" hangingPunct="1"/>
            <a:endParaRPr lang="es-AR" altLang="es-AR" sz="700" b="1" dirty="0"/>
          </a:p>
          <a:p>
            <a:pPr eaLnBrk="1" hangingPunct="1"/>
            <a:r>
              <a:rPr lang="es-AR" altLang="es-AR" sz="1100" b="1" dirty="0"/>
              <a:t>INFORMES E INSCRIPCIÓN</a:t>
            </a:r>
          </a:p>
          <a:p>
            <a:pPr eaLnBrk="1" hangingPunct="1"/>
            <a:r>
              <a:rPr lang="es-AR" altLang="es-AR" sz="1100" dirty="0"/>
              <a:t>Escuela de Posgrado y Educación Continua.</a:t>
            </a:r>
          </a:p>
          <a:p>
            <a:pPr eaLnBrk="1" hangingPunct="1"/>
            <a:r>
              <a:rPr lang="es-AR" altLang="es-AR" sz="1100" dirty="0"/>
              <a:t>Av. Pellegrini 250 P.B. - S 2000 BTP – Rosario.</a:t>
            </a:r>
          </a:p>
          <a:p>
            <a:pPr eaLnBrk="1" hangingPunct="1"/>
            <a:r>
              <a:rPr lang="es-AR" altLang="es-AR" sz="1100" dirty="0"/>
              <a:t>e-mail: posgrado@fceia.unr.edu.ar      web: http://posgrado.fceia.unr.edu.ar</a:t>
            </a:r>
          </a:p>
          <a:p>
            <a:pPr eaLnBrk="1" hangingPunct="1"/>
            <a:r>
              <a:rPr lang="es-AR" altLang="es-AR" sz="1100" dirty="0"/>
              <a:t>Teléfono/Fax: 0341 - 480 2655   de 8:00 a 13:00 horas.</a:t>
            </a:r>
          </a:p>
          <a:p>
            <a:pPr eaLnBrk="1" hangingPunct="1"/>
            <a:endParaRPr lang="es-AR" altLang="es-AR" sz="1100" dirty="0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 rot="10800000">
            <a:off x="-77788" y="-39688"/>
            <a:ext cx="1130301" cy="99456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 eaLnBrk="1" hangingPunct="1"/>
            <a:endParaRPr lang="es-ES_tradnl" altLang="es-AR" sz="3600">
              <a:solidFill>
                <a:schemeClr val="bg1"/>
              </a:solidFill>
              <a:latin typeface="Arial Black" pitchFamily="34" charset="0"/>
            </a:endParaRPr>
          </a:p>
          <a:p>
            <a:pPr algn="ctr" eaLnBrk="1" hangingPunct="1"/>
            <a:endParaRPr lang="es-ES_tradnl" altLang="es-AR" sz="360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052513" y="1497013"/>
            <a:ext cx="58324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025525" y="2735263"/>
            <a:ext cx="5832475" cy="158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7 Imagen" descr="logo_UNR_calidad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152150"/>
            <a:ext cx="9366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9 Imagen" descr="logo_fceia_negro_calidad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166438"/>
            <a:ext cx="11779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11 Imagen" descr="epec-2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23588"/>
            <a:ext cx="11509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372</Words>
  <Application>Microsoft Office PowerPoint</Application>
  <PresentationFormat>A4 (210 x 297 mm)</PresentationFormat>
  <Paragraphs>33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Diseño predeterminado</vt:lpstr>
      <vt:lpstr>   UNIVERSIDAD NACIONAL DE ROSARIO FACULTAD DE CIENCIAS EXACTAS, INGENIERÍA Y AGRIMENSURA ESCUELA DE POSGRADO Y EDUCACIÓN CONTINUA</vt:lpstr>
    </vt:vector>
  </TitlesOfParts>
  <Company>The houze!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Mnmnb</dc:title>
  <dc:creator>WinuE</dc:creator>
  <cp:lastModifiedBy>usuario</cp:lastModifiedBy>
  <cp:revision>62</cp:revision>
  <dcterms:created xsi:type="dcterms:W3CDTF">2010-08-11T14:23:01Z</dcterms:created>
  <dcterms:modified xsi:type="dcterms:W3CDTF">2019-08-05T11:54:24Z</dcterms:modified>
</cp:coreProperties>
</file>