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48" y="466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7126-18D1-4992-9289-B458E0BEBE1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FFEE9-E517-4D10-863F-5303DAA87A6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6400A-6BD1-4528-A34B-B09091868C8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A5D53-294A-4075-92DD-CCB9A1A0B92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71EA-1BDB-4B2E-9332-8E0EA6A9B39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E590-2412-420B-AAE3-83690CD2157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5932-059F-482B-B30E-A5FBC55D159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6895-B77B-4143-81EF-0BDFE1E2073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9B11-5499-4268-BC1A-0E9C3EA498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9E37C-0808-410B-9DFF-F2B95D4511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2DC62-AC53-40F3-8C4F-93571CBEA90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4609D5-2E03-4459-8C4D-8203ACECA4D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8068" y="-1587"/>
            <a:ext cx="5829300" cy="1248272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 dirty="0">
                <a:latin typeface="Arial Narrow" pitchFamily="34" charset="0"/>
              </a:rPr>
              <a:t/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/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UNIVERSIDAD NACIONAL DE ROSARIO</a:t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51560" y="2957513"/>
            <a:ext cx="5829300" cy="69484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r>
              <a:rPr lang="es-ES" sz="1100" b="1" dirty="0"/>
              <a:t>PROFESORES</a:t>
            </a:r>
          </a:p>
          <a:p>
            <a:r>
              <a:rPr lang="es-ES" sz="1100" i="1" dirty="0"/>
              <a:t>Ing. Rodolfo Eduardo </a:t>
            </a:r>
            <a:r>
              <a:rPr lang="es-ES" sz="1100" i="1" dirty="0" err="1" smtClean="0"/>
              <a:t>Goñi</a:t>
            </a:r>
            <a:r>
              <a:rPr lang="es-ES" sz="1100" i="1" dirty="0" smtClean="0"/>
              <a:t>. </a:t>
            </a:r>
            <a:r>
              <a:rPr lang="es-ES" sz="1100" i="1" dirty="0" err="1"/>
              <a:t>Mter</a:t>
            </a:r>
            <a:r>
              <a:rPr lang="es-ES" sz="1100" i="1" dirty="0"/>
              <a:t>. Ing. María A. </a:t>
            </a:r>
            <a:r>
              <a:rPr lang="es-ES" sz="1100" i="1" dirty="0" err="1"/>
              <a:t>Ferreyra</a:t>
            </a:r>
            <a:r>
              <a:rPr lang="es-ES" sz="1100" i="1" dirty="0"/>
              <a:t>.</a:t>
            </a:r>
          </a:p>
          <a:p>
            <a:endParaRPr lang="es-ES" sz="900" b="1" dirty="0"/>
          </a:p>
          <a:p>
            <a:r>
              <a:rPr lang="es-ES" sz="1100" b="1" dirty="0"/>
              <a:t>DIRECTOR</a:t>
            </a:r>
          </a:p>
          <a:p>
            <a:r>
              <a:rPr lang="es-AR" sz="1100" i="1" dirty="0" err="1"/>
              <a:t>Mter</a:t>
            </a:r>
            <a:r>
              <a:rPr lang="es-AR" sz="1100" i="1" dirty="0"/>
              <a:t>. Ing. </a:t>
            </a:r>
            <a:r>
              <a:rPr lang="it-IT" sz="1100" i="1" dirty="0"/>
              <a:t>Liliana Marta Zeoli</a:t>
            </a:r>
            <a:endParaRPr lang="es-ES" sz="1100" b="1" i="1" dirty="0"/>
          </a:p>
          <a:p>
            <a:r>
              <a:rPr lang="pt-BR" sz="900" b="1" dirty="0"/>
              <a:t> </a:t>
            </a:r>
          </a:p>
          <a:p>
            <a:pPr algn="just"/>
            <a:r>
              <a:rPr lang="es-ES" sz="1100" b="1" dirty="0"/>
              <a:t>DESTINATARIOS</a:t>
            </a:r>
            <a:endParaRPr lang="es-ES" sz="1100" dirty="0"/>
          </a:p>
          <a:p>
            <a:r>
              <a:rPr lang="es-ES" sz="1100" dirty="0"/>
              <a:t>Profesionales y personal de organismos públicos de la especialidad vial, universidades, empresas constructoras y consultoras. Supervisores, inspectores y/o auditores de obras viales. </a:t>
            </a:r>
            <a:r>
              <a:rPr lang="es-AR" sz="1100" dirty="0"/>
              <a:t>Profesionales universitarios de las siguientes carreras: Ingeniería Civil, Ingeniería Vial, Ingeniería en Transporte</a:t>
            </a:r>
            <a:r>
              <a:rPr lang="es-AR" sz="1100" dirty="0" smtClean="0"/>
              <a:t>. </a:t>
            </a:r>
            <a:r>
              <a:rPr lang="es-AR" sz="1100" dirty="0"/>
              <a:t>Alumnos avanzados de carreras de grado afines podrán ser admitidos. </a:t>
            </a:r>
            <a:r>
              <a:rPr lang="es-AR" sz="1100" dirty="0" smtClean="0"/>
              <a:t>Para </a:t>
            </a:r>
            <a:r>
              <a:rPr lang="es-AR" sz="1100" dirty="0"/>
              <a:t>estos casos, el Director o Profesor del curso podrá extender su aval para cada caso en particular</a:t>
            </a:r>
            <a:r>
              <a:rPr lang="es-AR" sz="1100" dirty="0" smtClean="0"/>
              <a:t>.</a:t>
            </a:r>
            <a:endParaRPr lang="es-ES" sz="1100" dirty="0"/>
          </a:p>
          <a:p>
            <a:pPr algn="just"/>
            <a:endParaRPr lang="es-ES" sz="900" b="1" dirty="0"/>
          </a:p>
          <a:p>
            <a:pPr algn="just"/>
            <a:r>
              <a:rPr lang="es-ES" sz="1100" b="1" dirty="0"/>
              <a:t>OBJETIVOS</a:t>
            </a:r>
            <a:endParaRPr lang="es-ES" sz="1100" dirty="0"/>
          </a:p>
          <a:p>
            <a:pPr lvl="0"/>
            <a:r>
              <a:rPr lang="es-AR" sz="1100" dirty="0"/>
              <a:t>Adquirir conocimientos específicos sobre diseño de intersecciones y distribuidores.</a:t>
            </a:r>
          </a:p>
          <a:p>
            <a:pPr lvl="0"/>
            <a:r>
              <a:rPr lang="es-AR" sz="1100" dirty="0"/>
              <a:t>Conocer y trabajar con herramientas informáticas modernas en el ámbito del proyecto vial.</a:t>
            </a:r>
          </a:p>
          <a:p>
            <a:pPr lvl="0"/>
            <a:r>
              <a:rPr lang="es-AR" sz="1100" dirty="0"/>
              <a:t>Familiarizarse con las tipologías clásicas de intersecciones y distribuidores. </a:t>
            </a:r>
            <a:endParaRPr lang="es-AR" sz="1100" dirty="0" smtClean="0"/>
          </a:p>
          <a:p>
            <a:pPr lvl="0"/>
            <a:r>
              <a:rPr lang="es-AR" sz="1100" dirty="0" smtClean="0"/>
              <a:t>Relacionar </a:t>
            </a:r>
            <a:r>
              <a:rPr lang="es-AR" sz="1100" dirty="0"/>
              <a:t>los aspectos del diseño geométrico de intersecciones con la seguridad en circulación.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/>
              <a:t>CONTENIDOS </a:t>
            </a:r>
            <a:endParaRPr lang="es-ES" sz="1100" dirty="0"/>
          </a:p>
          <a:p>
            <a:r>
              <a:rPr lang="es-ES" sz="1100" dirty="0"/>
              <a:t>Introducción al diseño de intersecciones y distribuidores. Controles geométricos en las intersecciones. Distancia visual en intersecciones. Vehículo de diseño. Tipologías de intersecciones. Distribuidores a distinto nivel. </a:t>
            </a:r>
          </a:p>
          <a:p>
            <a:pPr algn="just"/>
            <a:endParaRPr lang="es-ES" sz="1100" dirty="0"/>
          </a:p>
          <a:p>
            <a:pPr algn="just"/>
            <a:r>
              <a:rPr lang="es-ES" sz="1100" dirty="0"/>
              <a:t>Para la realización de la ejercitación práctica se requiere de conocimientos básicos de </a:t>
            </a:r>
            <a:r>
              <a:rPr lang="es-ES" sz="1100" dirty="0" err="1"/>
              <a:t>Autocad</a:t>
            </a:r>
            <a:r>
              <a:rPr lang="es-ES" sz="1100" dirty="0"/>
              <a:t>, y en lo posible asistir con </a:t>
            </a:r>
            <a:r>
              <a:rPr lang="es-ES" sz="1100" dirty="0" err="1"/>
              <a:t>notebook</a:t>
            </a:r>
            <a:r>
              <a:rPr lang="es-ES" sz="1100" dirty="0"/>
              <a:t>.</a:t>
            </a:r>
          </a:p>
          <a:p>
            <a:pPr algn="just"/>
            <a:endParaRPr lang="es-ES_tradnl" sz="900" dirty="0"/>
          </a:p>
          <a:p>
            <a:r>
              <a:rPr lang="es-ES" sz="1100" b="1" dirty="0"/>
              <a:t>FECHA: </a:t>
            </a:r>
            <a:r>
              <a:rPr lang="es-AR" sz="1100" dirty="0"/>
              <a:t>5, 6, 7, 19, 20 y 21 </a:t>
            </a:r>
            <a:r>
              <a:rPr lang="es-AR" sz="1100" dirty="0" smtClean="0"/>
              <a:t>de marzo de 2020</a:t>
            </a:r>
            <a:r>
              <a:rPr lang="es-ES" sz="1100" dirty="0" smtClean="0"/>
              <a:t>.</a:t>
            </a:r>
            <a:endParaRPr lang="es-ES" sz="1100" dirty="0"/>
          </a:p>
          <a:p>
            <a:pPr algn="just"/>
            <a:endParaRPr lang="es-ES" sz="900" b="1" dirty="0"/>
          </a:p>
          <a:p>
            <a:pPr algn="just"/>
            <a:r>
              <a:rPr lang="es-ES" sz="1100" b="1" dirty="0" smtClean="0"/>
              <a:t>HORARIOS: </a:t>
            </a:r>
            <a:r>
              <a:rPr lang="es-ES" sz="1100" dirty="0"/>
              <a:t>Jueves </a:t>
            </a:r>
            <a:r>
              <a:rPr lang="es-ES" sz="1100"/>
              <a:t>de </a:t>
            </a:r>
            <a:r>
              <a:rPr lang="es-ES" sz="1100" smtClean="0"/>
              <a:t>15 </a:t>
            </a:r>
            <a:r>
              <a:rPr lang="es-ES" sz="1100" dirty="0"/>
              <a:t>a 19 horas, viernes de 9 a 16 horas y sábados de </a:t>
            </a:r>
            <a:r>
              <a:rPr lang="es-ES" sz="1100"/>
              <a:t>9 </a:t>
            </a:r>
            <a:r>
              <a:rPr lang="es-ES" sz="1100" smtClean="0"/>
              <a:t>a 12 </a:t>
            </a:r>
            <a:r>
              <a:rPr lang="es-ES" sz="1100" dirty="0"/>
              <a:t>horas</a:t>
            </a:r>
          </a:p>
          <a:p>
            <a:pPr algn="just"/>
            <a:endParaRPr lang="es-ES" sz="900" b="1" dirty="0"/>
          </a:p>
          <a:p>
            <a:r>
              <a:rPr lang="es-ES" sz="1100" b="1" dirty="0"/>
              <a:t>LUGAR: </a:t>
            </a:r>
            <a:r>
              <a:rPr lang="es-AR" sz="1100" dirty="0"/>
              <a:t>Facultad de Ciencias Exactas, Ingeniería y Agrimensura. </a:t>
            </a:r>
          </a:p>
          <a:p>
            <a:r>
              <a:rPr lang="es-AR" sz="1100" dirty="0" err="1"/>
              <a:t>Berutti</a:t>
            </a:r>
            <a:r>
              <a:rPr lang="es-AR" sz="1100" dirty="0"/>
              <a:t> y Riobamba, 2º piso edificio </a:t>
            </a:r>
            <a:r>
              <a:rPr lang="es-AR" sz="1100" dirty="0" err="1"/>
              <a:t>Imae</a:t>
            </a:r>
            <a:r>
              <a:rPr lang="es-AR" sz="1100" b="1" dirty="0"/>
              <a:t>, </a:t>
            </a:r>
            <a:r>
              <a:rPr lang="es-AR" sz="1100" dirty="0"/>
              <a:t>Ciudad Universitaria.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 smtClean="0"/>
              <a:t>INFORMES </a:t>
            </a:r>
            <a:r>
              <a:rPr lang="es-ES" sz="1100" b="1" dirty="0"/>
              <a:t>E INSCRIPCIÓN</a:t>
            </a:r>
          </a:p>
          <a:p>
            <a:pPr algn="just"/>
            <a:r>
              <a:rPr lang="es-ES_tradnl" sz="1100" dirty="0"/>
              <a:t>Escuela de Posgrado y Educación Continua</a:t>
            </a:r>
          </a:p>
          <a:p>
            <a:pPr algn="just"/>
            <a:r>
              <a:rPr lang="es-ES_tradnl" sz="1100" dirty="0"/>
              <a:t>Av. Pellegrini 250 P.B. – S 2000 BTP - Rosario</a:t>
            </a:r>
          </a:p>
          <a:p>
            <a:pPr algn="just"/>
            <a:r>
              <a:rPr lang="es-ES_tradnl" sz="1100" dirty="0"/>
              <a:t>e-mail: posgrado@fceia.unr.edu.ar      web: http://posgrado.fceia.unr.edu.ar</a:t>
            </a:r>
          </a:p>
          <a:p>
            <a:pPr algn="just"/>
            <a:r>
              <a:rPr lang="es-ES_tradnl" sz="1100" dirty="0"/>
              <a:t>Teléfono/Fax: 0341 – 4802655. De 8:00 a 13:00 horas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 rot="10800000">
            <a:off x="-77789" y="0"/>
            <a:ext cx="1130301" cy="9906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Maestría Ingeniería Vial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052513" y="12811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48385" y="292703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9 Imagen" descr="logo_fceia_negro_calidad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11 Imagen" descr="epec-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48703" y="1309688"/>
            <a:ext cx="5829300" cy="15843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 anchor="ctr"/>
          <a:lstStyle/>
          <a:p>
            <a:pPr algn="ctr" eaLnBrk="1" hangingPunct="1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 eaLnBrk="1" hangingPunct="1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" sz="1600" b="1" dirty="0" smtClean="0"/>
              <a:t>“</a:t>
            </a:r>
            <a:r>
              <a:rPr lang="es-AR" altLang="es-AR" sz="1600" b="1" dirty="0" smtClean="0"/>
              <a:t>Diseño Geométrico de Intersecciones y Distribuidores</a:t>
            </a:r>
            <a:r>
              <a:rPr lang="es-ES_tradnl" sz="1600" b="1" dirty="0" smtClean="0"/>
              <a:t>”</a:t>
            </a:r>
            <a:endParaRPr lang="es-ES_tradnl" sz="16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  <p:pic>
        <p:nvPicPr>
          <p:cNvPr id="13" name="Picture 11" descr="logo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144463"/>
            <a:ext cx="638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55</Words>
  <Application>Microsoft Office PowerPoint</Application>
  <PresentationFormat>A4 (210 x 297 mm)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45</cp:revision>
  <dcterms:created xsi:type="dcterms:W3CDTF">2010-08-11T14:23:01Z</dcterms:created>
  <dcterms:modified xsi:type="dcterms:W3CDTF">2020-02-13T13:57:46Z</dcterms:modified>
</cp:coreProperties>
</file>