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6858000" cy="9906000" type="A4"/>
  <p:notesSz cx="7099300" cy="10234613"/>
  <p:defaultTextStyle>
    <a:defPPr>
      <a:defRPr lang="es-ES_tradnl"/>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66" d="100"/>
          <a:sy n="66" d="100"/>
        </p:scale>
        <p:origin x="2358" y="-966"/>
      </p:cViewPr>
      <p:guideLst>
        <p:guide orient="horz" pos="312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7C7AA30F-1E3D-4684-9319-406210B4DAB5}" type="datetimeFigureOut">
              <a:rPr lang="es-ES" smtClean="0"/>
              <a:t>11/09/2021</a:t>
            </a:fld>
            <a:endParaRPr lang="es-ES"/>
          </a:p>
        </p:txBody>
      </p:sp>
      <p:sp>
        <p:nvSpPr>
          <p:cNvPr id="4" name="3 Marcador de imagen de diapositiva"/>
          <p:cNvSpPr>
            <a:spLocks noGrp="1" noRot="1" noChangeAspect="1"/>
          </p:cNvSpPr>
          <p:nvPr>
            <p:ph type="sldImg" idx="2"/>
          </p:nvPr>
        </p:nvSpPr>
        <p:spPr>
          <a:xfrm>
            <a:off x="2220913" y="768350"/>
            <a:ext cx="2657475" cy="3836988"/>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709613" y="4860925"/>
            <a:ext cx="5680075" cy="4605338"/>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DAA98FD7-4F07-4324-8821-8BF099870748}" type="slidenum">
              <a:rPr lang="es-ES" smtClean="0"/>
              <a:t>‹Nº›</a:t>
            </a:fld>
            <a:endParaRPr lang="es-ES"/>
          </a:p>
        </p:txBody>
      </p:sp>
    </p:spTree>
    <p:extLst>
      <p:ext uri="{BB962C8B-B14F-4D97-AF65-F5344CB8AC3E}">
        <p14:creationId xmlns:p14="http://schemas.microsoft.com/office/powerpoint/2010/main" val="4263083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514350" y="3076575"/>
            <a:ext cx="5829300" cy="2124075"/>
          </a:xfrm>
        </p:spPr>
        <p:txBody>
          <a:bodyPr/>
          <a:lstStyle/>
          <a:p>
            <a:r>
              <a:rPr lang="es-ES"/>
              <a:t>Haga clic para modificar el estilo de título del patrón</a:t>
            </a:r>
          </a:p>
        </p:txBody>
      </p:sp>
      <p:sp>
        <p:nvSpPr>
          <p:cNvPr id="3" name="2 Subtítulo"/>
          <p:cNvSpPr>
            <a:spLocks noGrp="1"/>
          </p:cNvSpPr>
          <p:nvPr>
            <p:ph type="subTitle" idx="1"/>
          </p:nvPr>
        </p:nvSpPr>
        <p:spPr>
          <a:xfrm>
            <a:off x="1028700" y="5613400"/>
            <a:ext cx="4800600" cy="253206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_tradnl"/>
          </a:p>
        </p:txBody>
      </p:sp>
      <p:sp>
        <p:nvSpPr>
          <p:cNvPr id="5"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6" name="Rectangle 6"/>
          <p:cNvSpPr>
            <a:spLocks noGrp="1" noChangeArrowheads="1"/>
          </p:cNvSpPr>
          <p:nvPr>
            <p:ph type="sldNum" sz="quarter" idx="12"/>
          </p:nvPr>
        </p:nvSpPr>
        <p:spPr>
          <a:ln/>
        </p:spPr>
        <p:txBody>
          <a:bodyPr/>
          <a:lstStyle>
            <a:lvl1pPr>
              <a:defRPr/>
            </a:lvl1pPr>
          </a:lstStyle>
          <a:p>
            <a:fld id="{47B290F6-9B98-4944-AAC7-0B58BE29BFED}" type="slidenum">
              <a:rPr lang="es-ES_tradnl" altLang="es-AR"/>
              <a:pPr/>
              <a:t>‹Nº›</a:t>
            </a:fld>
            <a:endParaRPr lang="es-ES_tradnl" alt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_tradnl"/>
          </a:p>
        </p:txBody>
      </p:sp>
      <p:sp>
        <p:nvSpPr>
          <p:cNvPr id="5"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6" name="Rectangle 6"/>
          <p:cNvSpPr>
            <a:spLocks noGrp="1" noChangeArrowheads="1"/>
          </p:cNvSpPr>
          <p:nvPr>
            <p:ph type="sldNum" sz="quarter" idx="12"/>
          </p:nvPr>
        </p:nvSpPr>
        <p:spPr>
          <a:ln/>
        </p:spPr>
        <p:txBody>
          <a:bodyPr/>
          <a:lstStyle>
            <a:lvl1pPr>
              <a:defRPr/>
            </a:lvl1pPr>
          </a:lstStyle>
          <a:p>
            <a:fld id="{77B7697D-4B1D-4F42-A3E1-0F6F77C64D9F}" type="slidenum">
              <a:rPr lang="es-ES_tradnl" altLang="es-AR"/>
              <a:pPr/>
              <a:t>‹Nº›</a:t>
            </a:fld>
            <a:endParaRPr lang="es-ES_tradnl" alt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4972050" y="396875"/>
            <a:ext cx="1543050" cy="845185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342900" y="396875"/>
            <a:ext cx="4476750" cy="84518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_tradnl"/>
          </a:p>
        </p:txBody>
      </p:sp>
      <p:sp>
        <p:nvSpPr>
          <p:cNvPr id="5"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6" name="Rectangle 6"/>
          <p:cNvSpPr>
            <a:spLocks noGrp="1" noChangeArrowheads="1"/>
          </p:cNvSpPr>
          <p:nvPr>
            <p:ph type="sldNum" sz="quarter" idx="12"/>
          </p:nvPr>
        </p:nvSpPr>
        <p:spPr>
          <a:ln/>
        </p:spPr>
        <p:txBody>
          <a:bodyPr/>
          <a:lstStyle>
            <a:lvl1pPr>
              <a:defRPr/>
            </a:lvl1pPr>
          </a:lstStyle>
          <a:p>
            <a:fld id="{B4C00CFC-12A8-4085-9EF5-8DE8F1A3FCF3}" type="slidenum">
              <a:rPr lang="es-ES_tradnl" altLang="es-AR"/>
              <a:pPr/>
              <a:t>‹Nº›</a:t>
            </a:fld>
            <a:endParaRPr lang="es-ES_tradnl" alt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_tradnl"/>
          </a:p>
        </p:txBody>
      </p:sp>
      <p:sp>
        <p:nvSpPr>
          <p:cNvPr id="5"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6" name="Rectangle 6"/>
          <p:cNvSpPr>
            <a:spLocks noGrp="1" noChangeArrowheads="1"/>
          </p:cNvSpPr>
          <p:nvPr>
            <p:ph type="sldNum" sz="quarter" idx="12"/>
          </p:nvPr>
        </p:nvSpPr>
        <p:spPr>
          <a:ln/>
        </p:spPr>
        <p:txBody>
          <a:bodyPr/>
          <a:lstStyle>
            <a:lvl1pPr>
              <a:defRPr/>
            </a:lvl1pPr>
          </a:lstStyle>
          <a:p>
            <a:fld id="{B23BB2A5-CC53-4529-B44B-233023416F12}" type="slidenum">
              <a:rPr lang="es-ES_tradnl" altLang="es-AR"/>
              <a:pPr/>
              <a:t>‹Nº›</a:t>
            </a:fld>
            <a:endParaRPr lang="es-ES_tradnl" alt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541338" y="6365875"/>
            <a:ext cx="5829300" cy="1966913"/>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541338" y="4198938"/>
            <a:ext cx="5829300" cy="21669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_tradnl"/>
          </a:p>
        </p:txBody>
      </p:sp>
      <p:sp>
        <p:nvSpPr>
          <p:cNvPr id="5"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6" name="Rectangle 6"/>
          <p:cNvSpPr>
            <a:spLocks noGrp="1" noChangeArrowheads="1"/>
          </p:cNvSpPr>
          <p:nvPr>
            <p:ph type="sldNum" sz="quarter" idx="12"/>
          </p:nvPr>
        </p:nvSpPr>
        <p:spPr>
          <a:ln/>
        </p:spPr>
        <p:txBody>
          <a:bodyPr/>
          <a:lstStyle>
            <a:lvl1pPr>
              <a:defRPr/>
            </a:lvl1pPr>
          </a:lstStyle>
          <a:p>
            <a:fld id="{4C189BA1-1D85-4A69-B412-991C51A4B61F}" type="slidenum">
              <a:rPr lang="es-ES_tradnl" altLang="es-AR"/>
              <a:pPr/>
              <a:t>‹Nº›</a:t>
            </a:fld>
            <a:endParaRPr lang="es-ES_tradnl" alt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342900" y="2311400"/>
            <a:ext cx="3009900" cy="6537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3505200" y="2311400"/>
            <a:ext cx="3009900" cy="6537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pPr>
              <a:defRPr/>
            </a:pPr>
            <a:endParaRPr lang="es-ES_tradnl"/>
          </a:p>
        </p:txBody>
      </p:sp>
      <p:sp>
        <p:nvSpPr>
          <p:cNvPr id="6"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7" name="Rectangle 6"/>
          <p:cNvSpPr>
            <a:spLocks noGrp="1" noChangeArrowheads="1"/>
          </p:cNvSpPr>
          <p:nvPr>
            <p:ph type="sldNum" sz="quarter" idx="12"/>
          </p:nvPr>
        </p:nvSpPr>
        <p:spPr>
          <a:ln/>
        </p:spPr>
        <p:txBody>
          <a:bodyPr/>
          <a:lstStyle>
            <a:lvl1pPr>
              <a:defRPr/>
            </a:lvl1pPr>
          </a:lstStyle>
          <a:p>
            <a:fld id="{F378C058-85F5-48F4-B5B6-F758383DF8BF}" type="slidenum">
              <a:rPr lang="es-ES_tradnl" altLang="es-AR"/>
              <a:pPr/>
              <a:t>‹Nº›</a:t>
            </a:fld>
            <a:endParaRPr lang="es-ES_tradnl" alt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342900" y="2217738"/>
            <a:ext cx="3030538" cy="923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342900" y="3141663"/>
            <a:ext cx="3030538" cy="57070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3484563" y="2217738"/>
            <a:ext cx="3030537" cy="923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3484563" y="3141663"/>
            <a:ext cx="3030537" cy="57070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p:cNvSpPr>
            <a:spLocks noGrp="1" noChangeArrowheads="1"/>
          </p:cNvSpPr>
          <p:nvPr>
            <p:ph type="dt" sz="half" idx="10"/>
          </p:nvPr>
        </p:nvSpPr>
        <p:spPr>
          <a:ln/>
        </p:spPr>
        <p:txBody>
          <a:bodyPr/>
          <a:lstStyle>
            <a:lvl1pPr>
              <a:defRPr/>
            </a:lvl1pPr>
          </a:lstStyle>
          <a:p>
            <a:pPr>
              <a:defRPr/>
            </a:pPr>
            <a:endParaRPr lang="es-ES_tradnl"/>
          </a:p>
        </p:txBody>
      </p:sp>
      <p:sp>
        <p:nvSpPr>
          <p:cNvPr id="8"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9" name="Rectangle 6"/>
          <p:cNvSpPr>
            <a:spLocks noGrp="1" noChangeArrowheads="1"/>
          </p:cNvSpPr>
          <p:nvPr>
            <p:ph type="sldNum" sz="quarter" idx="12"/>
          </p:nvPr>
        </p:nvSpPr>
        <p:spPr>
          <a:ln/>
        </p:spPr>
        <p:txBody>
          <a:bodyPr/>
          <a:lstStyle>
            <a:lvl1pPr>
              <a:defRPr/>
            </a:lvl1pPr>
          </a:lstStyle>
          <a:p>
            <a:fld id="{1BFA9B15-2BE5-4FE2-8D57-4D85443D5ED7}" type="slidenum">
              <a:rPr lang="es-ES_tradnl" altLang="es-AR"/>
              <a:pPr/>
              <a:t>‹Nº›</a:t>
            </a:fld>
            <a:endParaRPr lang="es-ES_tradnl" alt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p:cNvSpPr>
            <a:spLocks noGrp="1" noChangeArrowheads="1"/>
          </p:cNvSpPr>
          <p:nvPr>
            <p:ph type="dt" sz="half" idx="10"/>
          </p:nvPr>
        </p:nvSpPr>
        <p:spPr>
          <a:ln/>
        </p:spPr>
        <p:txBody>
          <a:bodyPr/>
          <a:lstStyle>
            <a:lvl1pPr>
              <a:defRPr/>
            </a:lvl1pPr>
          </a:lstStyle>
          <a:p>
            <a:pPr>
              <a:defRPr/>
            </a:pPr>
            <a:endParaRPr lang="es-ES_tradnl"/>
          </a:p>
        </p:txBody>
      </p:sp>
      <p:sp>
        <p:nvSpPr>
          <p:cNvPr id="4"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5" name="Rectangle 6"/>
          <p:cNvSpPr>
            <a:spLocks noGrp="1" noChangeArrowheads="1"/>
          </p:cNvSpPr>
          <p:nvPr>
            <p:ph type="sldNum" sz="quarter" idx="12"/>
          </p:nvPr>
        </p:nvSpPr>
        <p:spPr>
          <a:ln/>
        </p:spPr>
        <p:txBody>
          <a:bodyPr/>
          <a:lstStyle>
            <a:lvl1pPr>
              <a:defRPr/>
            </a:lvl1pPr>
          </a:lstStyle>
          <a:p>
            <a:fld id="{E4832D5B-1487-425E-9D5D-10D70B6FD724}" type="slidenum">
              <a:rPr lang="es-ES_tradnl" altLang="es-AR"/>
              <a:pPr/>
              <a:t>‹Nº›</a:t>
            </a:fld>
            <a:endParaRPr lang="es-ES_tradnl" alt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_tradnl"/>
          </a:p>
        </p:txBody>
      </p:sp>
      <p:sp>
        <p:nvSpPr>
          <p:cNvPr id="3"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4" name="Rectangle 6"/>
          <p:cNvSpPr>
            <a:spLocks noGrp="1" noChangeArrowheads="1"/>
          </p:cNvSpPr>
          <p:nvPr>
            <p:ph type="sldNum" sz="quarter" idx="12"/>
          </p:nvPr>
        </p:nvSpPr>
        <p:spPr>
          <a:ln/>
        </p:spPr>
        <p:txBody>
          <a:bodyPr/>
          <a:lstStyle>
            <a:lvl1pPr>
              <a:defRPr/>
            </a:lvl1pPr>
          </a:lstStyle>
          <a:p>
            <a:fld id="{26AFAE15-483E-42AC-8736-F42B4171E227}" type="slidenum">
              <a:rPr lang="es-ES_tradnl" altLang="es-AR"/>
              <a:pPr/>
              <a:t>‹Nº›</a:t>
            </a:fld>
            <a:endParaRPr lang="es-ES_tradnl" alt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42900" y="393700"/>
            <a:ext cx="2255838" cy="1679575"/>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2681288" y="393700"/>
            <a:ext cx="3833812" cy="8455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342900" y="2073275"/>
            <a:ext cx="2255838" cy="67754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_tradnl"/>
          </a:p>
        </p:txBody>
      </p:sp>
      <p:sp>
        <p:nvSpPr>
          <p:cNvPr id="6"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7" name="Rectangle 6"/>
          <p:cNvSpPr>
            <a:spLocks noGrp="1" noChangeArrowheads="1"/>
          </p:cNvSpPr>
          <p:nvPr>
            <p:ph type="sldNum" sz="quarter" idx="12"/>
          </p:nvPr>
        </p:nvSpPr>
        <p:spPr>
          <a:ln/>
        </p:spPr>
        <p:txBody>
          <a:bodyPr/>
          <a:lstStyle>
            <a:lvl1pPr>
              <a:defRPr/>
            </a:lvl1pPr>
          </a:lstStyle>
          <a:p>
            <a:fld id="{40B17627-7609-40E8-99CC-CB508D46D1AB}" type="slidenum">
              <a:rPr lang="es-ES_tradnl" altLang="es-AR"/>
              <a:pPr/>
              <a:t>‹Nº›</a:t>
            </a:fld>
            <a:endParaRPr lang="es-ES_tradnl" alt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344613" y="6934200"/>
            <a:ext cx="4114800" cy="819150"/>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344613" y="885825"/>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dirty="0"/>
          </a:p>
        </p:txBody>
      </p:sp>
      <p:sp>
        <p:nvSpPr>
          <p:cNvPr id="4" name="3 Marcador de texto"/>
          <p:cNvSpPr>
            <a:spLocks noGrp="1"/>
          </p:cNvSpPr>
          <p:nvPr>
            <p:ph type="body" sz="half" idx="2"/>
          </p:nvPr>
        </p:nvSpPr>
        <p:spPr>
          <a:xfrm>
            <a:off x="1344613" y="7753350"/>
            <a:ext cx="4114800" cy="11620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_tradnl"/>
          </a:p>
        </p:txBody>
      </p:sp>
      <p:sp>
        <p:nvSpPr>
          <p:cNvPr id="6" name="Rectangle 5"/>
          <p:cNvSpPr>
            <a:spLocks noGrp="1" noChangeArrowheads="1"/>
          </p:cNvSpPr>
          <p:nvPr>
            <p:ph type="ftr" sz="quarter" idx="11"/>
          </p:nvPr>
        </p:nvSpPr>
        <p:spPr>
          <a:ln/>
        </p:spPr>
        <p:txBody>
          <a:bodyPr/>
          <a:lstStyle>
            <a:lvl1pPr>
              <a:defRPr/>
            </a:lvl1pPr>
          </a:lstStyle>
          <a:p>
            <a:pPr>
              <a:defRPr/>
            </a:pPr>
            <a:endParaRPr lang="es-ES_tradnl"/>
          </a:p>
        </p:txBody>
      </p:sp>
      <p:sp>
        <p:nvSpPr>
          <p:cNvPr id="7" name="Rectangle 6"/>
          <p:cNvSpPr>
            <a:spLocks noGrp="1" noChangeArrowheads="1"/>
          </p:cNvSpPr>
          <p:nvPr>
            <p:ph type="sldNum" sz="quarter" idx="12"/>
          </p:nvPr>
        </p:nvSpPr>
        <p:spPr>
          <a:ln/>
        </p:spPr>
        <p:txBody>
          <a:bodyPr/>
          <a:lstStyle>
            <a:lvl1pPr>
              <a:defRPr/>
            </a:lvl1pPr>
          </a:lstStyle>
          <a:p>
            <a:fld id="{524A4419-700D-415B-911A-2AECD744BD85}" type="slidenum">
              <a:rPr lang="es-ES_tradnl" altLang="es-AR"/>
              <a:pPr/>
              <a:t>‹Nº›</a:t>
            </a:fld>
            <a:endParaRPr lang="es-ES_tradnl" alt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2900" y="396875"/>
            <a:ext cx="6172200" cy="1651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altLang="es-AR" smtClean="0"/>
              <a:t>Haga clic para cambiar el estilo de título	</a:t>
            </a:r>
          </a:p>
        </p:txBody>
      </p:sp>
      <p:sp>
        <p:nvSpPr>
          <p:cNvPr id="1027" name="Rectangle 3"/>
          <p:cNvSpPr>
            <a:spLocks noGrp="1" noChangeArrowheads="1"/>
          </p:cNvSpPr>
          <p:nvPr>
            <p:ph type="body" idx="1"/>
          </p:nvPr>
        </p:nvSpPr>
        <p:spPr bwMode="auto">
          <a:xfrm>
            <a:off x="342900" y="2311400"/>
            <a:ext cx="6172200" cy="6537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altLang="es-AR" smtClean="0"/>
              <a:t>Haga clic para modificar el estilo de texto del patrón</a:t>
            </a:r>
          </a:p>
          <a:p>
            <a:pPr lvl="1"/>
            <a:r>
              <a:rPr lang="es-ES_tradnl" altLang="es-AR" smtClean="0"/>
              <a:t>Segundo nivel</a:t>
            </a:r>
          </a:p>
          <a:p>
            <a:pPr lvl="2"/>
            <a:r>
              <a:rPr lang="es-ES_tradnl" altLang="es-AR" smtClean="0"/>
              <a:t>Tercer nivel</a:t>
            </a:r>
          </a:p>
          <a:p>
            <a:pPr lvl="3"/>
            <a:r>
              <a:rPr lang="es-ES_tradnl" altLang="es-AR" smtClean="0"/>
              <a:t>Cuarto nivel</a:t>
            </a:r>
          </a:p>
          <a:p>
            <a:pPr lvl="4"/>
            <a:r>
              <a:rPr lang="es-ES_tradnl" altLang="es-AR" smtClean="0"/>
              <a:t>Quinto nivel</a:t>
            </a:r>
          </a:p>
        </p:txBody>
      </p:sp>
      <p:sp>
        <p:nvSpPr>
          <p:cNvPr id="1028" name="Rectangle 4"/>
          <p:cNvSpPr>
            <a:spLocks noGrp="1" noChangeArrowheads="1"/>
          </p:cNvSpPr>
          <p:nvPr>
            <p:ph type="dt" sz="half" idx="2"/>
          </p:nvPr>
        </p:nvSpPr>
        <p:spPr bwMode="auto">
          <a:xfrm>
            <a:off x="342900" y="9020175"/>
            <a:ext cx="1600200" cy="688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s-ES_tradnl"/>
          </a:p>
        </p:txBody>
      </p:sp>
      <p:sp>
        <p:nvSpPr>
          <p:cNvPr id="1029" name="Rectangle 5"/>
          <p:cNvSpPr>
            <a:spLocks noGrp="1" noChangeArrowheads="1"/>
          </p:cNvSpPr>
          <p:nvPr>
            <p:ph type="ftr" sz="quarter" idx="3"/>
          </p:nvPr>
        </p:nvSpPr>
        <p:spPr bwMode="auto">
          <a:xfrm>
            <a:off x="2343150" y="9020175"/>
            <a:ext cx="2171700" cy="688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s-ES_tradnl"/>
          </a:p>
        </p:txBody>
      </p:sp>
      <p:sp>
        <p:nvSpPr>
          <p:cNvPr id="1030" name="Rectangle 6"/>
          <p:cNvSpPr>
            <a:spLocks noGrp="1" noChangeArrowheads="1"/>
          </p:cNvSpPr>
          <p:nvPr>
            <p:ph type="sldNum" sz="quarter" idx="4"/>
          </p:nvPr>
        </p:nvSpPr>
        <p:spPr bwMode="auto">
          <a:xfrm>
            <a:off x="4914900" y="9020175"/>
            <a:ext cx="1600200" cy="688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CC1B4C43-FACC-46EF-9339-63921A9A438C}" type="slidenum">
              <a:rPr lang="es-ES_tradnl" altLang="es-AR"/>
              <a:pPr/>
              <a:t>‹Nº›</a:t>
            </a:fld>
            <a:endParaRPr lang="es-ES_tradnl" altLang="es-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055688" y="-39688"/>
            <a:ext cx="5829300" cy="1536701"/>
          </a:xfrm>
          <a:gradFill rotWithShape="1">
            <a:gsLst>
              <a:gs pos="0">
                <a:srgbClr val="5E9EFF"/>
              </a:gs>
              <a:gs pos="39999">
                <a:srgbClr val="85C2FF"/>
              </a:gs>
              <a:gs pos="70000">
                <a:srgbClr val="C4D6EB"/>
              </a:gs>
              <a:gs pos="100000">
                <a:srgbClr val="FFEBFA"/>
              </a:gs>
            </a:gsLst>
            <a:lin ang="5400000"/>
          </a:gradFill>
        </p:spPr>
        <p:txBody>
          <a:bodyPr/>
          <a:lstStyle/>
          <a:p>
            <a:pPr eaLnBrk="1" hangingPunct="1"/>
            <a:r>
              <a:rPr lang="es-ES_tradnl" altLang="es-AR" sz="1000" b="1" smtClean="0">
                <a:latin typeface="Arial Narrow" pitchFamily="34" charset="0"/>
              </a:rPr>
              <a:t>UNIVERSIDAD NACIONAL DE ROSARIO</a:t>
            </a:r>
            <a:br>
              <a:rPr lang="es-ES_tradnl" altLang="es-AR" sz="1000" b="1" smtClean="0">
                <a:latin typeface="Arial Narrow" pitchFamily="34" charset="0"/>
              </a:rPr>
            </a:br>
            <a:r>
              <a:rPr lang="es-ES_tradnl" altLang="es-AR" sz="1000" b="1" smtClean="0">
                <a:latin typeface="Arial Narrow" pitchFamily="34" charset="0"/>
              </a:rPr>
              <a:t>FACULTAD DE CIENCIAS EXACTAS, INGENIERÍA Y AGRIMENSURA</a:t>
            </a:r>
            <a:br>
              <a:rPr lang="es-ES_tradnl" altLang="es-AR" sz="1000" b="1" smtClean="0">
                <a:latin typeface="Arial Narrow" pitchFamily="34" charset="0"/>
              </a:rPr>
            </a:br>
            <a:r>
              <a:rPr lang="es-ES_tradnl" altLang="es-AR" sz="1000" b="1" smtClean="0">
                <a:latin typeface="Arial Narrow" pitchFamily="34" charset="0"/>
              </a:rPr>
              <a:t>ESCUELA DE POSGRADO Y EDUCACIÓN CONTINUA</a:t>
            </a:r>
          </a:p>
        </p:txBody>
      </p:sp>
      <p:sp>
        <p:nvSpPr>
          <p:cNvPr id="2051" name="Rectangle 4"/>
          <p:cNvSpPr>
            <a:spLocks noChangeArrowheads="1"/>
          </p:cNvSpPr>
          <p:nvPr/>
        </p:nvSpPr>
        <p:spPr bwMode="auto">
          <a:xfrm>
            <a:off x="1052513" y="1497013"/>
            <a:ext cx="5805487" cy="1295400"/>
          </a:xfrm>
          <a:prstGeom prst="rect">
            <a:avLst/>
          </a:prstGeom>
          <a:gradFill rotWithShape="1">
            <a:gsLst>
              <a:gs pos="0">
                <a:srgbClr val="5E9EFF"/>
              </a:gs>
              <a:gs pos="39999">
                <a:srgbClr val="85C2FF"/>
              </a:gs>
              <a:gs pos="70000">
                <a:srgbClr val="C4D6EB"/>
              </a:gs>
              <a:gs pos="100000">
                <a:srgbClr val="FFEBFA"/>
              </a:gs>
            </a:gsLst>
            <a:lin ang="5400000"/>
          </a:gradFill>
          <a:ln w="9525">
            <a:noFill/>
            <a:miter lim="800000"/>
            <a:headEnd/>
            <a:tailEnd/>
          </a:ln>
        </p:spPr>
        <p:txBody>
          <a:bodyPr lIns="18000" tIns="18000" rIns="18000" bIns="18000" anchor="ctr"/>
          <a:lstStyle/>
          <a:p>
            <a:pPr algn="ctr" eaLnBrk="1" hangingPunct="1"/>
            <a:r>
              <a:rPr lang="es-ES_tradnl" altLang="es-AR" sz="1200" b="1" dirty="0">
                <a:solidFill>
                  <a:schemeClr val="tx2"/>
                </a:solidFill>
                <a:latin typeface="Calibri" pitchFamily="34" charset="0"/>
                <a:cs typeface="Calibri" pitchFamily="34" charset="0"/>
              </a:rPr>
              <a:t>Asignatura / Curso </a:t>
            </a:r>
            <a:r>
              <a:rPr lang="es-ES_tradnl" altLang="es-AR" sz="1200" b="1" dirty="0" smtClean="0">
                <a:solidFill>
                  <a:schemeClr val="tx2"/>
                </a:solidFill>
                <a:latin typeface="Calibri" pitchFamily="34" charset="0"/>
                <a:cs typeface="Calibri" pitchFamily="34" charset="0"/>
              </a:rPr>
              <a:t>Acreditable</a:t>
            </a:r>
          </a:p>
          <a:p>
            <a:pPr algn="ctr" eaLnBrk="1" hangingPunct="1"/>
            <a:endParaRPr lang="es-ES_tradnl" altLang="es-AR" sz="800" b="1" dirty="0">
              <a:solidFill>
                <a:schemeClr val="tx2"/>
              </a:solidFill>
              <a:latin typeface="Calibri" pitchFamily="34" charset="0"/>
              <a:cs typeface="Calibri" pitchFamily="34" charset="0"/>
            </a:endParaRPr>
          </a:p>
          <a:p>
            <a:pPr algn="ctr" eaLnBrk="1" hangingPunct="1"/>
            <a:r>
              <a:rPr lang="es-ES" altLang="es-AR" sz="1600" b="1" dirty="0" smtClean="0">
                <a:latin typeface="Calibri" pitchFamily="34" charset="0"/>
                <a:cs typeface="Calibri" pitchFamily="34" charset="0"/>
              </a:rPr>
              <a:t>“</a:t>
            </a:r>
            <a:r>
              <a:rPr lang="es-ES" sz="1600" b="1" dirty="0" smtClean="0">
                <a:latin typeface="Calibri" pitchFamily="34" charset="0"/>
                <a:cs typeface="Calibri" pitchFamily="34" charset="0"/>
              </a:rPr>
              <a:t>GESTIÓN DE CALIDAD EN LA CONSTRUCCIÓN DE OBRAS VIALES</a:t>
            </a:r>
          </a:p>
          <a:p>
            <a:pPr algn="ctr" eaLnBrk="1" hangingPunct="1"/>
            <a:r>
              <a:rPr lang="es-ES" sz="1600" b="1" dirty="0" smtClean="0">
                <a:latin typeface="Calibri" pitchFamily="34" charset="0"/>
                <a:cs typeface="Calibri" pitchFamily="34" charset="0"/>
              </a:rPr>
              <a:t>Módulo I: Mezclas Asfálticas</a:t>
            </a:r>
            <a:r>
              <a:rPr lang="es-ES_tradnl" altLang="es-AR" sz="1600" b="1" dirty="0" smtClean="0">
                <a:latin typeface="Calibri" pitchFamily="34" charset="0"/>
                <a:cs typeface="Calibri" pitchFamily="34" charset="0"/>
              </a:rPr>
              <a:t>”</a:t>
            </a:r>
            <a:endParaRPr lang="es-ES_tradnl" altLang="es-AR" sz="1600" b="1" dirty="0" smtClean="0">
              <a:solidFill>
                <a:schemeClr val="tx2"/>
              </a:solidFill>
              <a:latin typeface="Calibri" pitchFamily="34" charset="0"/>
              <a:cs typeface="Calibri" pitchFamily="34" charset="0"/>
            </a:endParaRPr>
          </a:p>
          <a:p>
            <a:pPr algn="ctr" eaLnBrk="1" hangingPunct="1"/>
            <a:endParaRPr lang="es-ES_tradnl" altLang="es-AR" sz="700" b="1" dirty="0">
              <a:solidFill>
                <a:schemeClr val="tx2"/>
              </a:solidFill>
              <a:latin typeface="Calibri" pitchFamily="34" charset="0"/>
              <a:cs typeface="Calibri" pitchFamily="34" charset="0"/>
            </a:endParaRPr>
          </a:p>
          <a:p>
            <a:pPr algn="ctr" eaLnBrk="1" hangingPunct="1"/>
            <a:r>
              <a:rPr lang="es-ES_tradnl" altLang="es-AR" sz="1100" b="1" dirty="0">
                <a:solidFill>
                  <a:schemeClr val="tx2"/>
                </a:solidFill>
                <a:latin typeface="Calibri" pitchFamily="34" charset="0"/>
                <a:cs typeface="Calibri" pitchFamily="34" charset="0"/>
              </a:rPr>
              <a:t>Válido para la Maestría en </a:t>
            </a:r>
            <a:r>
              <a:rPr lang="es-ES_tradnl" altLang="es-AR" sz="1100" b="1" dirty="0" smtClean="0">
                <a:solidFill>
                  <a:schemeClr val="tx2"/>
                </a:solidFill>
                <a:latin typeface="Calibri" pitchFamily="34" charset="0"/>
                <a:cs typeface="Calibri" pitchFamily="34" charset="0"/>
              </a:rPr>
              <a:t>Ingeniería </a:t>
            </a:r>
            <a:r>
              <a:rPr lang="es-ES_tradnl" altLang="es-AR" sz="1100" b="1" dirty="0">
                <a:solidFill>
                  <a:schemeClr val="tx2"/>
                </a:solidFill>
                <a:latin typeface="Calibri" pitchFamily="34" charset="0"/>
                <a:cs typeface="Calibri" pitchFamily="34" charset="0"/>
              </a:rPr>
              <a:t>Vial </a:t>
            </a:r>
            <a:r>
              <a:rPr lang="es-ES_tradnl" altLang="es-AR" sz="1100" b="1" dirty="0" smtClean="0">
                <a:solidFill>
                  <a:schemeClr val="tx2"/>
                </a:solidFill>
                <a:latin typeface="Calibri" pitchFamily="34" charset="0"/>
                <a:cs typeface="Calibri" pitchFamily="34" charset="0"/>
              </a:rPr>
              <a:t>de la FCEIA</a:t>
            </a:r>
            <a:endParaRPr lang="es-ES_tradnl" altLang="es-AR" sz="1100" b="1" dirty="0">
              <a:solidFill>
                <a:schemeClr val="tx2"/>
              </a:solidFill>
              <a:latin typeface="Calibri" pitchFamily="34" charset="0"/>
              <a:cs typeface="Calibri" pitchFamily="34" charset="0"/>
            </a:endParaRPr>
          </a:p>
        </p:txBody>
      </p:sp>
      <p:sp>
        <p:nvSpPr>
          <p:cNvPr id="2052" name="Rectangle 5"/>
          <p:cNvSpPr>
            <a:spLocks noChangeArrowheads="1"/>
          </p:cNvSpPr>
          <p:nvPr/>
        </p:nvSpPr>
        <p:spPr bwMode="auto">
          <a:xfrm>
            <a:off x="1025525" y="2720975"/>
            <a:ext cx="5832475" cy="7185025"/>
          </a:xfrm>
          <a:prstGeom prst="rect">
            <a:avLst/>
          </a:prstGeom>
          <a:gradFill flip="none" rotWithShape="1">
            <a:gsLst>
              <a:gs pos="0">
                <a:srgbClr val="5E9EFF"/>
              </a:gs>
              <a:gs pos="7000">
                <a:srgbClr val="85C2FF"/>
              </a:gs>
              <a:gs pos="15000">
                <a:srgbClr val="C4D6EB"/>
              </a:gs>
              <a:gs pos="100000">
                <a:srgbClr val="FFEBFA"/>
              </a:gs>
            </a:gsLst>
            <a:lin ang="5400000" scaled="1"/>
            <a:tileRect/>
          </a:gradFill>
          <a:ln w="9525">
            <a:noFill/>
            <a:miter lim="800000"/>
            <a:headEnd/>
            <a:tailEnd/>
          </a:ln>
        </p:spPr>
        <p:txBody>
          <a:bodyPr lIns="108000" tIns="90000" rIns="108000" bIns="90000"/>
          <a:lstStyle/>
          <a:p>
            <a:pPr marL="266700" indent="-266700" eaLnBrk="1" hangingPunct="1"/>
            <a:r>
              <a:rPr lang="es-AR" altLang="es-AR" sz="1200" b="1" dirty="0" smtClean="0">
                <a:latin typeface="Calibri" pitchFamily="34" charset="0"/>
                <a:cs typeface="Calibri" pitchFamily="34" charset="0"/>
              </a:rPr>
              <a:t>PROFESORES: </a:t>
            </a:r>
            <a:r>
              <a:rPr lang="es-ES" sz="1200" i="1" dirty="0" smtClean="0">
                <a:latin typeface="Calibri" pitchFamily="34" charset="0"/>
                <a:cs typeface="Calibri" pitchFamily="34" charset="0"/>
              </a:rPr>
              <a:t>Ing. Jorge A. Páramo, Ing. Hugo E. </a:t>
            </a:r>
            <a:r>
              <a:rPr lang="es-ES" sz="1200" i="1" dirty="0" err="1" smtClean="0">
                <a:latin typeface="Calibri" pitchFamily="34" charset="0"/>
                <a:cs typeface="Calibri" pitchFamily="34" charset="0"/>
              </a:rPr>
              <a:t>Poncino</a:t>
            </a:r>
            <a:r>
              <a:rPr lang="es-ES" sz="1200" i="1" dirty="0" smtClean="0">
                <a:latin typeface="Calibri" pitchFamily="34" charset="0"/>
                <a:cs typeface="Calibri" pitchFamily="34" charset="0"/>
              </a:rPr>
              <a:t> y Dr. Ing. Fernando </a:t>
            </a:r>
            <a:r>
              <a:rPr lang="es-ES" sz="1200" i="1" dirty="0" err="1" smtClean="0">
                <a:latin typeface="Calibri" pitchFamily="34" charset="0"/>
                <a:cs typeface="Calibri" pitchFamily="34" charset="0"/>
              </a:rPr>
              <a:t>Martinez</a:t>
            </a:r>
            <a:endParaRPr lang="es-AR" altLang="es-AR" sz="1200" b="1" i="1" dirty="0" smtClean="0">
              <a:latin typeface="Calibri" pitchFamily="34" charset="0"/>
              <a:cs typeface="Calibri" pitchFamily="34" charset="0"/>
            </a:endParaRPr>
          </a:p>
          <a:p>
            <a:pPr marL="266700" indent="-266700" eaLnBrk="1" hangingPunct="1"/>
            <a:r>
              <a:rPr lang="es-AR" altLang="es-AR" sz="1200" b="1" dirty="0" smtClean="0">
                <a:latin typeface="Calibri" pitchFamily="34" charset="0"/>
                <a:cs typeface="Calibri" pitchFamily="34" charset="0"/>
              </a:rPr>
              <a:t>DIRECTOR: </a:t>
            </a:r>
            <a:r>
              <a:rPr lang="es-ES" sz="1200" i="1" dirty="0" smtClean="0">
                <a:latin typeface="Calibri" pitchFamily="34" charset="0"/>
                <a:cs typeface="Calibri" pitchFamily="34" charset="0"/>
              </a:rPr>
              <a:t>Dr. Ing. Fernando </a:t>
            </a:r>
            <a:r>
              <a:rPr lang="es-ES" sz="1200" i="1" dirty="0" err="1" smtClean="0">
                <a:latin typeface="Calibri" pitchFamily="34" charset="0"/>
                <a:cs typeface="Calibri" pitchFamily="34" charset="0"/>
              </a:rPr>
              <a:t>Martinez</a:t>
            </a:r>
            <a:endParaRPr lang="es-ES" sz="1200" i="1" dirty="0" smtClean="0">
              <a:latin typeface="Calibri" pitchFamily="34" charset="0"/>
              <a:cs typeface="Calibri" pitchFamily="34" charset="0"/>
            </a:endParaRPr>
          </a:p>
          <a:p>
            <a:pPr marL="266700" indent="-266700" eaLnBrk="1" hangingPunct="1"/>
            <a:endParaRPr lang="es-AR" altLang="es-AR" sz="1200" b="1" dirty="0" smtClean="0">
              <a:latin typeface="Calibri" pitchFamily="34" charset="0"/>
              <a:cs typeface="Calibri" pitchFamily="34" charset="0"/>
            </a:endParaRPr>
          </a:p>
          <a:p>
            <a:pPr marL="266700" indent="-266700" eaLnBrk="1" hangingPunct="1"/>
            <a:r>
              <a:rPr lang="es-AR" altLang="es-AR" sz="1200" b="1" dirty="0" smtClean="0">
                <a:latin typeface="Calibri" pitchFamily="34" charset="0"/>
                <a:cs typeface="Calibri" pitchFamily="34" charset="0"/>
              </a:rPr>
              <a:t>DESTINATARIOS: </a:t>
            </a:r>
            <a:r>
              <a:rPr lang="es-ES" altLang="es-AR" sz="1200" i="1" dirty="0" smtClean="0">
                <a:latin typeface="Calibri" pitchFamily="34" charset="0"/>
                <a:cs typeface="Calibri" pitchFamily="34" charset="0"/>
              </a:rPr>
              <a:t>Son destinatarios del presente curso de posgrado acreditable los profesionales universitarios de las siguientes carreras: Ingeniería Civil, Ingeniería Vial e Ingeniería en Transporte. Personal de organismos públicos de la especialidad vial, universidades, empresas constructoras, consultoras y concesionarias viales. Supervisores, inspectores y/o auditores de obras viales. Responsables de la gestión de calidad bajo Normas ISO 9000. Los alumnos avanzados de la carrera de grado de Ingeniería Civil de la UNR podrán ser admitidos. </a:t>
            </a:r>
          </a:p>
          <a:p>
            <a:pPr marL="266700" indent="-266700" algn="just" eaLnBrk="1" hangingPunct="1"/>
            <a:endParaRPr lang="es-AR" altLang="es-AR" sz="1200" dirty="0">
              <a:latin typeface="Calibri" pitchFamily="34" charset="0"/>
              <a:cs typeface="Calibri" pitchFamily="34" charset="0"/>
            </a:endParaRPr>
          </a:p>
          <a:p>
            <a:pPr marL="266700" indent="-266700" eaLnBrk="1" hangingPunct="1"/>
            <a:r>
              <a:rPr lang="es-AR" altLang="es-AR" sz="1200" b="1" dirty="0" smtClean="0">
                <a:latin typeface="Calibri" pitchFamily="34" charset="0"/>
                <a:cs typeface="Calibri" pitchFamily="34" charset="0"/>
              </a:rPr>
              <a:t>OBJETIVOS: </a:t>
            </a:r>
            <a:r>
              <a:rPr lang="es-ES" altLang="es-AR" sz="1200" i="1" dirty="0" smtClean="0">
                <a:latin typeface="Calibri" pitchFamily="34" charset="0"/>
                <a:cs typeface="Calibri" pitchFamily="34" charset="0"/>
              </a:rPr>
              <a:t>El curso tiene por objeto analizar los criterios actuales de gestión de calidad aplicado a construcciones viales. Para ello se toma como base, la elaboración y colocación de mezclas asfálticas en caliente.</a:t>
            </a:r>
          </a:p>
          <a:p>
            <a:pPr marL="266700" indent="-266700" algn="just" eaLnBrk="1" hangingPunct="1"/>
            <a:endParaRPr lang="es-ES" altLang="es-AR" sz="1200" dirty="0" smtClean="0">
              <a:latin typeface="Calibri" pitchFamily="34" charset="0"/>
              <a:cs typeface="Calibri" pitchFamily="34" charset="0"/>
            </a:endParaRPr>
          </a:p>
          <a:p>
            <a:pPr marL="266700" indent="-266700" eaLnBrk="1" hangingPunct="1"/>
            <a:r>
              <a:rPr lang="es-AR" altLang="es-AR" sz="1200" b="1" dirty="0" smtClean="0">
                <a:latin typeface="Calibri" pitchFamily="34" charset="0"/>
                <a:cs typeface="Calibri" pitchFamily="34" charset="0"/>
              </a:rPr>
              <a:t>CONTENIDOS: </a:t>
            </a:r>
            <a:r>
              <a:rPr lang="es-ES" sz="1200" i="1" dirty="0" smtClean="0">
                <a:latin typeface="Calibri" pitchFamily="34" charset="0"/>
                <a:cs typeface="Calibri" pitchFamily="34" charset="0"/>
              </a:rPr>
              <a:t>Conceptos derivados del diseño y construcción de pavimentos. Conceptos sobre calidad. Operaciones de control de calidad. Materiales granulares. Materiales bituminosos. Formulación de mezclas. Infraestructura y Logística para la Producción de Mezclas Asfálticas</a:t>
            </a:r>
          </a:p>
          <a:p>
            <a:pPr marL="266700" indent="-266700" algn="just" eaLnBrk="1" hangingPunct="1"/>
            <a:endParaRPr lang="es-AR" sz="1200" dirty="0">
              <a:latin typeface="Calibri" pitchFamily="34" charset="0"/>
              <a:cs typeface="Calibri" pitchFamily="34" charset="0"/>
            </a:endParaRPr>
          </a:p>
          <a:p>
            <a:pPr marL="266700" indent="-266700" eaLnBrk="1" hangingPunct="1"/>
            <a:r>
              <a:rPr lang="es-AR" altLang="es-AR" sz="1200" b="1" dirty="0" smtClean="0">
                <a:latin typeface="Calibri" pitchFamily="34" charset="0"/>
                <a:cs typeface="Calibri" pitchFamily="34" charset="0"/>
              </a:rPr>
              <a:t>FECHA: </a:t>
            </a:r>
            <a:r>
              <a:rPr lang="es-AR" altLang="es-AR" sz="1200" i="1" dirty="0" smtClean="0">
                <a:latin typeface="Calibri" pitchFamily="34" charset="0"/>
                <a:cs typeface="Calibri" pitchFamily="34" charset="0"/>
              </a:rPr>
              <a:t>4</a:t>
            </a:r>
            <a:r>
              <a:rPr lang="es-ES" altLang="es-AR" sz="1200" i="1" dirty="0" smtClean="0">
                <a:latin typeface="Calibri" pitchFamily="34" charset="0"/>
                <a:cs typeface="Calibri" pitchFamily="34" charset="0"/>
              </a:rPr>
              <a:t> al 8 de octubre de 2021.</a:t>
            </a:r>
            <a:endParaRPr lang="es-ES" altLang="es-AR" sz="1200" i="1" dirty="0">
              <a:latin typeface="Calibri" pitchFamily="34" charset="0"/>
              <a:cs typeface="Calibri" pitchFamily="34" charset="0"/>
            </a:endParaRPr>
          </a:p>
          <a:p>
            <a:pPr marL="266700" indent="-266700" eaLnBrk="1" hangingPunct="1"/>
            <a:endParaRPr lang="es-AR" altLang="es-AR" sz="1200" b="1" dirty="0">
              <a:latin typeface="Calibri" pitchFamily="34" charset="0"/>
              <a:cs typeface="Calibri" pitchFamily="34" charset="0"/>
            </a:endParaRPr>
          </a:p>
          <a:p>
            <a:pPr marL="266700" indent="-266700" eaLnBrk="1" hangingPunct="1"/>
            <a:r>
              <a:rPr lang="es-ES" altLang="es-AR" sz="1200" b="1" dirty="0">
                <a:latin typeface="Calibri" pitchFamily="34" charset="0"/>
                <a:cs typeface="Calibri" pitchFamily="34" charset="0"/>
              </a:rPr>
              <a:t>DICTADO Y COSTO:  </a:t>
            </a:r>
            <a:r>
              <a:rPr lang="es-ES" altLang="es-AR" sz="1200" i="1" dirty="0">
                <a:latin typeface="Calibri" pitchFamily="34" charset="0"/>
                <a:cs typeface="Calibri" pitchFamily="34" charset="0"/>
              </a:rPr>
              <a:t>El presente curso se dictará en forma virtual, haciendo uso de la plataforma de educación virtual de la Escuela de Posgrado con clases sincrónicas y asincrónicas. </a:t>
            </a:r>
            <a:endParaRPr lang="es-ES" altLang="es-AR" sz="1200" i="1" dirty="0" smtClean="0">
              <a:latin typeface="Calibri" pitchFamily="34" charset="0"/>
              <a:cs typeface="Calibri" pitchFamily="34" charset="0"/>
            </a:endParaRPr>
          </a:p>
          <a:p>
            <a:pPr marL="266700" indent="-266700" eaLnBrk="1" hangingPunct="1"/>
            <a:r>
              <a:rPr lang="es-ES" altLang="es-AR" sz="1200" i="1" dirty="0" smtClean="0">
                <a:latin typeface="Calibri" pitchFamily="34" charset="0"/>
                <a:cs typeface="Calibri" pitchFamily="34" charset="0"/>
              </a:rPr>
              <a:t>	Más </a:t>
            </a:r>
            <a:r>
              <a:rPr lang="es-ES" altLang="es-AR" sz="1200" i="1" dirty="0">
                <a:latin typeface="Calibri" pitchFamily="34" charset="0"/>
                <a:cs typeface="Calibri" pitchFamily="34" charset="0"/>
              </a:rPr>
              <a:t>información </a:t>
            </a:r>
            <a:r>
              <a:rPr lang="es-ES" altLang="es-AR" sz="1200" i="1" dirty="0" smtClean="0">
                <a:latin typeface="Calibri" pitchFamily="34" charset="0"/>
                <a:cs typeface="Calibri" pitchFamily="34" charset="0"/>
              </a:rPr>
              <a:t>en:</a:t>
            </a:r>
          </a:p>
          <a:p>
            <a:pPr marL="266700" indent="-266700" algn="ctr" eaLnBrk="1" hangingPunct="1"/>
            <a:r>
              <a:rPr lang="es-ES" altLang="es-AR" sz="1200" i="1" dirty="0" smtClean="0">
                <a:latin typeface="Calibri" pitchFamily="34" charset="0"/>
                <a:cs typeface="Calibri" pitchFamily="34" charset="0"/>
              </a:rPr>
              <a:t>https</a:t>
            </a:r>
            <a:r>
              <a:rPr lang="es-ES" altLang="es-AR" sz="1200" i="1" dirty="0">
                <a:latin typeface="Calibri" pitchFamily="34" charset="0"/>
                <a:cs typeface="Calibri" pitchFamily="34" charset="0"/>
              </a:rPr>
              <a:t>://www.fceia.unr.edu.ar/laboratoriovial/cursos.php?frm=cursos</a:t>
            </a:r>
            <a:endParaRPr lang="es-AR" altLang="es-AR" sz="1200" b="1" dirty="0">
              <a:latin typeface="Calibri" pitchFamily="34" charset="0"/>
              <a:cs typeface="Calibri" pitchFamily="34" charset="0"/>
            </a:endParaRPr>
          </a:p>
          <a:p>
            <a:pPr marL="266700" indent="-266700" eaLnBrk="1" hangingPunct="1"/>
            <a:endParaRPr lang="es-AR" altLang="es-AR" sz="1200" b="1" dirty="0" smtClean="0">
              <a:latin typeface="Calibri" pitchFamily="34" charset="0"/>
              <a:cs typeface="Calibri" pitchFamily="34" charset="0"/>
            </a:endParaRPr>
          </a:p>
          <a:p>
            <a:pPr marL="266700" indent="-266700" eaLnBrk="1" hangingPunct="1"/>
            <a:r>
              <a:rPr lang="es-AR" altLang="es-AR" sz="1200" b="1" dirty="0" smtClean="0">
                <a:latin typeface="Calibri" pitchFamily="34" charset="0"/>
                <a:cs typeface="Calibri" pitchFamily="34" charset="0"/>
              </a:rPr>
              <a:t>INFORMES </a:t>
            </a:r>
            <a:r>
              <a:rPr lang="es-AR" altLang="es-AR" sz="1200" b="1" dirty="0">
                <a:latin typeface="Calibri" pitchFamily="34" charset="0"/>
                <a:cs typeface="Calibri" pitchFamily="34" charset="0"/>
              </a:rPr>
              <a:t>E INSCRIPCIÓN</a:t>
            </a:r>
          </a:p>
          <a:p>
            <a:pPr marL="266700" lvl="1" eaLnBrk="1" hangingPunct="1"/>
            <a:r>
              <a:rPr lang="es-AR" altLang="es-AR" sz="1200" i="1" dirty="0">
                <a:latin typeface="Calibri" pitchFamily="34" charset="0"/>
                <a:cs typeface="Calibri" pitchFamily="34" charset="0"/>
              </a:rPr>
              <a:t>Escuela de Posgrado y Educación Continua.</a:t>
            </a:r>
          </a:p>
          <a:p>
            <a:pPr marL="266700" lvl="1" eaLnBrk="1" hangingPunct="1"/>
            <a:r>
              <a:rPr lang="es-AR" altLang="es-AR" sz="1200" i="1" dirty="0">
                <a:latin typeface="Calibri" pitchFamily="34" charset="0"/>
                <a:cs typeface="Calibri" pitchFamily="34" charset="0"/>
              </a:rPr>
              <a:t>Av. Pellegrini 250 P.B. - S 2000 BTP – Rosario.</a:t>
            </a:r>
          </a:p>
          <a:p>
            <a:pPr marL="266700" lvl="1" eaLnBrk="1" hangingPunct="1"/>
            <a:r>
              <a:rPr lang="es-AR" altLang="es-AR" sz="1200" i="1" dirty="0">
                <a:latin typeface="Calibri" pitchFamily="34" charset="0"/>
                <a:cs typeface="Calibri" pitchFamily="34" charset="0"/>
              </a:rPr>
              <a:t>e-mail: posgrado@fceia.unr.edu.ar      web: http://posgrado.fceia.unr.edu.ar</a:t>
            </a:r>
          </a:p>
          <a:p>
            <a:pPr marL="266700" lvl="1" eaLnBrk="1" hangingPunct="1"/>
            <a:r>
              <a:rPr lang="es-AR" altLang="es-AR" sz="1200" i="1" dirty="0" smtClean="0">
                <a:latin typeface="Calibri" pitchFamily="34" charset="0"/>
                <a:cs typeface="Calibri" pitchFamily="34" charset="0"/>
              </a:rPr>
              <a:t>Teléfono: </a:t>
            </a:r>
            <a:r>
              <a:rPr lang="es-AR" altLang="es-AR" sz="1200" i="1" dirty="0">
                <a:latin typeface="Calibri" pitchFamily="34" charset="0"/>
                <a:cs typeface="Calibri" pitchFamily="34" charset="0"/>
              </a:rPr>
              <a:t>0341 - 480 2655 </a:t>
            </a:r>
            <a:r>
              <a:rPr lang="es-AR" altLang="es-AR" sz="1200" i="1" dirty="0" smtClean="0">
                <a:latin typeface="Calibri" pitchFamily="34" charset="0"/>
                <a:cs typeface="Calibri" pitchFamily="34" charset="0"/>
              </a:rPr>
              <a:t>de </a:t>
            </a:r>
            <a:r>
              <a:rPr lang="es-AR" altLang="es-AR" sz="1200" i="1" dirty="0">
                <a:latin typeface="Calibri" pitchFamily="34" charset="0"/>
                <a:cs typeface="Calibri" pitchFamily="34" charset="0"/>
              </a:rPr>
              <a:t>8:00 a 13:00 horas.</a:t>
            </a:r>
          </a:p>
          <a:p>
            <a:pPr marL="266700" indent="-266700" eaLnBrk="1" hangingPunct="1"/>
            <a:endParaRPr lang="es-AR" altLang="es-AR" sz="1100" dirty="0"/>
          </a:p>
        </p:txBody>
      </p:sp>
      <p:sp>
        <p:nvSpPr>
          <p:cNvPr id="2053" name="Rectangle 6"/>
          <p:cNvSpPr>
            <a:spLocks noChangeArrowheads="1"/>
          </p:cNvSpPr>
          <p:nvPr/>
        </p:nvSpPr>
        <p:spPr bwMode="auto">
          <a:xfrm rot="10800000">
            <a:off x="-77788" y="-39688"/>
            <a:ext cx="1130301" cy="9945688"/>
          </a:xfrm>
          <a:prstGeom prst="rect">
            <a:avLst/>
          </a:prstGeom>
          <a:blipFill dpi="0" rotWithShape="1">
            <a:blip r:embed="rId2"/>
            <a:srcRect/>
            <a:tile tx="0" ty="0" sx="100000" sy="100000" flip="none" algn="tl"/>
          </a:blipFill>
          <a:ln w="9525">
            <a:noFill/>
            <a:miter lim="800000"/>
            <a:headEnd/>
            <a:tailEnd/>
          </a:ln>
        </p:spPr>
        <p:txBody>
          <a:bodyPr vert="eaVert" anchor="ctr"/>
          <a:lstStyle/>
          <a:p>
            <a:pPr algn="ctr" eaLnBrk="1" hangingPunct="1"/>
            <a:endParaRPr lang="es-ES_tradnl" altLang="es-AR" sz="3600">
              <a:solidFill>
                <a:schemeClr val="bg1"/>
              </a:solidFill>
              <a:latin typeface="Arial Black" pitchFamily="34" charset="0"/>
            </a:endParaRPr>
          </a:p>
          <a:p>
            <a:pPr algn="ctr" eaLnBrk="1" hangingPunct="1"/>
            <a:endParaRPr lang="es-ES_tradnl" altLang="es-AR" sz="3600">
              <a:solidFill>
                <a:schemeClr val="bg1"/>
              </a:solidFill>
              <a:latin typeface="Arial Black" pitchFamily="34" charset="0"/>
            </a:endParaRPr>
          </a:p>
        </p:txBody>
      </p:sp>
      <p:cxnSp>
        <p:nvCxnSpPr>
          <p:cNvPr id="9" name="8 Conector recto"/>
          <p:cNvCxnSpPr/>
          <p:nvPr/>
        </p:nvCxnSpPr>
        <p:spPr>
          <a:xfrm>
            <a:off x="1052513" y="1497013"/>
            <a:ext cx="5832475" cy="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10 Conector recto"/>
          <p:cNvCxnSpPr/>
          <p:nvPr/>
        </p:nvCxnSpPr>
        <p:spPr>
          <a:xfrm>
            <a:off x="1025525" y="2735263"/>
            <a:ext cx="5832475" cy="1587"/>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056" name="Picture 8" descr="C:\Documentos Rosana\Logos\logo_fceia_negro_calidad.jpg"/>
          <p:cNvPicPr>
            <a:picLocks noChangeAspect="1" noChangeArrowheads="1"/>
          </p:cNvPicPr>
          <p:nvPr/>
        </p:nvPicPr>
        <p:blipFill>
          <a:blip r:embed="rId3"/>
          <a:srcRect/>
          <a:stretch>
            <a:fillRect/>
          </a:stretch>
        </p:blipFill>
        <p:spPr bwMode="auto">
          <a:xfrm>
            <a:off x="1125538" y="165100"/>
            <a:ext cx="1135062" cy="539750"/>
          </a:xfrm>
          <a:prstGeom prst="rect">
            <a:avLst/>
          </a:prstGeom>
          <a:noFill/>
          <a:ln w="9525">
            <a:noFill/>
            <a:miter lim="800000"/>
            <a:headEnd/>
            <a:tailEnd/>
          </a:ln>
        </p:spPr>
      </p:pic>
      <p:pic>
        <p:nvPicPr>
          <p:cNvPr id="2057" name="Picture 9" descr="C:\Documentos Rosana\Logos\logo_UNR_calidad.JPG"/>
          <p:cNvPicPr>
            <a:picLocks noChangeAspect="1" noChangeArrowheads="1"/>
          </p:cNvPicPr>
          <p:nvPr/>
        </p:nvPicPr>
        <p:blipFill>
          <a:blip r:embed="rId4"/>
          <a:srcRect/>
          <a:stretch>
            <a:fillRect/>
          </a:stretch>
        </p:blipFill>
        <p:spPr bwMode="auto">
          <a:xfrm>
            <a:off x="5949950" y="128588"/>
            <a:ext cx="719138" cy="720725"/>
          </a:xfrm>
          <a:prstGeom prst="rect">
            <a:avLst/>
          </a:prstGeom>
          <a:noFill/>
          <a:ln w="9525">
            <a:noFill/>
            <a:miter lim="800000"/>
            <a:headEnd/>
            <a:tailEnd/>
          </a:ln>
        </p:spPr>
      </p:pic>
      <p:pic>
        <p:nvPicPr>
          <p:cNvPr id="2058" name="Picture 10" descr="C:\Documentos Rosana\Logos\epec-2.JPG"/>
          <p:cNvPicPr>
            <a:picLocks noChangeAspect="1" noChangeArrowheads="1"/>
          </p:cNvPicPr>
          <p:nvPr/>
        </p:nvPicPr>
        <p:blipFill>
          <a:blip r:embed="rId5"/>
          <a:srcRect/>
          <a:stretch>
            <a:fillRect/>
          </a:stretch>
        </p:blipFill>
        <p:spPr bwMode="auto">
          <a:xfrm>
            <a:off x="3500438" y="992188"/>
            <a:ext cx="1176337" cy="468312"/>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602</TotalTime>
  <Words>268</Words>
  <Application>Microsoft Office PowerPoint</Application>
  <PresentationFormat>A4 (210 x 297 mm)</PresentationFormat>
  <Paragraphs>27</Paragraphs>
  <Slides>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vt:i4>
      </vt:variant>
    </vt:vector>
  </HeadingPairs>
  <TitlesOfParts>
    <vt:vector size="6" baseType="lpstr">
      <vt:lpstr>Arial</vt:lpstr>
      <vt:lpstr>Arial Black</vt:lpstr>
      <vt:lpstr>Arial Narrow</vt:lpstr>
      <vt:lpstr>Calibri</vt:lpstr>
      <vt:lpstr>Diseño predeterminado</vt:lpstr>
      <vt:lpstr>UNIVERSIDAD NACIONAL DE ROSARIO FACULTAD DE CIENCIAS EXACTAS, INGENIERÍA Y AGRIMENSURA ESCUELA DE POSGRADO Y EDUCACIÓN CONTINUA</vt:lpstr>
    </vt:vector>
  </TitlesOfParts>
  <Company>The houze!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Mnmnb</dc:title>
  <dc:creator>WinuE</dc:creator>
  <cp:lastModifiedBy>F</cp:lastModifiedBy>
  <cp:revision>68</cp:revision>
  <cp:lastPrinted>2019-07-02T12:07:43Z</cp:lastPrinted>
  <dcterms:created xsi:type="dcterms:W3CDTF">2010-08-11T14:23:01Z</dcterms:created>
  <dcterms:modified xsi:type="dcterms:W3CDTF">2021-09-11T22:44:23Z</dcterms:modified>
</cp:coreProperties>
</file>