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7099300" cy="10234613"/>
  <p:defaultTextStyle>
    <a:defPPr>
      <a:defRPr lang="es-ES_trad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788" y="2964"/>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C7AA30F-1E3D-4684-9319-406210B4DAB5}" type="datetimeFigureOut">
              <a:rPr lang="es-ES" smtClean="0"/>
              <a:t>02/09/2021</a:t>
            </a:fld>
            <a:endParaRPr lang="es-ES"/>
          </a:p>
        </p:txBody>
      </p:sp>
      <p:sp>
        <p:nvSpPr>
          <p:cNvPr id="4" name="3 Marcador de imagen de diapositiva"/>
          <p:cNvSpPr>
            <a:spLocks noGrp="1" noRot="1" noChangeAspect="1"/>
          </p:cNvSpPr>
          <p:nvPr>
            <p:ph type="sldImg" idx="2"/>
          </p:nvPr>
        </p:nvSpPr>
        <p:spPr>
          <a:xfrm>
            <a:off x="2220913" y="768350"/>
            <a:ext cx="2657475" cy="3836988"/>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AA98FD7-4F07-4324-8821-8BF099870748}" type="slidenum">
              <a:rPr lang="es-ES" smtClean="0"/>
              <a:t>‹Nº›</a:t>
            </a:fld>
            <a:endParaRPr lang="es-ES"/>
          </a:p>
        </p:txBody>
      </p:sp>
    </p:spTree>
    <p:extLst>
      <p:ext uri="{BB962C8B-B14F-4D97-AF65-F5344CB8AC3E}">
        <p14:creationId xmlns:p14="http://schemas.microsoft.com/office/powerpoint/2010/main" val="426308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7B290F6-9B98-4944-AAC7-0B58BE29BFED}" type="slidenum">
              <a:rPr lang="es-ES_tradnl" altLang="es-AR"/>
              <a:pPr/>
              <a:t>‹Nº›</a:t>
            </a:fld>
            <a:endParaRPr lang="es-ES_tradnl" alt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77B7697D-4B1D-4F42-A3E1-0F6F77C64D9F}" type="slidenum">
              <a:rPr lang="es-ES_tradnl" altLang="es-AR"/>
              <a:pPr/>
              <a:t>‹Nº›</a:t>
            </a:fld>
            <a:endParaRPr lang="es-ES_tradnl" alt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4C00CFC-12A8-4085-9EF5-8DE8F1A3FCF3}" type="slidenum">
              <a:rPr lang="es-ES_tradnl" altLang="es-AR"/>
              <a:pPr/>
              <a:t>‹Nº›</a:t>
            </a:fld>
            <a:endParaRPr lang="es-ES_tradnl" alt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23BB2A5-CC53-4529-B44B-233023416F12}" type="slidenum">
              <a:rPr lang="es-ES_tradnl" altLang="es-AR"/>
              <a:pPr/>
              <a:t>‹Nº›</a:t>
            </a:fld>
            <a:endParaRPr lang="es-ES_tradnl" alt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C189BA1-1D85-4A69-B412-991C51A4B61F}" type="slidenum">
              <a:rPr lang="es-ES_tradnl" altLang="es-AR"/>
              <a:pPr/>
              <a:t>‹Nº›</a:t>
            </a:fld>
            <a:endParaRPr lang="es-ES_tradnl" alt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F378C058-85F5-48F4-B5B6-F758383DF8BF}" type="slidenum">
              <a:rPr lang="es-ES_tradnl" altLang="es-AR"/>
              <a:pPr/>
              <a:t>‹Nº›</a:t>
            </a:fld>
            <a:endParaRPr lang="es-ES_tradnl" alt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fld id="{1BFA9B15-2BE5-4FE2-8D57-4D85443D5ED7}" type="slidenum">
              <a:rPr lang="es-ES_tradnl" altLang="es-AR"/>
              <a:pPr/>
              <a:t>‹Nº›</a:t>
            </a:fld>
            <a:endParaRPr lang="es-ES_tradnl" alt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fld id="{E4832D5B-1487-425E-9D5D-10D70B6FD724}" type="slidenum">
              <a:rPr lang="es-ES_tradnl" altLang="es-AR"/>
              <a:pPr/>
              <a:t>‹Nº›</a:t>
            </a:fld>
            <a:endParaRPr lang="es-ES_tradnl" alt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fld id="{26AFAE15-483E-42AC-8736-F42B4171E227}" type="slidenum">
              <a:rPr lang="es-ES_tradnl" altLang="es-AR"/>
              <a:pPr/>
              <a:t>‹Nº›</a:t>
            </a:fld>
            <a:endParaRPr lang="es-ES_tradnl" alt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40B17627-7609-40E8-99CC-CB508D46D1AB}" type="slidenum">
              <a:rPr lang="es-ES_tradnl" altLang="es-AR"/>
              <a:pPr/>
              <a:t>‹Nº›</a:t>
            </a:fld>
            <a:endParaRPr lang="es-ES_tradnl" alt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524A4419-700D-415B-911A-2AECD744BD85}" type="slidenum">
              <a:rPr lang="es-ES_tradnl" altLang="es-AR"/>
              <a:pPr/>
              <a:t>‹Nº›</a:t>
            </a:fld>
            <a:endParaRPr lang="es-ES_tradnl" alt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ltLang="es-AR" smtClean="0"/>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ltLang="es-AR" smtClean="0"/>
              <a:t>Haga clic para modificar el estilo de texto del patrón</a:t>
            </a:r>
          </a:p>
          <a:p>
            <a:pPr lvl="1"/>
            <a:r>
              <a:rPr lang="es-ES_tradnl" altLang="es-AR" smtClean="0"/>
              <a:t>Segundo nivel</a:t>
            </a:r>
          </a:p>
          <a:p>
            <a:pPr lvl="2"/>
            <a:r>
              <a:rPr lang="es-ES_tradnl" altLang="es-AR" smtClean="0"/>
              <a:t>Tercer nivel</a:t>
            </a:r>
          </a:p>
          <a:p>
            <a:pPr lvl="3"/>
            <a:r>
              <a:rPr lang="es-ES_tradnl" altLang="es-AR" smtClean="0"/>
              <a:t>Cuarto nivel</a:t>
            </a:r>
          </a:p>
          <a:p>
            <a:pPr lvl="4"/>
            <a:r>
              <a:rPr lang="es-ES_tradnl" altLang="es-AR" smtClean="0"/>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C1B4C43-FACC-46EF-9339-63921A9A438C}" type="slidenum">
              <a:rPr lang="es-ES_tradnl" altLang="es-AR"/>
              <a:pPr/>
              <a:t>‹Nº›</a:t>
            </a:fld>
            <a:endParaRPr lang="es-ES_tradnl"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1052513" y="1497013"/>
            <a:ext cx="5805487" cy="1295400"/>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eaLnBrk="1" hangingPunct="1"/>
            <a:r>
              <a:rPr lang="es-ES_tradnl" altLang="es-AR" sz="1200" b="1" dirty="0">
                <a:solidFill>
                  <a:schemeClr val="tx2"/>
                </a:solidFill>
                <a:latin typeface="Calibri" pitchFamily="34" charset="0"/>
                <a:cs typeface="Calibri" pitchFamily="34" charset="0"/>
              </a:rPr>
              <a:t>Asignatura / Curso </a:t>
            </a:r>
            <a:r>
              <a:rPr lang="es-ES_tradnl" altLang="es-AR" sz="1200" b="1" dirty="0" smtClean="0">
                <a:solidFill>
                  <a:schemeClr val="tx2"/>
                </a:solidFill>
                <a:latin typeface="Calibri" pitchFamily="34" charset="0"/>
                <a:cs typeface="Calibri" pitchFamily="34" charset="0"/>
              </a:rPr>
              <a:t>Acreditable</a:t>
            </a:r>
          </a:p>
          <a:p>
            <a:pPr algn="ctr" eaLnBrk="1" hangingPunct="1"/>
            <a:endParaRPr lang="es-ES_tradnl" altLang="es-AR" sz="800" b="1" dirty="0">
              <a:solidFill>
                <a:schemeClr val="tx2"/>
              </a:solidFill>
              <a:latin typeface="Calibri" pitchFamily="34" charset="0"/>
              <a:cs typeface="Calibri" pitchFamily="34" charset="0"/>
            </a:endParaRPr>
          </a:p>
          <a:p>
            <a:pPr algn="ctr" eaLnBrk="1" hangingPunct="1"/>
            <a:r>
              <a:rPr lang="es-ES" altLang="es-AR" sz="1600" b="1" dirty="0" smtClean="0">
                <a:latin typeface="Calibri" pitchFamily="34" charset="0"/>
                <a:cs typeface="Calibri" pitchFamily="34" charset="0"/>
              </a:rPr>
              <a:t>“</a:t>
            </a:r>
            <a:r>
              <a:rPr lang="es-ES" sz="1600" b="1" dirty="0" smtClean="0">
                <a:latin typeface="Calibri" pitchFamily="34" charset="0"/>
                <a:cs typeface="Calibri" pitchFamily="34" charset="0"/>
              </a:rPr>
              <a:t>GESTIÓN DE CALIDAD EN LA CONSTRUCCIÓN DE OBRAS VIALES</a:t>
            </a:r>
          </a:p>
          <a:p>
            <a:pPr algn="ctr" eaLnBrk="1" hangingPunct="1"/>
            <a:r>
              <a:rPr lang="es-ES" sz="1600" b="1" dirty="0" smtClean="0">
                <a:latin typeface="Calibri" pitchFamily="34" charset="0"/>
                <a:cs typeface="Calibri" pitchFamily="34" charset="0"/>
              </a:rPr>
              <a:t>Módulo I: Mezclas Asfálticas</a:t>
            </a:r>
            <a:r>
              <a:rPr lang="es-ES_tradnl" altLang="es-AR" sz="1600" b="1" dirty="0" smtClean="0">
                <a:latin typeface="Calibri" pitchFamily="34" charset="0"/>
                <a:cs typeface="Calibri" pitchFamily="34" charset="0"/>
              </a:rPr>
              <a:t>”</a:t>
            </a:r>
            <a:endParaRPr lang="es-ES_tradnl" altLang="es-AR" sz="1600" b="1" dirty="0" smtClean="0">
              <a:solidFill>
                <a:schemeClr val="tx2"/>
              </a:solidFill>
              <a:latin typeface="Calibri" pitchFamily="34" charset="0"/>
              <a:cs typeface="Calibri" pitchFamily="34" charset="0"/>
            </a:endParaRPr>
          </a:p>
          <a:p>
            <a:pPr algn="ctr" eaLnBrk="1" hangingPunct="1"/>
            <a:endParaRPr lang="es-ES_tradnl" altLang="es-AR" sz="700" b="1" dirty="0">
              <a:solidFill>
                <a:schemeClr val="tx2"/>
              </a:solidFill>
              <a:latin typeface="Calibri" pitchFamily="34" charset="0"/>
              <a:cs typeface="Calibri" pitchFamily="34" charset="0"/>
            </a:endParaRPr>
          </a:p>
          <a:p>
            <a:pPr algn="ctr" eaLnBrk="1" hangingPunct="1"/>
            <a:r>
              <a:rPr lang="es-ES_tradnl" altLang="es-AR" sz="1100" b="1" dirty="0">
                <a:solidFill>
                  <a:schemeClr val="tx2"/>
                </a:solidFill>
                <a:latin typeface="Calibri" pitchFamily="34" charset="0"/>
                <a:cs typeface="Calibri" pitchFamily="34" charset="0"/>
              </a:rPr>
              <a:t>Válido para la Maestría en </a:t>
            </a:r>
            <a:r>
              <a:rPr lang="es-ES_tradnl" altLang="es-AR" sz="1100" b="1" dirty="0" smtClean="0">
                <a:solidFill>
                  <a:schemeClr val="tx2"/>
                </a:solidFill>
                <a:latin typeface="Calibri" pitchFamily="34" charset="0"/>
                <a:cs typeface="Calibri" pitchFamily="34" charset="0"/>
              </a:rPr>
              <a:t>Ingeniería </a:t>
            </a:r>
            <a:r>
              <a:rPr lang="es-ES_tradnl" altLang="es-AR" sz="1100" b="1" dirty="0">
                <a:solidFill>
                  <a:schemeClr val="tx2"/>
                </a:solidFill>
                <a:latin typeface="Calibri" pitchFamily="34" charset="0"/>
                <a:cs typeface="Calibri" pitchFamily="34" charset="0"/>
              </a:rPr>
              <a:t>Vial </a:t>
            </a:r>
            <a:r>
              <a:rPr lang="es-ES_tradnl" altLang="es-AR" sz="1100" b="1" dirty="0" smtClean="0">
                <a:solidFill>
                  <a:schemeClr val="tx2"/>
                </a:solidFill>
                <a:latin typeface="Calibri" pitchFamily="34" charset="0"/>
                <a:cs typeface="Calibri" pitchFamily="34" charset="0"/>
              </a:rPr>
              <a:t>de la FCEIA</a:t>
            </a:r>
            <a:endParaRPr lang="es-ES_tradnl" altLang="es-AR" sz="1100" b="1" dirty="0">
              <a:solidFill>
                <a:schemeClr val="tx2"/>
              </a:solidFill>
              <a:latin typeface="Calibri" pitchFamily="34" charset="0"/>
              <a:cs typeface="Calibri" pitchFamily="34" charset="0"/>
            </a:endParaRPr>
          </a:p>
        </p:txBody>
      </p:sp>
      <p:sp>
        <p:nvSpPr>
          <p:cNvPr id="2052" name="Rectangle 5"/>
          <p:cNvSpPr>
            <a:spLocks noChangeArrowheads="1"/>
          </p:cNvSpPr>
          <p:nvPr/>
        </p:nvSpPr>
        <p:spPr bwMode="auto">
          <a:xfrm>
            <a:off x="1025525" y="2720975"/>
            <a:ext cx="5832475" cy="7185025"/>
          </a:xfrm>
          <a:prstGeom prst="rect">
            <a:avLst/>
          </a:prstGeom>
          <a:gradFill flip="none" rotWithShape="1">
            <a:gsLst>
              <a:gs pos="0">
                <a:srgbClr val="5E9EFF"/>
              </a:gs>
              <a:gs pos="7000">
                <a:srgbClr val="85C2FF"/>
              </a:gs>
              <a:gs pos="15000">
                <a:srgbClr val="C4D6EB"/>
              </a:gs>
              <a:gs pos="100000">
                <a:srgbClr val="FFEBFA"/>
              </a:gs>
            </a:gsLst>
            <a:lin ang="5400000" scaled="1"/>
            <a:tileRect/>
          </a:gradFill>
          <a:ln w="9525">
            <a:noFill/>
            <a:miter lim="800000"/>
            <a:headEnd/>
            <a:tailEnd/>
          </a:ln>
        </p:spPr>
        <p:txBody>
          <a:bodyPr lIns="108000" tIns="90000" rIns="108000" bIns="90000"/>
          <a:lstStyle/>
          <a:p>
            <a:pPr marL="266700" indent="-266700" eaLnBrk="1" hangingPunct="1"/>
            <a:r>
              <a:rPr lang="es-AR" altLang="es-AR" sz="1200" b="1" dirty="0" smtClean="0">
                <a:latin typeface="Calibri" pitchFamily="34" charset="0"/>
                <a:cs typeface="Calibri" pitchFamily="34" charset="0"/>
              </a:rPr>
              <a:t>PROFESORES</a:t>
            </a:r>
            <a:r>
              <a:rPr lang="es-AR" altLang="es-AR" sz="1200" b="1" dirty="0" smtClean="0">
                <a:latin typeface="Calibri" pitchFamily="34" charset="0"/>
                <a:cs typeface="Calibri" pitchFamily="34" charset="0"/>
              </a:rPr>
              <a:t>: </a:t>
            </a:r>
            <a:r>
              <a:rPr lang="es-ES" sz="1200" i="1" dirty="0" smtClean="0">
                <a:latin typeface="Calibri" pitchFamily="34" charset="0"/>
                <a:cs typeface="Calibri" pitchFamily="34" charset="0"/>
              </a:rPr>
              <a:t>Ing. Jorge A. Páramo, Ing. Hugo E. </a:t>
            </a:r>
            <a:r>
              <a:rPr lang="es-ES" sz="1200" i="1" dirty="0" err="1" smtClean="0">
                <a:latin typeface="Calibri" pitchFamily="34" charset="0"/>
                <a:cs typeface="Calibri" pitchFamily="34" charset="0"/>
              </a:rPr>
              <a:t>Poncino</a:t>
            </a:r>
            <a:r>
              <a:rPr lang="es-ES" sz="1200" i="1" dirty="0" smtClean="0">
                <a:latin typeface="Calibri" pitchFamily="34" charset="0"/>
                <a:cs typeface="Calibri" pitchFamily="34" charset="0"/>
              </a:rPr>
              <a:t> y Dr. Ing. Fernando </a:t>
            </a:r>
            <a:r>
              <a:rPr lang="es-ES" sz="1200" i="1" dirty="0" err="1" smtClean="0">
                <a:latin typeface="Calibri" pitchFamily="34" charset="0"/>
                <a:cs typeface="Calibri" pitchFamily="34" charset="0"/>
              </a:rPr>
              <a:t>Martinez</a:t>
            </a:r>
            <a:r>
              <a:rPr lang="es-ES" sz="1200" i="1" dirty="0" smtClean="0">
                <a:latin typeface="Calibri" pitchFamily="34" charset="0"/>
                <a:cs typeface="Calibri" pitchFamily="34" charset="0"/>
              </a:rPr>
              <a:t> – Profesores Invitados</a:t>
            </a:r>
            <a:endParaRPr lang="es-AR" altLang="es-AR" sz="1200" b="1" i="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DIRECTOR: </a:t>
            </a:r>
            <a:r>
              <a:rPr lang="es-ES" sz="1200" i="1" dirty="0" smtClean="0">
                <a:latin typeface="Calibri" pitchFamily="34" charset="0"/>
                <a:cs typeface="Calibri" pitchFamily="34" charset="0"/>
              </a:rPr>
              <a:t>Dr. Ing. Fernando </a:t>
            </a:r>
            <a:r>
              <a:rPr lang="es-ES" sz="1200" i="1" dirty="0" err="1" smtClean="0">
                <a:latin typeface="Calibri" pitchFamily="34" charset="0"/>
                <a:cs typeface="Calibri" pitchFamily="34" charset="0"/>
              </a:rPr>
              <a:t>Martinez</a:t>
            </a:r>
            <a:endParaRPr lang="es-ES" sz="1200" i="1" dirty="0" smtClean="0">
              <a:latin typeface="Calibri" pitchFamily="34" charset="0"/>
              <a:cs typeface="Calibri" pitchFamily="34" charset="0"/>
            </a:endParaRPr>
          </a:p>
          <a:p>
            <a:pPr marL="266700" indent="-266700" eaLnBrk="1" hangingPunct="1"/>
            <a:endParaRPr lang="es-AR" altLang="es-AR" sz="1200" b="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DESTINATARIOS: </a:t>
            </a:r>
            <a:r>
              <a:rPr lang="es-ES" altLang="es-AR" sz="1200" i="1" dirty="0" smtClean="0">
                <a:latin typeface="Calibri" pitchFamily="34" charset="0"/>
                <a:cs typeface="Calibri" pitchFamily="34" charset="0"/>
              </a:rPr>
              <a:t>Son destinatarios del presente curso de posgrado acreditable los profesionales universitarios de las siguientes carreras: Ingeniería Civil, Ingeniería Vial e Ingeniería en Transporte. Personal de organismos públicos de la especialidad vial, universidades, empresas constructoras, consultoras y concesionarias viales. Supervisores, inspectores y/o auditores de obras viales. Responsables de la gestión de calidad bajo Normas ISO 9000. Los alumnos avanzados de la carrera de grado de Ingeniería Civil de la UNR podrán ser admitidos. </a:t>
            </a:r>
          </a:p>
          <a:p>
            <a:pPr marL="266700" indent="-266700" algn="just" eaLnBrk="1" hangingPunct="1"/>
            <a:endParaRPr lang="es-AR" altLang="es-AR" sz="1200" dirty="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OBJETIVOS: </a:t>
            </a:r>
            <a:r>
              <a:rPr lang="es-ES" altLang="es-AR" sz="1200" i="1" dirty="0" smtClean="0">
                <a:latin typeface="Calibri" pitchFamily="34" charset="0"/>
                <a:cs typeface="Calibri" pitchFamily="34" charset="0"/>
              </a:rPr>
              <a:t>El curso tiene por objeto analizar los criterios actuales de gestión de calidad aplicado a construcciones viales. Para ello se toma como base, la elaboración y colocación de mezclas asfálticas en caliente.</a:t>
            </a:r>
          </a:p>
          <a:p>
            <a:pPr marL="266700" indent="-266700" algn="just" eaLnBrk="1" hangingPunct="1"/>
            <a:endParaRPr lang="es-ES" altLang="es-AR" sz="1200"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CONTENIDOS: </a:t>
            </a:r>
            <a:r>
              <a:rPr lang="es-ES" sz="1200" i="1" dirty="0" smtClean="0">
                <a:latin typeface="Calibri" pitchFamily="34" charset="0"/>
                <a:cs typeface="Calibri" pitchFamily="34" charset="0"/>
              </a:rPr>
              <a:t>Conceptos derivados del diseño y construcción de pavimentos. Conceptos sobre calidad. Operaciones de control de calidad. Materiales granulares. Materiales bituminosos. Formulación de mezclas. Infraestructura y Logística para la Producción de Mezclas Asfálticas</a:t>
            </a:r>
          </a:p>
          <a:p>
            <a:pPr marL="266700" indent="-266700" algn="just" eaLnBrk="1" hangingPunct="1"/>
            <a:endParaRPr lang="es-AR" sz="1200" dirty="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FECHA: </a:t>
            </a:r>
            <a:r>
              <a:rPr lang="es-AR" altLang="es-AR" sz="1200" i="1" dirty="0" smtClean="0">
                <a:latin typeface="Calibri" pitchFamily="34" charset="0"/>
                <a:cs typeface="Calibri" pitchFamily="34" charset="0"/>
              </a:rPr>
              <a:t>4</a:t>
            </a:r>
            <a:r>
              <a:rPr lang="es-ES" altLang="es-AR" sz="1200" i="1" dirty="0" smtClean="0">
                <a:latin typeface="Calibri" pitchFamily="34" charset="0"/>
                <a:cs typeface="Calibri" pitchFamily="34" charset="0"/>
              </a:rPr>
              <a:t> al 8 de octubre de 2021.</a:t>
            </a:r>
            <a:endParaRPr lang="es-ES" altLang="es-AR" sz="1200" i="1" dirty="0">
              <a:latin typeface="Calibri" pitchFamily="34" charset="0"/>
              <a:cs typeface="Calibri" pitchFamily="34" charset="0"/>
            </a:endParaRPr>
          </a:p>
          <a:p>
            <a:pPr marL="266700" indent="-266700" eaLnBrk="1" hangingPunct="1"/>
            <a:endParaRPr lang="es-AR" altLang="es-AR" sz="1200" b="1" dirty="0">
              <a:latin typeface="Calibri" pitchFamily="34" charset="0"/>
              <a:cs typeface="Calibri" pitchFamily="34" charset="0"/>
            </a:endParaRPr>
          </a:p>
          <a:p>
            <a:pPr marL="266700" indent="-266700" eaLnBrk="1" hangingPunct="1"/>
            <a:r>
              <a:rPr lang="es-ES" altLang="es-AR" sz="1200" b="1" dirty="0">
                <a:latin typeface="Calibri" pitchFamily="34" charset="0"/>
                <a:cs typeface="Calibri" pitchFamily="34" charset="0"/>
              </a:rPr>
              <a:t>DICTADO Y COSTO:  </a:t>
            </a:r>
            <a:r>
              <a:rPr lang="es-ES" altLang="es-AR" sz="1200" i="1" dirty="0">
                <a:latin typeface="Calibri" pitchFamily="34" charset="0"/>
                <a:cs typeface="Calibri" pitchFamily="34" charset="0"/>
              </a:rPr>
              <a:t>El presente curso se dictará en forma virtual, haciendo uso de la plataforma de educación virtual de la Escuela de Posgrado con clases sincrónicas y asincrónicas. </a:t>
            </a:r>
            <a:endParaRPr lang="es-ES" altLang="es-AR" sz="1200" i="1" dirty="0" smtClean="0">
              <a:latin typeface="Calibri" pitchFamily="34" charset="0"/>
              <a:cs typeface="Calibri" pitchFamily="34" charset="0"/>
            </a:endParaRPr>
          </a:p>
          <a:p>
            <a:pPr marL="266700" indent="-266700" eaLnBrk="1" hangingPunct="1"/>
            <a:r>
              <a:rPr lang="es-ES" altLang="es-AR" sz="1200" i="1" dirty="0" smtClean="0">
                <a:latin typeface="Calibri" pitchFamily="34" charset="0"/>
                <a:cs typeface="Calibri" pitchFamily="34" charset="0"/>
              </a:rPr>
              <a:t>	Más </a:t>
            </a:r>
            <a:r>
              <a:rPr lang="es-ES" altLang="es-AR" sz="1200" i="1" dirty="0">
                <a:latin typeface="Calibri" pitchFamily="34" charset="0"/>
                <a:cs typeface="Calibri" pitchFamily="34" charset="0"/>
              </a:rPr>
              <a:t>información </a:t>
            </a:r>
            <a:r>
              <a:rPr lang="es-ES" altLang="es-AR" sz="1200" i="1" dirty="0" smtClean="0">
                <a:latin typeface="Calibri" pitchFamily="34" charset="0"/>
                <a:cs typeface="Calibri" pitchFamily="34" charset="0"/>
              </a:rPr>
              <a:t>en:</a:t>
            </a:r>
          </a:p>
          <a:p>
            <a:pPr marL="266700" indent="-266700" algn="ctr" eaLnBrk="1" hangingPunct="1"/>
            <a:r>
              <a:rPr lang="es-ES" altLang="es-AR" sz="1200" i="1" dirty="0" smtClean="0">
                <a:latin typeface="Calibri" pitchFamily="34" charset="0"/>
                <a:cs typeface="Calibri" pitchFamily="34" charset="0"/>
              </a:rPr>
              <a:t>https</a:t>
            </a:r>
            <a:r>
              <a:rPr lang="es-ES" altLang="es-AR" sz="1200" i="1" dirty="0">
                <a:latin typeface="Calibri" pitchFamily="34" charset="0"/>
                <a:cs typeface="Calibri" pitchFamily="34" charset="0"/>
              </a:rPr>
              <a:t>://www.fceia.unr.edu.ar/laboratoriovial/cursos.php?frm=cursos</a:t>
            </a:r>
            <a:endParaRPr lang="es-AR" altLang="es-AR" sz="1200" b="1" dirty="0">
              <a:latin typeface="Calibri" pitchFamily="34" charset="0"/>
              <a:cs typeface="Calibri" pitchFamily="34" charset="0"/>
            </a:endParaRPr>
          </a:p>
          <a:p>
            <a:pPr marL="266700" indent="-266700" eaLnBrk="1" hangingPunct="1"/>
            <a:endParaRPr lang="es-AR" altLang="es-AR" sz="1200" b="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INFORMES </a:t>
            </a:r>
            <a:r>
              <a:rPr lang="es-AR" altLang="es-AR" sz="1200" b="1" dirty="0">
                <a:latin typeface="Calibri" pitchFamily="34" charset="0"/>
                <a:cs typeface="Calibri" pitchFamily="34" charset="0"/>
              </a:rPr>
              <a:t>E INSCRIPCIÓN</a:t>
            </a:r>
          </a:p>
          <a:p>
            <a:pPr marL="266700" lvl="1" eaLnBrk="1" hangingPunct="1"/>
            <a:r>
              <a:rPr lang="es-AR" altLang="es-AR" sz="1200" i="1" dirty="0">
                <a:latin typeface="Calibri" pitchFamily="34" charset="0"/>
                <a:cs typeface="Calibri" pitchFamily="34" charset="0"/>
              </a:rPr>
              <a:t>Escuela de Posgrado y Educación Continua.</a:t>
            </a:r>
          </a:p>
          <a:p>
            <a:pPr marL="266700" lvl="1" eaLnBrk="1" hangingPunct="1"/>
            <a:r>
              <a:rPr lang="es-AR" altLang="es-AR" sz="1200" i="1" dirty="0">
                <a:latin typeface="Calibri" pitchFamily="34" charset="0"/>
                <a:cs typeface="Calibri" pitchFamily="34" charset="0"/>
              </a:rPr>
              <a:t>Av. Pellegrini 250 P.B. - S 2000 BTP – Rosario.</a:t>
            </a:r>
          </a:p>
          <a:p>
            <a:pPr marL="266700" lvl="1" eaLnBrk="1" hangingPunct="1"/>
            <a:r>
              <a:rPr lang="es-AR" altLang="es-AR" sz="1200" i="1" dirty="0">
                <a:latin typeface="Calibri" pitchFamily="34" charset="0"/>
                <a:cs typeface="Calibri" pitchFamily="34" charset="0"/>
              </a:rPr>
              <a:t>e-mail: posgrado@fceia.unr.edu.ar      web: http://posgrado.fceia.unr.edu.ar</a:t>
            </a:r>
          </a:p>
          <a:p>
            <a:pPr marL="266700" lvl="1" eaLnBrk="1" hangingPunct="1"/>
            <a:r>
              <a:rPr lang="es-AR" altLang="es-AR" sz="1200" i="1" dirty="0" smtClean="0">
                <a:latin typeface="Calibri" pitchFamily="34" charset="0"/>
                <a:cs typeface="Calibri" pitchFamily="34" charset="0"/>
              </a:rPr>
              <a:t>Teléfono: </a:t>
            </a:r>
            <a:r>
              <a:rPr lang="es-AR" altLang="es-AR" sz="1200" i="1" dirty="0">
                <a:latin typeface="Calibri" pitchFamily="34" charset="0"/>
                <a:cs typeface="Calibri" pitchFamily="34" charset="0"/>
              </a:rPr>
              <a:t>0341 - 480 2655 </a:t>
            </a:r>
            <a:r>
              <a:rPr lang="es-AR" altLang="es-AR" sz="1200" i="1" dirty="0" smtClean="0">
                <a:latin typeface="Calibri" pitchFamily="34" charset="0"/>
                <a:cs typeface="Calibri" pitchFamily="34" charset="0"/>
              </a:rPr>
              <a:t>de </a:t>
            </a:r>
            <a:r>
              <a:rPr lang="es-AR" altLang="es-AR" sz="1200" i="1" dirty="0">
                <a:latin typeface="Calibri" pitchFamily="34" charset="0"/>
                <a:cs typeface="Calibri" pitchFamily="34" charset="0"/>
              </a:rPr>
              <a:t>8:00 a 13:00 horas.</a:t>
            </a:r>
          </a:p>
          <a:p>
            <a:pPr marL="266700" indent="-266700" eaLnBrk="1" hangingPunct="1"/>
            <a:endParaRPr lang="es-AR" altLang="es-AR" sz="1100" dirty="0"/>
          </a:p>
        </p:txBody>
      </p:sp>
      <p:sp>
        <p:nvSpPr>
          <p:cNvPr id="2053" name="Rectangle 6"/>
          <p:cNvSpPr>
            <a:spLocks noChangeArrowheads="1"/>
          </p:cNvSpPr>
          <p:nvPr/>
        </p:nvSpPr>
        <p:spPr bwMode="auto">
          <a:xfrm rot="10800000">
            <a:off x="-77788" y="-39688"/>
            <a:ext cx="1130301" cy="9945688"/>
          </a:xfrm>
          <a:prstGeom prst="rect">
            <a:avLst/>
          </a:prstGeom>
          <a:blipFill dpi="0" rotWithShape="1">
            <a:blip r:embed="rId2"/>
            <a:srcRect/>
            <a:tile tx="0" ty="0" sx="100000" sy="100000" flip="none" algn="tl"/>
          </a:blipFill>
          <a:ln w="9525">
            <a:noFill/>
            <a:miter lim="800000"/>
            <a:headEnd/>
            <a:tailEnd/>
          </a:ln>
        </p:spPr>
        <p:txBody>
          <a:bodyPr vert="eaVert" anchor="ctr"/>
          <a:lstStyle/>
          <a:p>
            <a:pPr algn="ctr" eaLnBrk="1" hangingPunct="1"/>
            <a:endParaRPr lang="es-ES_tradnl" altLang="es-AR" sz="3600">
              <a:solidFill>
                <a:schemeClr val="bg1"/>
              </a:solidFill>
              <a:latin typeface="Arial Black" pitchFamily="34" charset="0"/>
            </a:endParaRPr>
          </a:p>
          <a:p>
            <a:pPr algn="ctr" eaLnBrk="1" hangingPunct="1"/>
            <a:endParaRPr lang="es-ES_tradnl" altLang="es-AR" sz="3600">
              <a:solidFill>
                <a:schemeClr val="bg1"/>
              </a:solidFill>
              <a:latin typeface="Arial Black" pitchFamily="34" charset="0"/>
            </a:endParaRPr>
          </a:p>
        </p:txBody>
      </p:sp>
      <p:cxnSp>
        <p:nvCxnSpPr>
          <p:cNvPr id="9" name="8 Conector recto"/>
          <p:cNvCxnSpPr/>
          <p:nvPr/>
        </p:nvCxnSpPr>
        <p:spPr>
          <a:xfrm>
            <a:off x="1052513" y="1497013"/>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025525" y="2735263"/>
            <a:ext cx="5832475" cy="1587"/>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bwMode="auto">
          <a:xfrm>
            <a:off x="1055688" y="-39688"/>
            <a:ext cx="5829300" cy="1536701"/>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s-ES_tradnl" altLang="en-US" sz="1000" b="1" kern="0" smtClean="0">
                <a:latin typeface="Arial Narrow" pitchFamily="34" charset="0"/>
              </a:rPr>
              <a:t/>
            </a:r>
            <a:br>
              <a:rPr lang="es-ES_tradnl" altLang="en-US" sz="1000" b="1" kern="0" smtClean="0">
                <a:latin typeface="Arial Narrow" pitchFamily="34" charset="0"/>
              </a:rPr>
            </a:br>
            <a:r>
              <a:rPr lang="es-ES_tradnl" altLang="en-US" sz="1000" b="1" kern="0" smtClean="0">
                <a:latin typeface="Arial Narrow" pitchFamily="34" charset="0"/>
              </a:rPr>
              <a:t/>
            </a:r>
            <a:br>
              <a:rPr lang="es-ES_tradnl" altLang="en-US" sz="1000" b="1" kern="0" smtClean="0">
                <a:latin typeface="Arial Narrow" pitchFamily="34" charset="0"/>
              </a:rPr>
            </a:br>
            <a:r>
              <a:rPr lang="es-ES_tradnl" altLang="en-US" sz="1000" b="1" kern="0" smtClean="0">
                <a:latin typeface="Arial Narrow" pitchFamily="34" charset="0"/>
              </a:rPr>
              <a:t>UNIVERSIDAD NACIONAL DE ROSARIO</a:t>
            </a:r>
            <a:br>
              <a:rPr lang="es-ES_tradnl" altLang="en-US" sz="1000" b="1" kern="0" smtClean="0">
                <a:latin typeface="Arial Narrow" pitchFamily="34" charset="0"/>
              </a:rPr>
            </a:br>
            <a:r>
              <a:rPr lang="es-ES_tradnl" altLang="en-US" sz="1000" b="1" kern="0" smtClean="0">
                <a:latin typeface="Arial Narrow" pitchFamily="34" charset="0"/>
              </a:rPr>
              <a:t>FACULTAD DE CIENCIAS EXACTAS, INGENIERIA Y AGRIMENSURA</a:t>
            </a:r>
            <a:br>
              <a:rPr lang="es-ES_tradnl" altLang="en-US" sz="1000" b="1" kern="0" smtClean="0">
                <a:latin typeface="Arial Narrow" pitchFamily="34" charset="0"/>
              </a:rPr>
            </a:br>
            <a:r>
              <a:rPr lang="es-ES_tradnl" altLang="en-US" sz="1000" b="1" kern="0" smtClean="0">
                <a:latin typeface="Arial Narrow" pitchFamily="34" charset="0"/>
              </a:rPr>
              <a:t>ESCUELA DE POSGRADO Y EDUCACION CONTINUA</a:t>
            </a:r>
            <a:endParaRPr lang="es-ES_tradnl" altLang="en-US" sz="1000" b="1" kern="0" smtClean="0">
              <a:latin typeface="Arial Narrow" pitchFamily="34" charset="0"/>
            </a:endParaRPr>
          </a:p>
        </p:txBody>
      </p:sp>
      <p:pic>
        <p:nvPicPr>
          <p:cNvPr id="13" name="9 Imagen" descr="logo_fceia_negro_calidad.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8413" y="71438"/>
            <a:ext cx="1177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1 Imagen" descr="epec-2.JPG"/>
          <p:cNvPicPr>
            <a:picLocks noChangeAspect="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357563" y="128588"/>
            <a:ext cx="11509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descr="logo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21388" y="144463"/>
            <a:ext cx="638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267</Words>
  <Application>Microsoft Office PowerPoint</Application>
  <PresentationFormat>A4 (210 x 297 mm)</PresentationFormat>
  <Paragraphs>27</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Diseño predeterminado</vt:lpstr>
      <vt:lpstr>Presentación de PowerPoint</vt:lpstr>
    </vt:vector>
  </TitlesOfParts>
  <Company>The houze!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usuario</cp:lastModifiedBy>
  <cp:revision>68</cp:revision>
  <cp:lastPrinted>2019-07-02T12:07:43Z</cp:lastPrinted>
  <dcterms:created xsi:type="dcterms:W3CDTF">2010-08-11T14:23:01Z</dcterms:created>
  <dcterms:modified xsi:type="dcterms:W3CDTF">2021-09-02T12:46:41Z</dcterms:modified>
</cp:coreProperties>
</file>