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7315200" cy="9601200"/>
  <p:custDataLst>
    <p:tags r:id="rId3"/>
  </p:custDataLst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248" y="-10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DA8C7-B5C5-4367-A133-E588FD52F52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31548-54AE-4990-B4F8-83EEBD2B6DC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D2184-7EEB-420F-8097-C1CE89F78C9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18693-27F8-4214-95D5-36530345F5A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00CC0-9B19-4605-93AA-4476D3ACB81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5EA14-FEAB-490E-82EA-5FFD068243F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1DB6B-5263-459E-A733-D67390C61D3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36EE3-1A6E-4739-A0E2-BF334B3E375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0FB0E-AB77-40A7-8858-D66357191EB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4652-692D-43F5-8A56-49D0B92B838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7FCFB-96A3-412C-8D17-7B94A2EB998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4138511-B6A7-4001-8491-C4FC3CBAD8C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2828" y="-39687"/>
            <a:ext cx="5829300" cy="1392287"/>
          </a:xfr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</p:spPr>
        <p:txBody>
          <a:bodyPr/>
          <a:lstStyle/>
          <a:p>
            <a:pPr eaLnBrk="1" hangingPunct="1"/>
            <a:r>
              <a:rPr lang="es-ES_tradnl" sz="1000" b="1" smtClean="0">
                <a:latin typeface="Arial Narrow" pitchFamily="34" charset="0"/>
              </a:rPr>
              <a:t/>
            </a:r>
            <a:br>
              <a:rPr lang="es-ES_tradnl" sz="1000" b="1" smtClean="0">
                <a:latin typeface="Arial Narrow" pitchFamily="34" charset="0"/>
              </a:rPr>
            </a:br>
            <a:r>
              <a:rPr lang="es-ES_tradnl" sz="1000" b="1" smtClean="0">
                <a:latin typeface="Arial Narrow" pitchFamily="34" charset="0"/>
              </a:rPr>
              <a:t/>
            </a:r>
            <a:br>
              <a:rPr lang="es-ES_tradnl" sz="1000" b="1" smtClean="0">
                <a:latin typeface="Arial Narrow" pitchFamily="34" charset="0"/>
              </a:rPr>
            </a:br>
            <a:r>
              <a:rPr lang="es-ES_tradnl" sz="1000" b="1" smtClean="0">
                <a:latin typeface="Arial Narrow" pitchFamily="34" charset="0"/>
              </a:rPr>
              <a:t>UNIVERSIDAD NACIONAL DE ROSARIO</a:t>
            </a:r>
            <a:br>
              <a:rPr lang="es-ES_tradnl" sz="1000" b="1" smtClean="0">
                <a:latin typeface="Arial Narrow" pitchFamily="34" charset="0"/>
              </a:rPr>
            </a:br>
            <a:r>
              <a:rPr lang="es-ES_tradnl" sz="1000" b="1" smtClean="0">
                <a:latin typeface="Arial Narrow" pitchFamily="34" charset="0"/>
              </a:rPr>
              <a:t>FACULTAD DE CIENCIAS EXACTAS, INGENIERÍA Y AGRIMENSURA</a:t>
            </a:r>
            <a:br>
              <a:rPr lang="es-ES_tradnl" sz="1000" b="1" smtClean="0">
                <a:latin typeface="Arial Narrow" pitchFamily="34" charset="0"/>
              </a:rPr>
            </a:br>
            <a:r>
              <a:rPr lang="es-ES_tradnl" sz="1000" b="1" smtClean="0">
                <a:latin typeface="Arial Narrow" pitchFamily="34" charset="0"/>
              </a:rPr>
              <a:t>ESCUELA DE POSGRADO Y EDUCACIÓN CONTINUA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036320" y="1210628"/>
            <a:ext cx="5829300" cy="144078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es-ES_tradnl" sz="1600" b="1" dirty="0">
                <a:solidFill>
                  <a:schemeClr val="tx2"/>
                </a:solidFill>
              </a:rPr>
              <a:t>Asignatura/Curso Acreditable</a:t>
            </a: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" sz="1600" b="1" dirty="0"/>
              <a:t>“Caracterización Avanzada de Materiales Viales </a:t>
            </a:r>
            <a:r>
              <a:rPr lang="es-ES_tradnl" sz="1600" b="1" dirty="0"/>
              <a:t>”</a:t>
            </a:r>
            <a:endParaRPr lang="es-ES_tradnl" sz="16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_tradnl" sz="1100" b="1" dirty="0">
                <a:solidFill>
                  <a:schemeClr val="tx2"/>
                </a:solidFill>
                <a:latin typeface="Arial Narrow" pitchFamily="34" charset="0"/>
              </a:rPr>
              <a:t>Válido para la Maestría en Ing. Vial </a:t>
            </a:r>
            <a:r>
              <a:rPr lang="es-ES_tradnl" sz="1100" b="1" dirty="0" smtClean="0">
                <a:solidFill>
                  <a:schemeClr val="tx2"/>
                </a:solidFill>
                <a:latin typeface="Arial Narrow" pitchFamily="34" charset="0"/>
              </a:rPr>
              <a:t>y el Doctorado en Ingeniería de </a:t>
            </a:r>
            <a:r>
              <a:rPr lang="es-ES_tradnl" sz="1100" b="1" dirty="0">
                <a:solidFill>
                  <a:schemeClr val="tx2"/>
                </a:solidFill>
                <a:latin typeface="Arial Narrow" pitchFamily="34" charset="0"/>
              </a:rPr>
              <a:t>la Facultad de Ciencias Exactas, Ingeniería y Agrimensura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125538" y="2655754"/>
            <a:ext cx="5732462" cy="725132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108000" tIns="90000" rIns="108000" bIns="90000"/>
          <a:lstStyle/>
          <a:p>
            <a:r>
              <a:rPr lang="es-ES" sz="1100" b="1" dirty="0" smtClean="0"/>
              <a:t>PROFESORES</a:t>
            </a:r>
            <a:endParaRPr lang="es-ES" sz="1100" dirty="0"/>
          </a:p>
          <a:p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Dra. Ing. Silvia </a:t>
            </a:r>
            <a:r>
              <a:rPr lang="es-E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Angelone</a:t>
            </a: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, Dr. Ing. Fernando Martínez y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Mter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 Ing. Marina </a:t>
            </a:r>
            <a:r>
              <a:rPr lang="pt-BR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Cauhapé</a:t>
            </a:r>
            <a:r>
              <a:rPr lang="pt-B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Casaux</a:t>
            </a:r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100" dirty="0"/>
              <a:t> </a:t>
            </a:r>
          </a:p>
          <a:p>
            <a:pPr algn="just"/>
            <a:r>
              <a:rPr lang="es-ES" sz="1100" b="1" dirty="0"/>
              <a:t>DESTINATARIOS</a:t>
            </a:r>
            <a:endParaRPr lang="es-ES" sz="1100" dirty="0"/>
          </a:p>
          <a:p>
            <a:pPr algn="just"/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raduados </a:t>
            </a: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universitarios de las carreras: Ingeniería Civil, Ingeniería Vial, Ingeniería en Transporte, y todos aquellos que estén relacionados con la construcción, control de calidad, programación, mantenimiento y diseño de pavimentos</a:t>
            </a:r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Personal </a:t>
            </a: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de organismos públicos de la especialidad vial, universidades, empresas constructoras, consultoras y concesionarias viales. Supervisores, inspectores y/o auditores de obras </a:t>
            </a:r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viales. Son admitidos los </a:t>
            </a: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alumnos avanzados de la carrera de grado de Ingeniería Civil de la UNR.</a:t>
            </a:r>
          </a:p>
          <a:p>
            <a:pPr algn="just"/>
            <a:endParaRPr lang="es-E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100" b="1" dirty="0"/>
              <a:t>OBJETIVOS</a:t>
            </a:r>
          </a:p>
          <a:p>
            <a:pPr algn="just"/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Analizar </a:t>
            </a: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los criterios actuales de caracterización de materiales viales </a:t>
            </a:r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para pavimentos flexibles mediante </a:t>
            </a: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la determinación de sus propiedades fundamentales y su aplicación en los métodos de diseño empírico-mecanicistas de estructuras de pavimentos.</a:t>
            </a:r>
          </a:p>
          <a:p>
            <a:pPr algn="just"/>
            <a:endParaRPr lang="es-ES" sz="1100" dirty="0"/>
          </a:p>
          <a:p>
            <a:pPr algn="just"/>
            <a:r>
              <a:rPr lang="es-ES" sz="1100" b="1" dirty="0"/>
              <a:t>CONTENIDOS </a:t>
            </a:r>
            <a:endParaRPr lang="es-ES" sz="1100" dirty="0"/>
          </a:p>
          <a:p>
            <a:pPr algn="just" fontAlgn="t"/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Introducción. Modelos de comportamiento. </a:t>
            </a:r>
            <a:r>
              <a:rPr lang="es-E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Deformabilidad</a:t>
            </a: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, resistencia a la fatiga y a la deformación permanente de mezclas asfálticas. Módulo dinámico y resiliente. </a:t>
            </a:r>
            <a:r>
              <a:rPr lang="es-E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Deformabilidad</a:t>
            </a: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 y resistencia a la deformación permanente de suelos y materiales granulares. </a:t>
            </a:r>
            <a:r>
              <a:rPr lang="es-E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Deformabilidad</a:t>
            </a: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 y resistencia a la fatiga de materiales con ligantes hidráulicos. Modelización del comportamiento, factores de influencia y modelos de predicción. Aplicación al diseño estructural de pavimentos</a:t>
            </a:r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s-ES_tradnl" sz="1100" dirty="0"/>
          </a:p>
          <a:p>
            <a:pPr algn="just"/>
            <a:r>
              <a:rPr lang="es-ES" sz="1100" b="1" dirty="0" smtClean="0"/>
              <a:t>FECHA: </a:t>
            </a:r>
            <a:r>
              <a:rPr lang="es-ES" sz="1100" dirty="0">
                <a:latin typeface="Calibri" panose="020F0502020204030204" pitchFamily="34" charset="0"/>
                <a:cs typeface="Calibri" panose="020F0502020204030204" pitchFamily="34" charset="0"/>
              </a:rPr>
              <a:t>Del </a:t>
            </a:r>
            <a:r>
              <a:rPr lang="es-E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14 al 18 de marzo de 2022. </a:t>
            </a:r>
            <a:endParaRPr lang="es-ES" sz="1100" b="1" dirty="0" smtClean="0"/>
          </a:p>
          <a:p>
            <a:pPr algn="just"/>
            <a:endParaRPr lang="es-ES" sz="1100" b="1" dirty="0"/>
          </a:p>
          <a:p>
            <a:pPr algn="just"/>
            <a:r>
              <a:rPr lang="es-ES" sz="1100" b="1" dirty="0" smtClean="0"/>
              <a:t>MODALIDAD DE DICTADO: </a:t>
            </a:r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presente curso se dictará en </a:t>
            </a:r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formato </a:t>
            </a:r>
            <a:r>
              <a:rPr lang="es-E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bimodal</a:t>
            </a:r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haciendo uso de la plataforma de </a:t>
            </a:r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Educación Virtual </a:t>
            </a: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de la Escuela de Posgrado con clases sincrónicas y </a:t>
            </a:r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asincrónicas y con actividades de laboratorio presenciales en el Instituto de Mecánica Aplicada y Estructuras (IMAE) – UNR.</a:t>
            </a:r>
            <a:endParaRPr lang="es-E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sz="1100" b="1" dirty="0" smtClean="0"/>
          </a:p>
          <a:p>
            <a:pPr algn="just"/>
            <a:r>
              <a:rPr lang="es-ES" altLang="es-AR" sz="1100" b="1" dirty="0"/>
              <a:t>COSTOS</a:t>
            </a:r>
          </a:p>
          <a:p>
            <a:r>
              <a:rPr lang="es-ES" altLang="es-AR" sz="1100" dirty="0"/>
              <a:t>Para información sobre costos siga el siguiente link. https://www.fceia.unr.edu.ar/laboratoriovial/cursos.php?frm=cursos</a:t>
            </a:r>
          </a:p>
          <a:p>
            <a:pPr algn="just"/>
            <a:endParaRPr lang="es-ES" sz="1100" b="1" dirty="0" smtClean="0"/>
          </a:p>
          <a:p>
            <a:r>
              <a:rPr lang="es-AR" sz="1100" b="1" dirty="0" smtClean="0"/>
              <a:t>INFORMES </a:t>
            </a:r>
            <a:r>
              <a:rPr lang="es-AR" sz="1100" b="1" dirty="0"/>
              <a:t>E </a:t>
            </a:r>
            <a:r>
              <a:rPr lang="es-AR" sz="1100" b="1" dirty="0" smtClean="0"/>
              <a:t>INSCRIPCIÓN:</a:t>
            </a:r>
          </a:p>
          <a:p>
            <a:r>
              <a:rPr lang="es-A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Escuela </a:t>
            </a:r>
            <a:r>
              <a:rPr lang="es-AR" sz="1200" dirty="0">
                <a:latin typeface="Calibri" panose="020F0502020204030204" pitchFamily="34" charset="0"/>
                <a:cs typeface="Calibri" panose="020F0502020204030204" pitchFamily="34" charset="0"/>
              </a:rPr>
              <a:t>de Posgrado y Educación Continua.</a:t>
            </a:r>
          </a:p>
          <a:p>
            <a:r>
              <a:rPr lang="es-AR" sz="1200" dirty="0">
                <a:latin typeface="Calibri" panose="020F0502020204030204" pitchFamily="34" charset="0"/>
                <a:cs typeface="Calibri" panose="020F0502020204030204" pitchFamily="34" charset="0"/>
              </a:rPr>
              <a:t>Av. Pellegrini 250 P.B. - S 2000 BTP – Rosario.</a:t>
            </a:r>
          </a:p>
          <a:p>
            <a:r>
              <a:rPr lang="es-AR" sz="1200" dirty="0">
                <a:latin typeface="Calibri" panose="020F0502020204030204" pitchFamily="34" charset="0"/>
                <a:cs typeface="Calibri" panose="020F0502020204030204" pitchFamily="34" charset="0"/>
              </a:rPr>
              <a:t>e-mail: posgrado@fceia.unr.edu.ar      web: http://posgrado.fceia.unr.edu.ar</a:t>
            </a:r>
          </a:p>
          <a:p>
            <a:r>
              <a:rPr lang="es-AR" sz="1200" dirty="0">
                <a:latin typeface="Calibri" panose="020F0502020204030204" pitchFamily="34" charset="0"/>
                <a:cs typeface="Calibri" panose="020F0502020204030204" pitchFamily="34" charset="0"/>
              </a:rPr>
              <a:t>Teléfono/Fax: 0341 - 480 2655   de 8:00 a 13:00 horas.</a:t>
            </a:r>
            <a:endParaRPr lang="es-ES_tradn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044893" y="1210628"/>
            <a:ext cx="58324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038215" y="2655754"/>
            <a:ext cx="5832475" cy="1588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144463"/>
            <a:ext cx="6381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6"/>
          <p:cNvSpPr>
            <a:spLocks noChangeArrowheads="1"/>
          </p:cNvSpPr>
          <p:nvPr/>
        </p:nvSpPr>
        <p:spPr bwMode="auto">
          <a:xfrm rot="10800000">
            <a:off x="0" y="-39688"/>
            <a:ext cx="1130300" cy="994568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/>
            <a:r>
              <a:rPr lang="es-ES_tradnl" sz="3600">
                <a:solidFill>
                  <a:schemeClr val="bg1"/>
                </a:solidFill>
                <a:latin typeface="Arial Black" pitchFamily="34" charset="0"/>
              </a:rPr>
              <a:t>LABORATORIO VIAL</a:t>
            </a:r>
          </a:p>
        </p:txBody>
      </p:sp>
      <p:pic>
        <p:nvPicPr>
          <p:cNvPr id="13" name="9 Imagen" descr="logo_fceia_negro_calidad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71438"/>
            <a:ext cx="11779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11 Imagen" descr="epec-2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128588"/>
            <a:ext cx="11509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50" descr="imae transparen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1451" y="1664023"/>
            <a:ext cx="10064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#x0D;&amp;#x0A;&amp;#x0D;&amp;#x0A;UNIVERSIDAD NACIONAL DE ROSARIO&amp;#x0D;&amp;#x0A;FACULTAD DE CIENCIAS EXACTAS, INGENIERIA Y AGRIMENSURA&amp;#x0D;&amp;#x0A;ESCUELA DE POSGRADO Y EDUC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55</Words>
  <Application>Microsoft Office PowerPoint</Application>
  <PresentationFormat>A4 (210 x 297 mm)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Diseño predeterminado</vt:lpstr>
      <vt:lpstr>  UNIVERSIDAD NACIONAL DE ROSARIO FACULTAD DE CIENCIAS EXACTAS, INGENIERÍA Y AGRIMENSURA ESCUELA DE POSGRADO Y EDUCACIÓN CONTINUA</vt:lpstr>
    </vt:vector>
  </TitlesOfParts>
  <Company>The houze!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Mnmnb</dc:title>
  <dc:creator>WinuE</dc:creator>
  <cp:lastModifiedBy>usuario</cp:lastModifiedBy>
  <cp:revision>43</cp:revision>
  <cp:lastPrinted>2022-02-14T13:04:23Z</cp:lastPrinted>
  <dcterms:created xsi:type="dcterms:W3CDTF">2010-08-11T14:23:01Z</dcterms:created>
  <dcterms:modified xsi:type="dcterms:W3CDTF">2022-02-16T12:46:49Z</dcterms:modified>
</cp:coreProperties>
</file>