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7315200" cy="96012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566" y="-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1EA1F-61AE-4F31-83F8-A62CCF06B32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840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4EDC8-549A-4529-B320-0C2964577F1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25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EC346-B73D-44DC-B312-BFDF9F86020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708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F797B-1409-45B3-9EBD-F13A253C122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26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612A9-FD32-4AA5-9DB2-3194F91049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78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660BC-8338-4750-8823-C8DC4C9D0F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70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D1498-5ED7-4B18-91A1-151C65522E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31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F915-4E43-4A06-9C7C-40B4BFA1CBE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243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5356F-FDD2-4E87-979C-70C92F6E194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540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0FF60-5C3F-4E94-B6B5-1C4F02F148F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BE81-7CF8-4AFB-A27F-DB1C2179A69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2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8F9E54D-898B-4818-9DBD-BCC200EB322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9813" y="-39688"/>
            <a:ext cx="5829300" cy="1536701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 dirty="0">
                <a:latin typeface="Arial Narrow" pitchFamily="34" charset="0"/>
              </a:rPr>
              <a:t/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/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UNIVERSIDAD NACIONAL DE ROSARIO</a:t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28700" y="3224213"/>
            <a:ext cx="5829300" cy="66817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>
                  <a:alpha val="82400"/>
                </a:srgbClr>
              </a:gs>
              <a:gs pos="70000">
                <a:srgbClr val="C4D6EB">
                  <a:alpha val="69200"/>
                </a:srgbClr>
              </a:gs>
              <a:gs pos="100000">
                <a:srgbClr val="FFEBFA">
                  <a:alpha val="56000"/>
                </a:srgbClr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100" b="1" dirty="0" smtClean="0"/>
              <a:t>PROFESORES</a:t>
            </a:r>
            <a:endParaRPr lang="es-ES" sz="1100" dirty="0"/>
          </a:p>
          <a:p>
            <a:pPr eaLnBrk="1" hangingPunct="1"/>
            <a:r>
              <a:rPr lang="es-ES" sz="1100" dirty="0"/>
              <a:t>Dra. Ing. Marta </a:t>
            </a:r>
            <a:r>
              <a:rPr lang="es-ES" sz="1100" dirty="0" err="1" smtClean="0"/>
              <a:t>Pagola</a:t>
            </a:r>
            <a:r>
              <a:rPr lang="es-ES" sz="1100" dirty="0" smtClean="0"/>
              <a:t> y </a:t>
            </a:r>
            <a:r>
              <a:rPr lang="es-ES" sz="1100" dirty="0"/>
              <a:t>Dr. Ing. Oscar </a:t>
            </a:r>
            <a:r>
              <a:rPr lang="es-ES" sz="1100" dirty="0" err="1"/>
              <a:t>Giovanon</a:t>
            </a:r>
            <a:r>
              <a:rPr lang="pt-BR" sz="1100" dirty="0"/>
              <a:t>.</a:t>
            </a:r>
            <a:endParaRPr lang="es-ES" sz="1100" dirty="0"/>
          </a:p>
          <a:p>
            <a:pPr algn="just" eaLnBrk="1" hangingPunct="1"/>
            <a:endParaRPr lang="es-ES" sz="1100" b="1" dirty="0"/>
          </a:p>
          <a:p>
            <a:pPr algn="just" eaLnBrk="1" hangingPunct="1"/>
            <a:r>
              <a:rPr lang="es-ES" sz="1100" b="1" dirty="0"/>
              <a:t>DESTINATARIOS</a:t>
            </a:r>
            <a:endParaRPr lang="es-ES" sz="1100" dirty="0"/>
          </a:p>
          <a:p>
            <a:pPr algn="just" eaLnBrk="1" hangingPunct="1"/>
            <a:r>
              <a:rPr lang="es-ES" sz="1100" dirty="0"/>
              <a:t>Son destinatarios del presente curso de posgrado acreditable los graduados universitarios de las siguientes carreras: Ingeniería Civil, Ingeniería Vial, Ingeniería en Transporte, y todos aquellos </a:t>
            </a:r>
            <a:r>
              <a:rPr lang="es-ES_tradnl" sz="1100" dirty="0"/>
              <a:t>que estén relacionados con control de calidad, programación y mantenimiento, o con el procesamiento de datos destinados al análisis </a:t>
            </a:r>
            <a:r>
              <a:rPr lang="es-ES_tradnl" sz="1100" dirty="0" smtClean="0"/>
              <a:t>de la calidad de las carreteras. </a:t>
            </a:r>
            <a:r>
              <a:rPr lang="es-ES" sz="1100" dirty="0" smtClean="0"/>
              <a:t>Son </a:t>
            </a:r>
            <a:r>
              <a:rPr lang="es-ES" sz="1100" dirty="0"/>
              <a:t>admitidos alumnos avanzados de la carrera de grado de Ingeniería Civil. </a:t>
            </a:r>
            <a:endParaRPr lang="es-ES" sz="1100" dirty="0" smtClean="0"/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OBJETIVOS</a:t>
            </a:r>
            <a:endParaRPr lang="es-ES" sz="1100" dirty="0"/>
          </a:p>
          <a:p>
            <a:pPr algn="just"/>
            <a:r>
              <a:rPr lang="es-ES" sz="1100" dirty="0"/>
              <a:t>El objetivo es: profundizar sobre los parámetros indicadores de la calidad de las calzadas pavimentadas, analizar las metodologías de auscultación, conocer los equipamientos disponibles para su medición, y analizar la forma de uso de los resultados obtenidos</a:t>
            </a:r>
            <a:r>
              <a:rPr lang="es-ES" sz="1100" dirty="0" smtClean="0"/>
              <a:t>. Los </a:t>
            </a:r>
            <a:r>
              <a:rPr lang="es-ES" sz="1100" dirty="0"/>
              <a:t>temas a dictar en el presente curso están focalizados tanto a valorar la capacidad de resistir las solicitaciones de carga impuestas por el tránsito desde el punto de vista ingenieril, como a analizar la calidad de servicio desde el punto de vista del usuario.</a:t>
            </a:r>
            <a:endParaRPr lang="es-AR" sz="1100" dirty="0"/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CONTENIDOS </a:t>
            </a:r>
            <a:endParaRPr lang="es-ES" sz="1100" dirty="0"/>
          </a:p>
          <a:p>
            <a:pPr algn="just"/>
            <a:r>
              <a:rPr lang="es-ES_tradnl" sz="1100" dirty="0"/>
              <a:t>Dentro de los parámetros analizados para valorar la calidad de servicio de las carreteras se considerarán la auscultación superficial y auscultación estructural. De esa manera se valorarán los parámetros relacionados con la calidad de confort y seguridad brindada a los usuarios y la calidad estructural para la circulación de las cargas.</a:t>
            </a:r>
            <a:endParaRPr lang="es-AR" sz="1100" dirty="0"/>
          </a:p>
          <a:p>
            <a:pPr algn="just" eaLnBrk="1" hangingPunct="1"/>
            <a:endParaRPr lang="es-ES_tradnl" sz="1100" dirty="0"/>
          </a:p>
          <a:p>
            <a:pPr algn="just" eaLnBrk="1" hangingPunct="1"/>
            <a:r>
              <a:rPr lang="es-ES" sz="1100" b="1" dirty="0" smtClean="0"/>
              <a:t>FECHA</a:t>
            </a:r>
            <a:r>
              <a:rPr lang="es-ES" sz="1100" b="1" dirty="0"/>
              <a:t>: </a:t>
            </a:r>
            <a:r>
              <a:rPr lang="es-ES" sz="1100" dirty="0" smtClean="0"/>
              <a:t>13 </a:t>
            </a:r>
            <a:r>
              <a:rPr lang="es-ES" sz="1100" dirty="0"/>
              <a:t>al </a:t>
            </a:r>
            <a:r>
              <a:rPr lang="es-ES" sz="1100" dirty="0" smtClean="0"/>
              <a:t>16 </a:t>
            </a:r>
            <a:r>
              <a:rPr lang="es-ES" sz="1100" dirty="0"/>
              <a:t>de </a:t>
            </a:r>
            <a:r>
              <a:rPr lang="es-ES" sz="1100" dirty="0" smtClean="0"/>
              <a:t>septiembre </a:t>
            </a:r>
            <a:r>
              <a:rPr lang="es-ES" sz="1100"/>
              <a:t>de </a:t>
            </a:r>
            <a:r>
              <a:rPr lang="es-ES" sz="1100" smtClean="0"/>
              <a:t>2022</a:t>
            </a:r>
            <a:endParaRPr lang="es-ES" sz="1100" dirty="0"/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 smtClean="0"/>
              <a:t>MODALIDAD DE DICTADO: </a:t>
            </a:r>
            <a:r>
              <a:rPr lang="es-ES" sz="1100" dirty="0" smtClean="0"/>
              <a:t>El </a:t>
            </a:r>
            <a:r>
              <a:rPr lang="es-ES" sz="1100" dirty="0"/>
              <a:t>presente curso se dictará en formato bimodal, haciendo uso de la plataforma de Educación Virtual de la Escuela de Posgrado con clases sincrónicas y </a:t>
            </a:r>
            <a:r>
              <a:rPr lang="es-ES" sz="1100" dirty="0" smtClean="0"/>
              <a:t>asincrónicas.</a:t>
            </a:r>
            <a:endParaRPr lang="es-ES" sz="1100" dirty="0"/>
          </a:p>
          <a:p>
            <a:pPr algn="just" eaLnBrk="1" hangingPunct="1"/>
            <a:endParaRPr lang="es-ES" sz="1100" dirty="0"/>
          </a:p>
          <a:p>
            <a:pPr eaLnBrk="1" hangingPunct="1"/>
            <a:r>
              <a:rPr lang="es-ES" sz="1100" b="1" dirty="0"/>
              <a:t>COSTOS</a:t>
            </a:r>
            <a:r>
              <a:rPr lang="es-ES" sz="1100" dirty="0"/>
              <a:t> </a:t>
            </a:r>
            <a:endParaRPr lang="es-ES" sz="1100" dirty="0" smtClean="0"/>
          </a:p>
          <a:p>
            <a:pPr eaLnBrk="1" hangingPunct="1"/>
            <a:r>
              <a:rPr lang="es-ES" sz="1100" dirty="0" smtClean="0"/>
              <a:t>Para </a:t>
            </a:r>
            <a:r>
              <a:rPr lang="es-ES" sz="1100" dirty="0"/>
              <a:t>información sobre costos siga el siguiente </a:t>
            </a:r>
            <a:r>
              <a:rPr lang="es-ES" sz="1100" dirty="0" smtClean="0"/>
              <a:t>link:</a:t>
            </a:r>
          </a:p>
          <a:p>
            <a:pPr eaLnBrk="1" hangingPunct="1"/>
            <a:r>
              <a:rPr lang="es-ES" sz="1100" dirty="0" smtClean="0"/>
              <a:t>https://www.fceia.unr.edu.ar/laboratoriovial/cursos.php?frm=cursos</a:t>
            </a:r>
          </a:p>
          <a:p>
            <a:pPr eaLnBrk="1" hangingPunct="1"/>
            <a:endParaRPr lang="es-AR" sz="1100" b="1" dirty="0"/>
          </a:p>
          <a:p>
            <a:pPr eaLnBrk="1" hangingPunct="1"/>
            <a:r>
              <a:rPr lang="es-AR" sz="1100" b="1" dirty="0"/>
              <a:t>INFORMES E INSCRIPCIÓN : </a:t>
            </a:r>
            <a:r>
              <a:rPr lang="es-AR" sz="1100" dirty="0"/>
              <a:t>Escuela de Posgrado y Educación </a:t>
            </a:r>
            <a:r>
              <a:rPr lang="es-AR" sz="1100" dirty="0" smtClean="0"/>
              <a:t>Continua</a:t>
            </a:r>
            <a:endParaRPr lang="es-AR" sz="1100" dirty="0"/>
          </a:p>
          <a:p>
            <a:pPr eaLnBrk="1" hangingPunct="1"/>
            <a:r>
              <a:rPr lang="es-AR" sz="1100" dirty="0"/>
              <a:t>Av. Pellegrini 250 P.B. - S 2000 BTP – </a:t>
            </a:r>
            <a:r>
              <a:rPr lang="es-AR" sz="1100" dirty="0" smtClean="0"/>
              <a:t>Rosario</a:t>
            </a:r>
            <a:endParaRPr lang="es-AR" sz="1100" dirty="0"/>
          </a:p>
          <a:p>
            <a:pPr eaLnBrk="1" hangingPunct="1"/>
            <a:r>
              <a:rPr lang="es-AR" sz="1100" dirty="0"/>
              <a:t>e-mail: posgrado@fceia.unr.edu.ar      web: http://posgrado.fceia.unr.edu.ar</a:t>
            </a:r>
          </a:p>
          <a:p>
            <a:pPr eaLnBrk="1" hangingPunct="1"/>
            <a:r>
              <a:rPr lang="es-AR" sz="1100" dirty="0"/>
              <a:t>Teléfono/Fax: 0341 - 480 2655 de 8:00 a 13:00 horas.</a:t>
            </a:r>
          </a:p>
          <a:p>
            <a:pPr algn="just" eaLnBrk="1" hangingPunct="1"/>
            <a:endParaRPr lang="es-ES_tradnl" sz="11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033463" y="14970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Rectangle 6"/>
          <p:cNvSpPr>
            <a:spLocks noChangeArrowheads="1"/>
          </p:cNvSpPr>
          <p:nvPr/>
        </p:nvSpPr>
        <p:spPr bwMode="auto">
          <a:xfrm rot="10800000">
            <a:off x="-77788" y="-39688"/>
            <a:ext cx="1130301" cy="9945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/>
            <a:r>
              <a:rPr lang="es-ES_tradnl" sz="3600" dirty="0">
                <a:solidFill>
                  <a:schemeClr val="bg1"/>
                </a:solidFill>
                <a:latin typeface="Arial Black" pitchFamily="34" charset="0"/>
              </a:rPr>
              <a:t>LABORATORIO </a:t>
            </a:r>
            <a:r>
              <a:rPr lang="es-ES_tradnl" sz="3600" dirty="0" smtClean="0">
                <a:solidFill>
                  <a:schemeClr val="bg1"/>
                </a:solidFill>
                <a:latin typeface="Arial Black" pitchFamily="34" charset="0"/>
              </a:rPr>
              <a:t>VIAL </a:t>
            </a:r>
            <a:endParaRPr lang="es-ES_tradnl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1025525" y="322421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9 Imagen" descr="logo_fceia_negro_calida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11 Imagen" descr="epec-2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50" descr="imae transparen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871" y="1664023"/>
            <a:ext cx="10064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51826" y="1518395"/>
            <a:ext cx="5803200" cy="16920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b="1" dirty="0"/>
              <a:t>“Evaluación de Calzadas</a:t>
            </a:r>
            <a:r>
              <a:rPr lang="es-ES_tradnl" dirty="0"/>
              <a:t>”</a:t>
            </a:r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</a:t>
            </a:r>
            <a:r>
              <a:rPr lang="es-ES_tradnl" sz="1200" b="1" dirty="0" smtClean="0">
                <a:solidFill>
                  <a:schemeClr val="tx2"/>
                </a:solidFill>
                <a:latin typeface="Arial Narrow" pitchFamily="34" charset="0"/>
              </a:rPr>
              <a:t>Doctorado en Ingeniería y </a:t>
            </a:r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Maestría en Ing. Vial de la Facultad de Ciencias Exactas, Ingeniería y </a:t>
            </a:r>
            <a:r>
              <a:rPr lang="es-ES_tradnl" sz="1200" b="1" dirty="0" smtClean="0">
                <a:solidFill>
                  <a:schemeClr val="tx2"/>
                </a:solidFill>
                <a:latin typeface="Arial Narrow" pitchFamily="34" charset="0"/>
              </a:rPr>
              <a:t>Agrimensura de la Universidad Nacional de Rosario</a:t>
            </a:r>
            <a:endParaRPr lang="es-ES_tradnl" sz="12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242" y="128588"/>
            <a:ext cx="646118" cy="6479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362</Words>
  <Application>Microsoft Office PowerPoint</Application>
  <PresentationFormat>A4 (210 x 297 mm)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69</cp:revision>
  <dcterms:created xsi:type="dcterms:W3CDTF">2010-08-11T14:23:01Z</dcterms:created>
  <dcterms:modified xsi:type="dcterms:W3CDTF">2022-02-16T12:49:50Z</dcterms:modified>
</cp:coreProperties>
</file>