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7315200" cy="9601200"/>
  <p:custDataLst>
    <p:tags r:id="rId3"/>
  </p:custDataLst>
  <p:defaultTextStyle>
    <a:defPPr>
      <a:defRPr lang="es-ES_trad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25" d="100"/>
          <a:sy n="125" d="100"/>
        </p:scale>
        <p:origin x="-1248" y="-48"/>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3076575"/>
            <a:ext cx="5829300" cy="212407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pPr>
              <a:defRPr/>
            </a:pPr>
            <a:fld id="{29ADA8C7-B5C5-4367-A133-E588FD52F521}" type="slidenum">
              <a:rPr lang="es-ES_tradnl"/>
              <a:pPr>
                <a:defRPr/>
              </a:pPr>
              <a:t>‹Nº›</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pPr>
              <a:defRPr/>
            </a:pPr>
            <a:fld id="{F1B31548-54AE-4990-B4F8-83EEBD2B6DC2}" type="slidenum">
              <a:rPr lang="es-ES_tradnl"/>
              <a:pPr>
                <a:defRPr/>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96875"/>
            <a:ext cx="1543050" cy="845185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342900" y="396875"/>
            <a:ext cx="4476750" cy="84518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pPr>
              <a:defRPr/>
            </a:pPr>
            <a:fld id="{7B6D2184-7EEB-420F-8097-C1CE89F78C9F}" type="slidenum">
              <a:rPr lang="es-ES_tradnl"/>
              <a:pPr>
                <a:defRPr/>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pPr>
              <a:defRPr/>
            </a:pPr>
            <a:fld id="{F0318693-27F8-4214-95D5-36530345F5AE}" type="slidenum">
              <a:rPr lang="es-ES_tradnl"/>
              <a:pPr>
                <a:defRPr/>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338" y="6365875"/>
            <a:ext cx="5829300" cy="1966913"/>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pPr>
              <a:defRPr/>
            </a:pPr>
            <a:fld id="{55200CC0-9B19-4605-93AA-4476D3ACB817}" type="slidenum">
              <a:rPr lang="es-ES_tradnl"/>
              <a:pPr>
                <a:defRPr/>
              </a:pPr>
              <a:t>‹Nº›</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3429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35052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pPr>
              <a:defRPr/>
            </a:pPr>
            <a:fld id="{E495EA14-FEAB-490E-82EA-5FFD068243F2}" type="slidenum">
              <a:rPr lang="es-ES_tradnl"/>
              <a:pPr>
                <a:defRPr/>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_tradnl"/>
          </a:p>
        </p:txBody>
      </p:sp>
      <p:sp>
        <p:nvSpPr>
          <p:cNvPr id="8"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9" name="Rectangle 6"/>
          <p:cNvSpPr>
            <a:spLocks noGrp="1" noChangeArrowheads="1"/>
          </p:cNvSpPr>
          <p:nvPr>
            <p:ph type="sldNum" sz="quarter" idx="12"/>
          </p:nvPr>
        </p:nvSpPr>
        <p:spPr>
          <a:ln/>
        </p:spPr>
        <p:txBody>
          <a:bodyPr/>
          <a:lstStyle>
            <a:lvl1pPr>
              <a:defRPr/>
            </a:lvl1pPr>
          </a:lstStyle>
          <a:p>
            <a:pPr>
              <a:defRPr/>
            </a:pPr>
            <a:fld id="{B6D1DB6B-5263-459E-A733-D67390C61D3F}" type="slidenum">
              <a:rPr lang="es-ES_tradnl"/>
              <a:pPr>
                <a:defRPr/>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_tradnl"/>
          </a:p>
        </p:txBody>
      </p:sp>
      <p:sp>
        <p:nvSpPr>
          <p:cNvPr id="4"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5" name="Rectangle 6"/>
          <p:cNvSpPr>
            <a:spLocks noGrp="1" noChangeArrowheads="1"/>
          </p:cNvSpPr>
          <p:nvPr>
            <p:ph type="sldNum" sz="quarter" idx="12"/>
          </p:nvPr>
        </p:nvSpPr>
        <p:spPr>
          <a:ln/>
        </p:spPr>
        <p:txBody>
          <a:bodyPr/>
          <a:lstStyle>
            <a:lvl1pPr>
              <a:defRPr/>
            </a:lvl1pPr>
          </a:lstStyle>
          <a:p>
            <a:pPr>
              <a:defRPr/>
            </a:pPr>
            <a:fld id="{A6E36EE3-1A6E-4739-A0E2-BF334B3E3759}" type="slidenum">
              <a:rPr lang="es-ES_tradnl"/>
              <a:pPr>
                <a:defRPr/>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_tradnl"/>
          </a:p>
        </p:txBody>
      </p:sp>
      <p:sp>
        <p:nvSpPr>
          <p:cNvPr id="3"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4" name="Rectangle 6"/>
          <p:cNvSpPr>
            <a:spLocks noGrp="1" noChangeArrowheads="1"/>
          </p:cNvSpPr>
          <p:nvPr>
            <p:ph type="sldNum" sz="quarter" idx="12"/>
          </p:nvPr>
        </p:nvSpPr>
        <p:spPr>
          <a:ln/>
        </p:spPr>
        <p:txBody>
          <a:bodyPr/>
          <a:lstStyle>
            <a:lvl1pPr>
              <a:defRPr/>
            </a:lvl1pPr>
          </a:lstStyle>
          <a:p>
            <a:pPr>
              <a:defRPr/>
            </a:pPr>
            <a:fld id="{2900FB0E-AB77-40A7-8858-D66357191EB4}" type="slidenum">
              <a:rPr lang="es-ES_tradnl"/>
              <a:pPr>
                <a:defRPr/>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93700"/>
            <a:ext cx="2255838" cy="1679575"/>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pPr>
              <a:defRPr/>
            </a:pPr>
            <a:fld id="{C1574652-692D-43F5-8A56-49D0B92B838D}" type="slidenum">
              <a:rPr lang="es-ES_tradnl"/>
              <a:pPr>
                <a:defRPr/>
              </a:pPr>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613" y="6934200"/>
            <a:ext cx="4114800" cy="819150"/>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pPr>
              <a:defRPr/>
            </a:pPr>
            <a:fld id="{5817FCFB-96A3-412C-8D17-7B94A2EB9983}" type="slidenum">
              <a:rPr lang="es-ES_tradnl"/>
              <a:pPr>
                <a:defRPr/>
              </a:pPr>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96875"/>
            <a:ext cx="6172200" cy="165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Haga clic para cambiar el estilo de título	</a:t>
            </a:r>
          </a:p>
        </p:txBody>
      </p:sp>
      <p:sp>
        <p:nvSpPr>
          <p:cNvPr id="1027" name="Rectangle 3"/>
          <p:cNvSpPr>
            <a:spLocks noGrp="1" noChangeArrowheads="1"/>
          </p:cNvSpPr>
          <p:nvPr>
            <p:ph type="body" idx="1"/>
          </p:nvPr>
        </p:nvSpPr>
        <p:spPr bwMode="auto">
          <a:xfrm>
            <a:off x="342900" y="2311400"/>
            <a:ext cx="6172200" cy="653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1028" name="Rectangle 4"/>
          <p:cNvSpPr>
            <a:spLocks noGrp="1" noChangeArrowheads="1"/>
          </p:cNvSpPr>
          <p:nvPr>
            <p:ph type="dt" sz="half" idx="2"/>
          </p:nvPr>
        </p:nvSpPr>
        <p:spPr bwMode="auto">
          <a:xfrm>
            <a:off x="342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_tradnl"/>
          </a:p>
        </p:txBody>
      </p:sp>
      <p:sp>
        <p:nvSpPr>
          <p:cNvPr id="1029" name="Rectangle 5"/>
          <p:cNvSpPr>
            <a:spLocks noGrp="1" noChangeArrowheads="1"/>
          </p:cNvSpPr>
          <p:nvPr>
            <p:ph type="ftr" sz="quarter" idx="3"/>
          </p:nvPr>
        </p:nvSpPr>
        <p:spPr bwMode="auto">
          <a:xfrm>
            <a:off x="2343150" y="9020175"/>
            <a:ext cx="21717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_tradnl"/>
          </a:p>
        </p:txBody>
      </p:sp>
      <p:sp>
        <p:nvSpPr>
          <p:cNvPr id="1030" name="Rectangle 6"/>
          <p:cNvSpPr>
            <a:spLocks noGrp="1" noChangeArrowheads="1"/>
          </p:cNvSpPr>
          <p:nvPr>
            <p:ph type="sldNum" sz="quarter" idx="4"/>
          </p:nvPr>
        </p:nvSpPr>
        <p:spPr bwMode="auto">
          <a:xfrm>
            <a:off x="4914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4138511-B6A7-4001-8491-C4FC3CBAD8C8}" type="slidenum">
              <a:rPr lang="es-ES_tradnl"/>
              <a:pPr>
                <a:defRPr/>
              </a:pPr>
              <a:t>‹Nº›</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32828" y="-39687"/>
            <a:ext cx="5829300" cy="1392287"/>
          </a:xfrm>
          <a:gradFill rotWithShape="1">
            <a:gsLst>
              <a:gs pos="0">
                <a:srgbClr val="5E9EFF"/>
              </a:gs>
              <a:gs pos="39999">
                <a:srgbClr val="85C2FF"/>
              </a:gs>
              <a:gs pos="70000">
                <a:srgbClr val="C4D6EB"/>
              </a:gs>
              <a:gs pos="100000">
                <a:srgbClr val="FFEBFA"/>
              </a:gs>
            </a:gsLst>
            <a:lin ang="5400000"/>
          </a:gradFill>
        </p:spPr>
        <p:txBody>
          <a:bodyPr/>
          <a:lstStyle/>
          <a:p>
            <a:pPr eaLnBrk="1" hangingPunct="1"/>
            <a:r>
              <a:rPr lang="es-ES_tradnl" sz="1000" b="1" smtClean="0">
                <a:latin typeface="Arial Narrow" pitchFamily="34" charset="0"/>
              </a:rPr>
              <a:t/>
            </a:r>
            <a:br>
              <a:rPr lang="es-ES_tradnl" sz="1000" b="1" smtClean="0">
                <a:latin typeface="Arial Narrow" pitchFamily="34" charset="0"/>
              </a:rPr>
            </a:br>
            <a:r>
              <a:rPr lang="es-ES_tradnl" sz="1000" b="1" smtClean="0">
                <a:latin typeface="Arial Narrow" pitchFamily="34" charset="0"/>
              </a:rPr>
              <a:t/>
            </a:r>
            <a:br>
              <a:rPr lang="es-ES_tradnl" sz="1000" b="1" smtClean="0">
                <a:latin typeface="Arial Narrow" pitchFamily="34" charset="0"/>
              </a:rPr>
            </a:br>
            <a:r>
              <a:rPr lang="es-ES_tradnl" sz="1000" b="1" smtClean="0">
                <a:latin typeface="Arial Narrow" pitchFamily="34" charset="0"/>
              </a:rPr>
              <a:t>UNIVERSIDAD NACIONAL DE ROSARIO</a:t>
            </a:r>
            <a:br>
              <a:rPr lang="es-ES_tradnl" sz="1000" b="1" smtClean="0">
                <a:latin typeface="Arial Narrow" pitchFamily="34" charset="0"/>
              </a:rPr>
            </a:br>
            <a:r>
              <a:rPr lang="es-ES_tradnl" sz="1000" b="1" smtClean="0">
                <a:latin typeface="Arial Narrow" pitchFamily="34" charset="0"/>
              </a:rPr>
              <a:t>FACULTAD DE CIENCIAS EXACTAS, INGENIERÍA Y AGRIMENSURA</a:t>
            </a:r>
            <a:br>
              <a:rPr lang="es-ES_tradnl" sz="1000" b="1" smtClean="0">
                <a:latin typeface="Arial Narrow" pitchFamily="34" charset="0"/>
              </a:rPr>
            </a:br>
            <a:r>
              <a:rPr lang="es-ES_tradnl" sz="1000" b="1" smtClean="0">
                <a:latin typeface="Arial Narrow" pitchFamily="34" charset="0"/>
              </a:rPr>
              <a:t>ESCUELA DE POSGRADO Y EDUCACIÓN CONTINUA</a:t>
            </a:r>
          </a:p>
        </p:txBody>
      </p:sp>
      <p:sp>
        <p:nvSpPr>
          <p:cNvPr id="2051" name="Rectangle 4"/>
          <p:cNvSpPr>
            <a:spLocks noChangeArrowheads="1"/>
          </p:cNvSpPr>
          <p:nvPr/>
        </p:nvSpPr>
        <p:spPr bwMode="auto">
          <a:xfrm>
            <a:off x="1036320" y="1210628"/>
            <a:ext cx="5829300" cy="1440780"/>
          </a:xfrm>
          <a:prstGeom prst="rect">
            <a:avLst/>
          </a:prstGeom>
          <a:gradFill rotWithShape="1">
            <a:gsLst>
              <a:gs pos="0">
                <a:srgbClr val="5E9EFF"/>
              </a:gs>
              <a:gs pos="39999">
                <a:srgbClr val="85C2FF"/>
              </a:gs>
              <a:gs pos="70000">
                <a:srgbClr val="C4D6EB"/>
              </a:gs>
              <a:gs pos="100000">
                <a:srgbClr val="FFEBFA"/>
              </a:gs>
            </a:gsLst>
            <a:lin ang="5400000"/>
          </a:gradFill>
          <a:ln w="9525">
            <a:noFill/>
            <a:miter lim="800000"/>
            <a:headEnd/>
            <a:tailEnd/>
          </a:ln>
        </p:spPr>
        <p:txBody>
          <a:bodyPr lIns="18000" tIns="18000" rIns="18000" bIns="18000" anchor="ctr"/>
          <a:lstStyle/>
          <a:p>
            <a:pPr algn="ctr"/>
            <a:r>
              <a:rPr lang="es-ES_tradnl" sz="1600" b="1" dirty="0">
                <a:solidFill>
                  <a:schemeClr val="tx2"/>
                </a:solidFill>
              </a:rPr>
              <a:t>Asignatura/Curso Acreditable</a:t>
            </a:r>
          </a:p>
          <a:p>
            <a:pPr algn="ctr"/>
            <a:endParaRPr lang="es-ES_tradnl" sz="1000" b="1" dirty="0">
              <a:solidFill>
                <a:schemeClr val="tx2"/>
              </a:solidFill>
              <a:latin typeface="Times New Roman" pitchFamily="18" charset="0"/>
            </a:endParaRPr>
          </a:p>
          <a:p>
            <a:pPr algn="ctr"/>
            <a:r>
              <a:rPr lang="es-ES" sz="1600" b="1" dirty="0" smtClean="0"/>
              <a:t>“</a:t>
            </a:r>
            <a:r>
              <a:rPr lang="es-MX" sz="1600" b="1" dirty="0"/>
              <a:t>Metodología de la Investigación para </a:t>
            </a:r>
            <a:r>
              <a:rPr lang="es-MX" sz="1600" b="1" dirty="0" err="1"/>
              <a:t>maestrandos</a:t>
            </a:r>
            <a:r>
              <a:rPr lang="es-MX" sz="1600" b="1" dirty="0"/>
              <a:t> y doctorandos</a:t>
            </a:r>
            <a:r>
              <a:rPr lang="es-ES_tradnl" sz="1600" b="1" dirty="0" smtClean="0"/>
              <a:t>”</a:t>
            </a:r>
            <a:endParaRPr lang="es-ES_tradnl" sz="1600" b="1" dirty="0">
              <a:solidFill>
                <a:schemeClr val="tx2"/>
              </a:solidFill>
              <a:latin typeface="Times New Roman" pitchFamily="18" charset="0"/>
            </a:endParaRPr>
          </a:p>
          <a:p>
            <a:pPr algn="ctr"/>
            <a:endParaRPr lang="es-ES_tradnl" sz="1000" b="1" dirty="0">
              <a:solidFill>
                <a:schemeClr val="tx2"/>
              </a:solidFill>
              <a:latin typeface="Times New Roman" pitchFamily="18" charset="0"/>
            </a:endParaRPr>
          </a:p>
          <a:p>
            <a:pPr algn="ctr"/>
            <a:r>
              <a:rPr lang="es-ES_tradnl" sz="1100" b="1" dirty="0">
                <a:solidFill>
                  <a:schemeClr val="tx2"/>
                </a:solidFill>
                <a:latin typeface="Arial Narrow" pitchFamily="34" charset="0"/>
              </a:rPr>
              <a:t>Válido para la Maestría en Ing. Vial </a:t>
            </a:r>
            <a:r>
              <a:rPr lang="es-ES_tradnl" sz="1100" b="1" dirty="0" smtClean="0">
                <a:solidFill>
                  <a:schemeClr val="tx2"/>
                </a:solidFill>
                <a:latin typeface="Arial Narrow" pitchFamily="34" charset="0"/>
              </a:rPr>
              <a:t>y el Doctorado en Ingeniería de </a:t>
            </a:r>
            <a:r>
              <a:rPr lang="es-ES_tradnl" sz="1100" b="1" dirty="0">
                <a:solidFill>
                  <a:schemeClr val="tx2"/>
                </a:solidFill>
                <a:latin typeface="Arial Narrow" pitchFamily="34" charset="0"/>
              </a:rPr>
              <a:t>la Facultad de Ciencias Exactas, Ingeniería y Agrimensura</a:t>
            </a:r>
          </a:p>
        </p:txBody>
      </p:sp>
      <p:sp>
        <p:nvSpPr>
          <p:cNvPr id="2052" name="Rectangle 5"/>
          <p:cNvSpPr>
            <a:spLocks noChangeArrowheads="1"/>
          </p:cNvSpPr>
          <p:nvPr/>
        </p:nvSpPr>
        <p:spPr bwMode="auto">
          <a:xfrm>
            <a:off x="1125538" y="2655754"/>
            <a:ext cx="5732462" cy="7251322"/>
          </a:xfrm>
          <a:prstGeom prst="rect">
            <a:avLst/>
          </a:prstGeom>
          <a:gradFill rotWithShape="1">
            <a:gsLst>
              <a:gs pos="0">
                <a:srgbClr val="5E9EFF"/>
              </a:gs>
              <a:gs pos="39999">
                <a:srgbClr val="85C2FF"/>
              </a:gs>
              <a:gs pos="70000">
                <a:srgbClr val="C4D6EB"/>
              </a:gs>
              <a:gs pos="100000">
                <a:srgbClr val="FFEBFA"/>
              </a:gs>
            </a:gsLst>
            <a:lin ang="0"/>
          </a:gradFill>
          <a:ln w="9525">
            <a:noFill/>
            <a:miter lim="800000"/>
            <a:headEnd/>
            <a:tailEnd/>
          </a:ln>
        </p:spPr>
        <p:txBody>
          <a:bodyPr lIns="108000" tIns="90000" rIns="108000" bIns="90000"/>
          <a:lstStyle/>
          <a:p>
            <a:endParaRPr lang="es-ES" sz="1100" b="1" dirty="0" smtClean="0"/>
          </a:p>
          <a:p>
            <a:r>
              <a:rPr lang="es-ES" sz="1100" b="1" dirty="0" smtClean="0"/>
              <a:t>PROFESORES</a:t>
            </a:r>
            <a:endParaRPr lang="es-ES" sz="1100" dirty="0"/>
          </a:p>
          <a:p>
            <a:r>
              <a:rPr lang="es-ES" sz="1200" dirty="0">
                <a:latin typeface="Calibri" panose="020F0502020204030204" pitchFamily="34" charset="0"/>
                <a:cs typeface="Calibri" panose="020F0502020204030204" pitchFamily="34" charset="0"/>
              </a:rPr>
              <a:t>Dra. Paula del Rio, </a:t>
            </a:r>
            <a:r>
              <a:rPr lang="es-ES" sz="1200" dirty="0" err="1">
                <a:latin typeface="Calibri" panose="020F0502020204030204" pitchFamily="34" charset="0"/>
                <a:cs typeface="Calibri" panose="020F0502020204030204" pitchFamily="34" charset="0"/>
              </a:rPr>
              <a:t>Mter</a:t>
            </a:r>
            <a:r>
              <a:rPr lang="es-ES" sz="1200" dirty="0">
                <a:latin typeface="Calibri" panose="020F0502020204030204" pitchFamily="34" charset="0"/>
                <a:cs typeface="Calibri" panose="020F0502020204030204" pitchFamily="34" charset="0"/>
              </a:rPr>
              <a:t>. S. </a:t>
            </a:r>
            <a:r>
              <a:rPr lang="es-ES" sz="1200" dirty="0" smtClean="0">
                <a:latin typeface="Calibri" panose="020F0502020204030204" pitchFamily="34" charset="0"/>
                <a:cs typeface="Calibri" panose="020F0502020204030204" pitchFamily="34" charset="0"/>
              </a:rPr>
              <a:t>Ferrara</a:t>
            </a:r>
            <a:endParaRPr lang="es-ES" sz="1200" dirty="0">
              <a:latin typeface="Calibri" panose="020F0502020204030204" pitchFamily="34" charset="0"/>
              <a:cs typeface="Calibri" panose="020F0502020204030204" pitchFamily="34" charset="0"/>
            </a:endParaRPr>
          </a:p>
          <a:p>
            <a:r>
              <a:rPr lang="pt-BR" sz="1100" dirty="0"/>
              <a:t> </a:t>
            </a:r>
            <a:endParaRPr lang="pt-BR" sz="1100" dirty="0" smtClean="0"/>
          </a:p>
          <a:p>
            <a:endParaRPr lang="pt-BR" sz="1100" dirty="0" smtClean="0"/>
          </a:p>
          <a:p>
            <a:pPr algn="just"/>
            <a:r>
              <a:rPr lang="es-ES" sz="1100" b="1" dirty="0"/>
              <a:t>DESTINATARIOS</a:t>
            </a:r>
          </a:p>
          <a:p>
            <a:pPr algn="just"/>
            <a:r>
              <a:rPr lang="es-AR" sz="1200" dirty="0">
                <a:latin typeface="Calibri" panose="020F0502020204030204" pitchFamily="34" charset="0"/>
                <a:cs typeface="Calibri" panose="020F0502020204030204" pitchFamily="34" charset="0"/>
              </a:rPr>
              <a:t>Son destinatarios del presente curso de posgrado los alumnos de las maestría Ingeniería Vial.  Son admitidos alumnos de carreras de nivel de posgrado de maestría.  No son admitidos alumnos avanzados de carreras de grado.</a:t>
            </a:r>
          </a:p>
          <a:p>
            <a:pPr algn="just"/>
            <a:endParaRPr lang="es-AR" sz="1200" dirty="0">
              <a:latin typeface="Calibri" panose="020F0502020204030204" pitchFamily="34" charset="0"/>
              <a:cs typeface="Calibri" panose="020F0502020204030204" pitchFamily="34" charset="0"/>
            </a:endParaRPr>
          </a:p>
          <a:p>
            <a:pPr algn="just"/>
            <a:endParaRPr lang="pt-BR" sz="1100" dirty="0"/>
          </a:p>
          <a:p>
            <a:pPr algn="just"/>
            <a:r>
              <a:rPr lang="es-ES" sz="1100" b="1" dirty="0" smtClean="0"/>
              <a:t>CONTENIDOS </a:t>
            </a:r>
            <a:endParaRPr lang="es-ES" sz="1100" dirty="0"/>
          </a:p>
          <a:p>
            <a:pPr algn="just" fontAlgn="t"/>
            <a:r>
              <a:rPr lang="es-MX" sz="1200" dirty="0">
                <a:latin typeface="Calibri" panose="020F0502020204030204" pitchFamily="34" charset="0"/>
                <a:cs typeface="Calibri" panose="020F0502020204030204" pitchFamily="34" charset="0"/>
              </a:rPr>
              <a:t>Ciencia. Tecnología. Investigación. Bases y teoría del método. Metodología de la investigación científica. Metodología de la investigación tecnológica. Tesis como resultado de un proceso de investigación. El problema de investigación. Relaciones entre el tipo de interrogantes y el tipo de investigación. La formulación de las hipótesis. Los objetivos de la investigación. El diseño de la investigación. Métodos cuantitativos y cualitativos. La recolección de datos y su inserción en el plan. Formulación del proyecto de investigación de tesis. Escritura académica.</a:t>
            </a:r>
            <a:endParaRPr lang="es-ES" sz="1200" dirty="0" smtClean="0">
              <a:latin typeface="Calibri" panose="020F0502020204030204" pitchFamily="34" charset="0"/>
              <a:cs typeface="Calibri" panose="020F0502020204030204" pitchFamily="34" charset="0"/>
            </a:endParaRPr>
          </a:p>
          <a:p>
            <a:pPr algn="just"/>
            <a:endParaRPr lang="es-ES_tradnl" sz="1100" dirty="0" smtClean="0"/>
          </a:p>
          <a:p>
            <a:pPr algn="just"/>
            <a:endParaRPr lang="es-ES_tradnl" sz="1100" dirty="0"/>
          </a:p>
          <a:p>
            <a:pPr algn="just"/>
            <a:r>
              <a:rPr lang="es-ES" sz="1100" b="1" dirty="0" smtClean="0"/>
              <a:t>FECHA: </a:t>
            </a:r>
            <a:r>
              <a:rPr lang="es-ES" sz="1100" dirty="0" smtClean="0">
                <a:latin typeface="Calibri" panose="020F0502020204030204" pitchFamily="34" charset="0"/>
                <a:cs typeface="Calibri" panose="020F0502020204030204" pitchFamily="34" charset="0"/>
              </a:rPr>
              <a:t>2do. semestre de 2022. </a:t>
            </a:r>
            <a:endParaRPr lang="es-ES" sz="1100" b="1" dirty="0" smtClean="0"/>
          </a:p>
          <a:p>
            <a:pPr algn="just"/>
            <a:endParaRPr lang="es-ES" sz="1100" b="1" dirty="0"/>
          </a:p>
          <a:p>
            <a:pPr algn="just"/>
            <a:r>
              <a:rPr lang="es-ES" sz="1100" b="1" dirty="0" smtClean="0"/>
              <a:t>MODALIDAD DE DICTADO: </a:t>
            </a:r>
            <a:r>
              <a:rPr lang="es-ES" sz="1200" dirty="0">
                <a:latin typeface="Calibri" panose="020F0502020204030204" pitchFamily="34" charset="0"/>
                <a:cs typeface="Calibri" panose="020F0502020204030204" pitchFamily="34" charset="0"/>
              </a:rPr>
              <a:t>A </a:t>
            </a:r>
            <a:r>
              <a:rPr lang="es-ES" sz="1200" dirty="0" smtClean="0">
                <a:latin typeface="Calibri" panose="020F0502020204030204" pitchFamily="34" charset="0"/>
                <a:cs typeface="Calibri" panose="020F0502020204030204" pitchFamily="34" charset="0"/>
              </a:rPr>
              <a:t>distancia</a:t>
            </a:r>
          </a:p>
          <a:p>
            <a:pPr algn="just"/>
            <a:endParaRPr lang="es-ES" sz="1100" b="1" dirty="0" smtClean="0"/>
          </a:p>
          <a:p>
            <a:pPr algn="just"/>
            <a:r>
              <a:rPr lang="es-ES" altLang="es-AR" sz="1100" b="1" dirty="0" smtClean="0"/>
              <a:t>COSTOS</a:t>
            </a:r>
            <a:endParaRPr lang="es-ES" altLang="es-AR" sz="1100" b="1" dirty="0"/>
          </a:p>
          <a:p>
            <a:r>
              <a:rPr lang="es-ES" altLang="es-AR" sz="1100" dirty="0"/>
              <a:t>Para información sobre costos siga el siguiente link. https://www.fceia.unr.edu.ar/laboratoriovial/cursos.php?frm=cursos</a:t>
            </a:r>
          </a:p>
          <a:p>
            <a:pPr algn="just"/>
            <a:endParaRPr lang="es-ES" sz="1100" b="1" dirty="0"/>
          </a:p>
          <a:p>
            <a:pPr algn="just"/>
            <a:endParaRPr lang="es-ES" sz="1100" b="1" dirty="0" smtClean="0"/>
          </a:p>
          <a:p>
            <a:r>
              <a:rPr lang="es-AR" sz="1100" b="1" dirty="0" smtClean="0"/>
              <a:t>INFORMES </a:t>
            </a:r>
            <a:r>
              <a:rPr lang="es-AR" sz="1100" b="1" dirty="0"/>
              <a:t>E </a:t>
            </a:r>
            <a:r>
              <a:rPr lang="es-AR" sz="1100" b="1" dirty="0" smtClean="0"/>
              <a:t>INSCRIPCIÓN:</a:t>
            </a:r>
          </a:p>
          <a:p>
            <a:r>
              <a:rPr lang="es-AR" sz="1200" dirty="0" smtClean="0">
                <a:latin typeface="Calibri" panose="020F0502020204030204" pitchFamily="34" charset="0"/>
                <a:cs typeface="Calibri" panose="020F0502020204030204" pitchFamily="34" charset="0"/>
              </a:rPr>
              <a:t>Escuela </a:t>
            </a:r>
            <a:r>
              <a:rPr lang="es-AR" sz="1200" dirty="0">
                <a:latin typeface="Calibri" panose="020F0502020204030204" pitchFamily="34" charset="0"/>
                <a:cs typeface="Calibri" panose="020F0502020204030204" pitchFamily="34" charset="0"/>
              </a:rPr>
              <a:t>de Posgrado y Educación Continua.</a:t>
            </a:r>
          </a:p>
          <a:p>
            <a:r>
              <a:rPr lang="es-AR" sz="1200" dirty="0">
                <a:latin typeface="Calibri" panose="020F0502020204030204" pitchFamily="34" charset="0"/>
                <a:cs typeface="Calibri" panose="020F0502020204030204" pitchFamily="34" charset="0"/>
              </a:rPr>
              <a:t>Av. Pellegrini 250 P.B. - S 2000 BTP – Rosario.</a:t>
            </a:r>
          </a:p>
          <a:p>
            <a:r>
              <a:rPr lang="es-AR" sz="1200" dirty="0">
                <a:latin typeface="Calibri" panose="020F0502020204030204" pitchFamily="34" charset="0"/>
                <a:cs typeface="Calibri" panose="020F0502020204030204" pitchFamily="34" charset="0"/>
              </a:rPr>
              <a:t>e-mail: posgrado@fceia.unr.edu.ar      web: http://posgrado.fceia.unr.edu.ar</a:t>
            </a:r>
          </a:p>
          <a:p>
            <a:r>
              <a:rPr lang="es-AR" sz="1200" dirty="0">
                <a:latin typeface="Calibri" panose="020F0502020204030204" pitchFamily="34" charset="0"/>
                <a:cs typeface="Calibri" panose="020F0502020204030204" pitchFamily="34" charset="0"/>
              </a:rPr>
              <a:t>Teléfono/Fax: 0341 - 480 2655   de 8:00 a 13:00 horas.</a:t>
            </a:r>
            <a:endParaRPr lang="es-ES_tradnl" sz="1200" dirty="0">
              <a:latin typeface="Calibri" panose="020F0502020204030204" pitchFamily="34" charset="0"/>
              <a:cs typeface="Calibri" panose="020F0502020204030204" pitchFamily="34" charset="0"/>
            </a:endParaRPr>
          </a:p>
        </p:txBody>
      </p:sp>
      <p:cxnSp>
        <p:nvCxnSpPr>
          <p:cNvPr id="9" name="8 Conector recto"/>
          <p:cNvCxnSpPr/>
          <p:nvPr/>
        </p:nvCxnSpPr>
        <p:spPr>
          <a:xfrm>
            <a:off x="1044893" y="1210628"/>
            <a:ext cx="5832475" cy="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1038215" y="2655754"/>
            <a:ext cx="5832475" cy="158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logo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1388" y="144463"/>
            <a:ext cx="6381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6"/>
          <p:cNvSpPr>
            <a:spLocks noChangeArrowheads="1"/>
          </p:cNvSpPr>
          <p:nvPr/>
        </p:nvSpPr>
        <p:spPr bwMode="auto">
          <a:xfrm rot="10800000">
            <a:off x="0" y="-39688"/>
            <a:ext cx="1130300" cy="9945688"/>
          </a:xfrm>
          <a:prstGeom prst="rect">
            <a:avLst/>
          </a:prstGeom>
          <a:blipFill dpi="0" rotWithShape="1">
            <a:blip r:embed="rId3"/>
            <a:srcRect/>
            <a:tile tx="0" ty="0" sx="100000" sy="100000" flip="none" algn="tl"/>
          </a:blipFill>
          <a:ln w="9525">
            <a:noFill/>
            <a:miter lim="800000"/>
            <a:headEnd/>
            <a:tailEnd/>
          </a:ln>
        </p:spPr>
        <p:txBody>
          <a:bodyPr vert="eaVert" anchor="ctr"/>
          <a:lstStyle/>
          <a:p>
            <a:pPr algn="ctr"/>
            <a:r>
              <a:rPr lang="es-ES_tradnl" sz="3600">
                <a:solidFill>
                  <a:schemeClr val="bg1"/>
                </a:solidFill>
                <a:latin typeface="Arial Black" pitchFamily="34" charset="0"/>
              </a:rPr>
              <a:t>LABORATORIO VIAL</a:t>
            </a:r>
          </a:p>
        </p:txBody>
      </p:sp>
      <p:pic>
        <p:nvPicPr>
          <p:cNvPr id="13" name="9 Imagen" descr="logo_fceia_negro_calidad.jp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8413" y="71438"/>
            <a:ext cx="11779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11 Imagen" descr="epec-2.JPG"/>
          <p:cNvPicPr>
            <a:picLocks noChangeAspect="1"/>
          </p:cNvPicPr>
          <p:nvPr/>
        </p:nvPicPr>
        <p:blipFill>
          <a:blip r:embed="rId5">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3357563" y="128588"/>
            <a:ext cx="11509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50" descr="imae transparen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91451" y="1664023"/>
            <a:ext cx="1006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x0D;&amp;#x0A;&amp;#x0D;&amp;#x0A;UNIVERSIDAD NACIONAL DE ROSARIO&amp;#x0D;&amp;#x0A;FACULTAD DE CIENCIAS EXACTAS, INGENIERIA Y AGRIMENSURA&amp;#x0D;&amp;#x0A;ESCUELA DE POSGRADO Y EDUC&quot;/&gt;&lt;property id=&quot;20307&quot; value=&quot;256&quot;/&gt;&lt;/object&gt;&lt;/object&gt;&lt;/object&gt;&lt;/database&gt;"/>
  <p:tag name="SECTOMILLISECCONVERTED" val="1"/>
</p:tagLst>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450</TotalTime>
  <Words>49</Words>
  <Application>Microsoft Office PowerPoint</Application>
  <PresentationFormat>A4 (210 x 297 mm)</PresentationFormat>
  <Paragraphs>33</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Diseño predeterminado</vt:lpstr>
      <vt:lpstr>  UNIVERSIDAD NACIONAL DE ROSARIO FACULTAD DE CIENCIAS EXACTAS, INGENIERÍA Y AGRIMENSURA ESCUELA DE POSGRADO Y EDUCACIÓN CONTINUA</vt:lpstr>
    </vt:vector>
  </TitlesOfParts>
  <Company>The houze!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Mnmnb</dc:title>
  <dc:creator>WinuE</dc:creator>
  <cp:lastModifiedBy>usuario</cp:lastModifiedBy>
  <cp:revision>47</cp:revision>
  <cp:lastPrinted>2022-02-14T13:04:23Z</cp:lastPrinted>
  <dcterms:created xsi:type="dcterms:W3CDTF">2010-08-11T14:23:01Z</dcterms:created>
  <dcterms:modified xsi:type="dcterms:W3CDTF">2022-03-29T13:25:55Z</dcterms:modified>
</cp:coreProperties>
</file>