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3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9" r:id="rId20"/>
    <p:sldId id="280" r:id="rId21"/>
    <p:sldId id="281" r:id="rId22"/>
    <p:sldId id="274" r:id="rId23"/>
    <p:sldId id="288" r:id="rId24"/>
    <p:sldId id="276" r:id="rId25"/>
    <p:sldId id="286" r:id="rId26"/>
    <p:sldId id="287" r:id="rId27"/>
    <p:sldId id="275" r:id="rId28"/>
    <p:sldId id="277" r:id="rId29"/>
    <p:sldId id="285" r:id="rId30"/>
    <p:sldId id="282" r:id="rId31"/>
    <p:sldId id="283" r:id="rId32"/>
    <p:sldId id="28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0F57-809F-4F08-A477-962CC50B3FB8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22D17F9-8B22-4688-9AB8-4190355B956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9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0F57-809F-4F08-A477-962CC50B3FB8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17F9-8B22-4688-9AB8-4190355B956C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32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0F57-809F-4F08-A477-962CC50B3FB8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17F9-8B22-4688-9AB8-4190355B956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07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0F57-809F-4F08-A477-962CC50B3FB8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17F9-8B22-4688-9AB8-4190355B956C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7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0F57-809F-4F08-A477-962CC50B3FB8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17F9-8B22-4688-9AB8-4190355B956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15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0F57-809F-4F08-A477-962CC50B3FB8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17F9-8B22-4688-9AB8-4190355B956C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49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0F57-809F-4F08-A477-962CC50B3FB8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17F9-8B22-4688-9AB8-4190355B956C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73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0F57-809F-4F08-A477-962CC50B3FB8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17F9-8B22-4688-9AB8-4190355B956C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4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0F57-809F-4F08-A477-962CC50B3FB8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17F9-8B22-4688-9AB8-4190355B9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87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0F57-809F-4F08-A477-962CC50B3FB8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17F9-8B22-4688-9AB8-4190355B956C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88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01B0F57-809F-4F08-A477-962CC50B3FB8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17F9-8B22-4688-9AB8-4190355B956C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41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B0F57-809F-4F08-A477-962CC50B3FB8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22D17F9-8B22-4688-9AB8-4190355B956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17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4184C-336C-4CC2-B6B4-0C5A98A49A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68ECF-4C8A-4712-9AC3-959B14A40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463" y="3531204"/>
            <a:ext cx="10116389" cy="1858943"/>
          </a:xfrm>
        </p:spPr>
        <p:txBody>
          <a:bodyPr>
            <a:noAutofit/>
          </a:bodyPr>
          <a:lstStyle/>
          <a:p>
            <a:pPr algn="ctr"/>
            <a:r>
              <a:rPr lang="en-IN" sz="2400" dirty="0"/>
              <a:t>Wine quality prediction </a:t>
            </a:r>
          </a:p>
          <a:p>
            <a:pPr algn="ctr"/>
            <a:r>
              <a:rPr lang="en-IN" sz="2400" dirty="0"/>
              <a:t>Using </a:t>
            </a:r>
          </a:p>
          <a:p>
            <a:pPr algn="ctr"/>
            <a:r>
              <a:rPr lang="en-IN" sz="2400" dirty="0"/>
              <a:t>Machine learning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D8B2F6-8656-4BD2-9B6D-ADF30E60E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779" y="314326"/>
            <a:ext cx="8637072" cy="307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98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0F94-8219-4269-BBA9-5F0F8559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IN" dirty="0"/>
              <a:t>INSIGHTS FROM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31B0-953E-4BB2-90CD-9D75B80D3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985455" cy="3956203"/>
          </a:xfrm>
        </p:spPr>
        <p:txBody>
          <a:bodyPr>
            <a:normAutofit/>
          </a:bodyPr>
          <a:lstStyle/>
          <a:p>
            <a:r>
              <a:rPr lang="en-US" dirty="0"/>
              <a:t>Correlation - a measure of the strength of relationship between variables </a:t>
            </a:r>
          </a:p>
          <a:p>
            <a:pPr lvl="8"/>
            <a:endParaRPr lang="en-US" dirty="0"/>
          </a:p>
          <a:p>
            <a:pPr lvl="5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3F7ABF-F187-4F1D-86A6-FE221E7EE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38" y="2264898"/>
            <a:ext cx="4684542" cy="37885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7EA6F0-6745-49E7-9D48-D6293A0E5F3E}"/>
              </a:ext>
            </a:extLst>
          </p:cNvPr>
          <p:cNvSpPr txBox="1"/>
          <p:nvPr/>
        </p:nvSpPr>
        <p:spPr>
          <a:xfrm>
            <a:off x="5648178" y="297531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73A61B-11FF-4A8E-A1EB-7A4BE17CFBC8}"/>
              </a:ext>
            </a:extLst>
          </p:cNvPr>
          <p:cNvSpPr txBox="1"/>
          <p:nvPr/>
        </p:nvSpPr>
        <p:spPr>
          <a:xfrm>
            <a:off x="7751298" y="2511436"/>
            <a:ext cx="31511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Fairly high correlation between ‘residual sugar’ and ‘free sulfur dioxide’ (~67%)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961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0F94-8219-4269-BBA9-5F0F8559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53219"/>
            <a:ext cx="9603275" cy="1545019"/>
          </a:xfrm>
        </p:spPr>
        <p:txBody>
          <a:bodyPr anchor="b"/>
          <a:lstStyle/>
          <a:p>
            <a:r>
              <a:rPr lang="en-IN" dirty="0"/>
              <a:t>INSIGHTS FROM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31B0-953E-4BB2-90CD-9D75B80D3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985455" cy="3956203"/>
          </a:xfrm>
        </p:spPr>
        <p:txBody>
          <a:bodyPr>
            <a:normAutofit/>
          </a:bodyPr>
          <a:lstStyle/>
          <a:p>
            <a:r>
              <a:rPr lang="en-US" dirty="0"/>
              <a:t>Outliers</a:t>
            </a:r>
          </a:p>
          <a:p>
            <a:pPr marL="0" indent="0">
              <a:buNone/>
            </a:pPr>
            <a:endParaRPr lang="en-US" dirty="0"/>
          </a:p>
          <a:p>
            <a:pPr lvl="8"/>
            <a:endParaRPr lang="en-US" dirty="0"/>
          </a:p>
          <a:p>
            <a:pPr lvl="5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EA6F0-6745-49E7-9D48-D6293A0E5F3E}"/>
              </a:ext>
            </a:extLst>
          </p:cNvPr>
          <p:cNvSpPr txBox="1"/>
          <p:nvPr/>
        </p:nvSpPr>
        <p:spPr>
          <a:xfrm>
            <a:off x="5648178" y="297531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73A61B-11FF-4A8E-A1EB-7A4BE17CFBC8}"/>
              </a:ext>
            </a:extLst>
          </p:cNvPr>
          <p:cNvSpPr txBox="1"/>
          <p:nvPr/>
        </p:nvSpPr>
        <p:spPr>
          <a:xfrm>
            <a:off x="7751298" y="2511436"/>
            <a:ext cx="34747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In general, the histogram distribution of the features is right skewed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Indicates the presence of outliers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857F3B-BA41-4909-9FBC-BC9926D0C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268" y="1853754"/>
            <a:ext cx="4972050" cy="4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23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0F94-8219-4269-BBA9-5F0F8559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53219"/>
            <a:ext cx="9603275" cy="1491175"/>
          </a:xfrm>
        </p:spPr>
        <p:txBody>
          <a:bodyPr anchor="b"/>
          <a:lstStyle/>
          <a:p>
            <a:r>
              <a:rPr lang="en-IN" dirty="0"/>
              <a:t>INSIGHTS FROM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31B0-953E-4BB2-90CD-9D75B80D3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985455" cy="3956203"/>
          </a:xfrm>
        </p:spPr>
        <p:txBody>
          <a:bodyPr>
            <a:normAutofit/>
          </a:bodyPr>
          <a:lstStyle/>
          <a:p>
            <a:r>
              <a:rPr lang="en-US" dirty="0"/>
              <a:t>Outliers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8"/>
            <a:endParaRPr lang="en-US" dirty="0"/>
          </a:p>
          <a:p>
            <a:pPr lvl="5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EA6F0-6745-49E7-9D48-D6293A0E5F3E}"/>
              </a:ext>
            </a:extLst>
          </p:cNvPr>
          <p:cNvSpPr txBox="1"/>
          <p:nvPr/>
        </p:nvSpPr>
        <p:spPr>
          <a:xfrm>
            <a:off x="5648178" y="297531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BD8F3-A3DE-4F49-8DB4-231C90FAC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471" y="1982869"/>
            <a:ext cx="7824128" cy="395620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3031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670F8A-439E-4E93-B010-54728945D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8181"/>
          </a:xfrm>
        </p:spPr>
        <p:txBody>
          <a:bodyPr/>
          <a:lstStyle/>
          <a:p>
            <a:r>
              <a:rPr lang="en-IN" dirty="0"/>
              <a:t>Proposed METHODOLOGY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F32D89-6742-4FC7-93E2-C40ED6F8E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0464" y="126609"/>
            <a:ext cx="6716398" cy="582402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52ECB8-6BF7-44EE-9696-4213D4646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745142"/>
          </a:xfrm>
        </p:spPr>
        <p:txBody>
          <a:bodyPr>
            <a:normAutofit/>
          </a:bodyPr>
          <a:lstStyle/>
          <a:p>
            <a:r>
              <a:rPr lang="en-IN" dirty="0"/>
              <a:t>In our approach we have used the following machine learning models:</a:t>
            </a:r>
          </a:p>
          <a:p>
            <a:r>
              <a:rPr lang="en-IN" dirty="0"/>
              <a:t>Decision Tree</a:t>
            </a:r>
          </a:p>
          <a:p>
            <a:r>
              <a:rPr lang="en-IN" dirty="0"/>
              <a:t>Random Forest</a:t>
            </a:r>
          </a:p>
          <a:p>
            <a:r>
              <a:rPr lang="en-IN" dirty="0"/>
              <a:t>Logistic Regression</a:t>
            </a:r>
          </a:p>
          <a:p>
            <a:r>
              <a:rPr lang="en-IN" dirty="0"/>
              <a:t>K – Nearest Neighbour</a:t>
            </a:r>
          </a:p>
        </p:txBody>
      </p:sp>
    </p:spTree>
    <p:extLst>
      <p:ext uri="{BB962C8B-B14F-4D97-AF65-F5344CB8AC3E}">
        <p14:creationId xmlns:p14="http://schemas.microsoft.com/office/powerpoint/2010/main" val="4252909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0F94-8219-4269-BBA9-5F0F8559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53219"/>
            <a:ext cx="9603275" cy="1600535"/>
          </a:xfrm>
        </p:spPr>
        <p:txBody>
          <a:bodyPr anchor="b"/>
          <a:lstStyle/>
          <a:p>
            <a:r>
              <a:rPr lang="en-IN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31B0-953E-4BB2-90CD-9D75B80D3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985455" cy="3956203"/>
          </a:xfrm>
        </p:spPr>
        <p:txBody>
          <a:bodyPr>
            <a:normAutofit/>
          </a:bodyPr>
          <a:lstStyle/>
          <a:p>
            <a:r>
              <a:rPr lang="en-US" dirty="0"/>
              <a:t>In the given dataset, the target variable Quality takes multiple values ranging from 3 to 8</a:t>
            </a:r>
          </a:p>
          <a:p>
            <a:r>
              <a:rPr lang="en-US" dirty="0"/>
              <a:t>3 indicates wine of lowest quality</a:t>
            </a:r>
          </a:p>
          <a:p>
            <a:r>
              <a:rPr lang="en-US" dirty="0"/>
              <a:t>8 indicates wine of highest quality</a:t>
            </a:r>
          </a:p>
          <a:p>
            <a:r>
              <a:rPr lang="en-US" dirty="0"/>
              <a:t>In our approach we are classifying the wine as Good – Bad</a:t>
            </a:r>
          </a:p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Wine of quality 7,8 are marked as Good</a:t>
            </a:r>
          </a:p>
          <a:p>
            <a:pPr lvl="1"/>
            <a:r>
              <a:rPr lang="en-US" dirty="0"/>
              <a:t>Wine of quality 3,4,5,6 are marked as Bad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8"/>
            <a:endParaRPr lang="en-US" dirty="0"/>
          </a:p>
          <a:p>
            <a:pPr lvl="5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EA6F0-6745-49E7-9D48-D6293A0E5F3E}"/>
              </a:ext>
            </a:extLst>
          </p:cNvPr>
          <p:cNvSpPr txBox="1"/>
          <p:nvPr/>
        </p:nvSpPr>
        <p:spPr>
          <a:xfrm>
            <a:off x="5648178" y="297531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8771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0F94-8219-4269-BBA9-5F0F8559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53219"/>
            <a:ext cx="9603275" cy="1491175"/>
          </a:xfrm>
        </p:spPr>
        <p:txBody>
          <a:bodyPr anchor="b"/>
          <a:lstStyle/>
          <a:p>
            <a:r>
              <a:rPr lang="en-IN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31B0-953E-4BB2-90CD-9D75B80D3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985455" cy="395620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Removal of Highly Correlated Variables</a:t>
            </a:r>
          </a:p>
          <a:p>
            <a:pPr lvl="1"/>
            <a:r>
              <a:rPr lang="en-US" dirty="0"/>
              <a:t>Fairly high correlation between ‘residual sugar’ and ‘free sulfur dioxide’ (~67%)</a:t>
            </a:r>
          </a:p>
          <a:p>
            <a:pPr lvl="1"/>
            <a:r>
              <a:rPr lang="en-US" dirty="0"/>
              <a:t>The quantity of ‘</a:t>
            </a:r>
            <a:r>
              <a:rPr lang="en-US" b="1" dirty="0"/>
              <a:t>residual sugar</a:t>
            </a:r>
            <a:r>
              <a:rPr lang="en-US" dirty="0"/>
              <a:t>’ is </a:t>
            </a:r>
            <a:r>
              <a:rPr lang="en-US" b="1" dirty="0"/>
              <a:t>statistically same</a:t>
            </a:r>
            <a:r>
              <a:rPr lang="en-US" dirty="0"/>
              <a:t> across wine of different qualities</a:t>
            </a:r>
          </a:p>
          <a:p>
            <a:pPr lvl="1"/>
            <a:r>
              <a:rPr lang="en-US" dirty="0"/>
              <a:t>The quantity of ‘</a:t>
            </a:r>
            <a:r>
              <a:rPr lang="en-US" b="1" dirty="0"/>
              <a:t>free sulfur dioxide</a:t>
            </a:r>
            <a:r>
              <a:rPr lang="en-US" dirty="0"/>
              <a:t>’ varies across </a:t>
            </a:r>
            <a:r>
              <a:rPr lang="en-US" b="1" dirty="0"/>
              <a:t>different</a:t>
            </a:r>
            <a:r>
              <a:rPr lang="en-US" dirty="0"/>
              <a:t> qualities of wine</a:t>
            </a:r>
          </a:p>
          <a:p>
            <a:pPr lvl="1"/>
            <a:r>
              <a:rPr lang="en-US" b="1" u="sng" dirty="0"/>
              <a:t>Hence we eliminate the ‘residual sugar’ from our data set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Removal of Outliers</a:t>
            </a:r>
          </a:p>
          <a:p>
            <a:pPr lvl="1"/>
            <a:r>
              <a:rPr lang="en-US" dirty="0"/>
              <a:t>The given data set has many outliers</a:t>
            </a:r>
          </a:p>
          <a:p>
            <a:pPr lvl="1"/>
            <a:r>
              <a:rPr lang="en-US" dirty="0"/>
              <a:t>Z-score method is used to detect outliers in the given dataset</a:t>
            </a:r>
          </a:p>
          <a:p>
            <a:pPr lvl="1"/>
            <a:r>
              <a:rPr lang="en-US" dirty="0"/>
              <a:t>Z-score represents how many standard deviations a data point is away from mean</a:t>
            </a:r>
          </a:p>
          <a:p>
            <a:pPr lvl="1"/>
            <a:r>
              <a:rPr lang="en-US" dirty="0"/>
              <a:t>Data points farther than 3 standard deviations away from mean are considered outliers</a:t>
            </a:r>
          </a:p>
          <a:p>
            <a:pPr lvl="1"/>
            <a:r>
              <a:rPr lang="en-US" b="1" u="sng" dirty="0"/>
              <a:t>Hence we have eliminated data points having an absolute value of Z-score &gt;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8"/>
            <a:endParaRPr lang="en-US" dirty="0"/>
          </a:p>
          <a:p>
            <a:pPr lvl="5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EA6F0-6745-49E7-9D48-D6293A0E5F3E}"/>
              </a:ext>
            </a:extLst>
          </p:cNvPr>
          <p:cNvSpPr txBox="1"/>
          <p:nvPr/>
        </p:nvSpPr>
        <p:spPr>
          <a:xfrm>
            <a:off x="5648178" y="297531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711889-A11A-494E-ABF2-B30BD0052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443" y="4099141"/>
            <a:ext cx="2345770" cy="102317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0379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0F94-8219-4269-BBA9-5F0F8559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IN" dirty="0"/>
              <a:t>Pre-Processing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EDFA184-A825-4EC6-B596-168C9F4920A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tretch/>
        </p:blipFill>
        <p:spPr>
          <a:xfrm>
            <a:off x="8229600" y="1980019"/>
            <a:ext cx="2825254" cy="407346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7EA6F0-6745-49E7-9D48-D6293A0E5F3E}"/>
              </a:ext>
            </a:extLst>
          </p:cNvPr>
          <p:cNvSpPr txBox="1"/>
          <p:nvPr/>
        </p:nvSpPr>
        <p:spPr>
          <a:xfrm>
            <a:off x="5648178" y="297531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12F29B-E4B9-4ABF-B764-CF695B370E81}"/>
              </a:ext>
            </a:extLst>
          </p:cNvPr>
          <p:cNvSpPr txBox="1">
            <a:spLocks/>
          </p:cNvSpPr>
          <p:nvPr/>
        </p:nvSpPr>
        <p:spPr>
          <a:xfrm>
            <a:off x="1636875" y="754425"/>
            <a:ext cx="3273099" cy="605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7030DE-7A4C-48AE-ABFB-BC7A13295F06}"/>
              </a:ext>
            </a:extLst>
          </p:cNvPr>
          <p:cNvSpPr txBox="1"/>
          <p:nvPr/>
        </p:nvSpPr>
        <p:spPr>
          <a:xfrm>
            <a:off x="1345806" y="2151645"/>
            <a:ext cx="6363290" cy="3476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 dirty="0"/>
              <a:t>Removal of Multi-collinearity 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Multicollinearity occurs when there are two or more independent variables in a regression model which have a high correlation among themselves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When the features are highly collinear, it becomes difficult to determine their individual effect on the target variable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VIF (Variance Inflation Factor) method is used to check for multicollinearity between variables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In our approach, we have decided to eliminate those variables with significantly  high VIF (&gt; 10)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b="1" u="sng" dirty="0"/>
              <a:t>None of the variables have VIF &gt; 10, hence we have not eliminated any variable</a:t>
            </a:r>
          </a:p>
        </p:txBody>
      </p:sp>
    </p:spTree>
    <p:extLst>
      <p:ext uri="{BB962C8B-B14F-4D97-AF65-F5344CB8AC3E}">
        <p14:creationId xmlns:p14="http://schemas.microsoft.com/office/powerpoint/2010/main" val="684900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0F94-8219-4269-BBA9-5F0F8559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17452"/>
            <a:ext cx="9603275" cy="1136302"/>
          </a:xfrm>
        </p:spPr>
        <p:txBody>
          <a:bodyPr anchor="b"/>
          <a:lstStyle/>
          <a:p>
            <a:r>
              <a:rPr lang="en-IN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31B0-953E-4BB2-90CD-9D75B80D3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985455" cy="3956203"/>
          </a:xfrm>
        </p:spPr>
        <p:txBody>
          <a:bodyPr>
            <a:normAutofit/>
          </a:bodyPr>
          <a:lstStyle/>
          <a:p>
            <a:r>
              <a:rPr lang="en-US" dirty="0"/>
              <a:t>Creating a new target variable ‘ wine rating’</a:t>
            </a:r>
          </a:p>
          <a:p>
            <a:pPr lvl="1"/>
            <a:r>
              <a:rPr lang="en-US" dirty="0"/>
              <a:t>The given dataset has target variable, ‘quality’ having values 3-8.</a:t>
            </a:r>
          </a:p>
          <a:p>
            <a:pPr lvl="1"/>
            <a:r>
              <a:rPr lang="en-US" dirty="0"/>
              <a:t>3 indicates lowest quality and 8 indicates highest quality</a:t>
            </a:r>
          </a:p>
          <a:p>
            <a:pPr lvl="1"/>
            <a:r>
              <a:rPr lang="en-US" dirty="0"/>
              <a:t>As per our assumption </a:t>
            </a:r>
          </a:p>
          <a:p>
            <a:pPr lvl="2"/>
            <a:r>
              <a:rPr lang="en-US" dirty="0"/>
              <a:t>“quality” 7,8 indicate wine of “Good” quality</a:t>
            </a:r>
          </a:p>
          <a:p>
            <a:pPr lvl="2"/>
            <a:r>
              <a:rPr lang="en-US" dirty="0"/>
              <a:t>“quality” 3,4,5,6 indicate wine of  “Bad” quality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We have added a new variable “</a:t>
            </a:r>
            <a:r>
              <a:rPr lang="en-US" b="1" dirty="0"/>
              <a:t>wine rating</a:t>
            </a:r>
            <a:r>
              <a:rPr lang="en-US" dirty="0"/>
              <a:t>” as the target variable</a:t>
            </a:r>
          </a:p>
          <a:p>
            <a:pPr lvl="2"/>
            <a:r>
              <a:rPr lang="en-US" dirty="0"/>
              <a:t>For “quality” having values 7,8, the value of “wine rating” is 1</a:t>
            </a:r>
          </a:p>
          <a:p>
            <a:pPr lvl="2"/>
            <a:r>
              <a:rPr lang="en-US" dirty="0"/>
              <a:t>For “quality” having values 3,4,5,6 the value of “wine rating” is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8"/>
            <a:endParaRPr lang="en-US" dirty="0"/>
          </a:p>
          <a:p>
            <a:pPr lvl="5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1379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0F94-8219-4269-BBA9-5F0F8559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17452"/>
            <a:ext cx="9603275" cy="1136302"/>
          </a:xfrm>
        </p:spPr>
        <p:txBody>
          <a:bodyPr anchor="b"/>
          <a:lstStyle/>
          <a:p>
            <a:r>
              <a:rPr lang="en-IN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31B0-953E-4BB2-90CD-9D75B80D3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985455" cy="3956203"/>
          </a:xfrm>
        </p:spPr>
        <p:txBody>
          <a:bodyPr>
            <a:normAutofit/>
          </a:bodyPr>
          <a:lstStyle/>
          <a:p>
            <a:r>
              <a:rPr lang="en-US" dirty="0"/>
              <a:t>Creating a new target variable ‘ wine rating’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8"/>
            <a:endParaRPr lang="en-US" dirty="0"/>
          </a:p>
          <a:p>
            <a:pPr lvl="5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3A7FC-3560-45CD-8DB0-F559AFDA6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326905"/>
            <a:ext cx="9039225" cy="15049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0B16AA-8385-411A-8FFE-1BC4F4A10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4203524"/>
            <a:ext cx="9039224" cy="152926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3431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0F94-8219-4269-BBA9-5F0F8559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17452"/>
            <a:ext cx="9603275" cy="1136302"/>
          </a:xfrm>
        </p:spPr>
        <p:txBody>
          <a:bodyPr anchor="b"/>
          <a:lstStyle/>
          <a:p>
            <a:r>
              <a:rPr lang="en-IN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31B0-953E-4BB2-90CD-9D75B80D3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985455" cy="3956203"/>
          </a:xfrm>
        </p:spPr>
        <p:txBody>
          <a:bodyPr>
            <a:normAutofit/>
          </a:bodyPr>
          <a:lstStyle/>
          <a:p>
            <a:r>
              <a:rPr lang="en-US" dirty="0"/>
              <a:t>Splitting the dataset into Independent Variables and Target Variable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8"/>
            <a:endParaRPr lang="en-US" dirty="0"/>
          </a:p>
          <a:p>
            <a:pPr lvl="5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C186C9-4E31-4333-8B44-7957EC739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394" y="2518118"/>
            <a:ext cx="7652823" cy="24618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029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0F94-8219-4269-BBA9-5F0F8559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31B0-953E-4BB2-90CD-9D75B80D3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93490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OBJECTIVE</a:t>
            </a:r>
          </a:p>
          <a:p>
            <a:r>
              <a:rPr lang="en-IN" dirty="0"/>
              <a:t>DATA DESCRIPTION</a:t>
            </a:r>
          </a:p>
          <a:p>
            <a:r>
              <a:rPr lang="en-IN" dirty="0"/>
              <a:t>INSIGHTS FROM EXPLORATORY DATA ANALYSIS</a:t>
            </a:r>
          </a:p>
          <a:p>
            <a:r>
              <a:rPr lang="en-IN" dirty="0"/>
              <a:t>PROPOSED METHODOLOGY</a:t>
            </a:r>
          </a:p>
          <a:p>
            <a:r>
              <a:rPr lang="en-IN" dirty="0"/>
              <a:t>ASSUMPTIONS</a:t>
            </a:r>
          </a:p>
          <a:p>
            <a:r>
              <a:rPr lang="en-IN" dirty="0"/>
              <a:t>PRE-PROCESSING</a:t>
            </a:r>
          </a:p>
          <a:p>
            <a:r>
              <a:rPr lang="en-IN" dirty="0"/>
              <a:t>MODEL DESCRIPTION</a:t>
            </a:r>
          </a:p>
          <a:p>
            <a:r>
              <a:rPr lang="en-IN" dirty="0"/>
              <a:t>MODEL COMPARISON</a:t>
            </a:r>
          </a:p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63175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0F94-8219-4269-BBA9-5F0F8559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17452"/>
            <a:ext cx="9603275" cy="1136302"/>
          </a:xfrm>
        </p:spPr>
        <p:txBody>
          <a:bodyPr anchor="b"/>
          <a:lstStyle/>
          <a:p>
            <a:r>
              <a:rPr lang="en-IN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31B0-953E-4BB2-90CD-9D75B80D3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985455" cy="3956203"/>
          </a:xfrm>
        </p:spPr>
        <p:txBody>
          <a:bodyPr>
            <a:normAutofit/>
          </a:bodyPr>
          <a:lstStyle/>
          <a:p>
            <a:r>
              <a:rPr lang="en-US" dirty="0"/>
              <a:t>Splitting the dataset into Training Set and Testing Set</a:t>
            </a:r>
          </a:p>
          <a:p>
            <a:r>
              <a:rPr lang="en-US" dirty="0"/>
              <a:t>The train test split we have used is 80-20</a:t>
            </a:r>
          </a:p>
          <a:p>
            <a:pPr lvl="1"/>
            <a:r>
              <a:rPr lang="en-US" dirty="0"/>
              <a:t>80% of dataset is used for Training</a:t>
            </a:r>
          </a:p>
          <a:p>
            <a:pPr lvl="1"/>
            <a:r>
              <a:rPr lang="en-US" dirty="0"/>
              <a:t>20% of dataset is kept as unseen data for evaluating our models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8"/>
            <a:endParaRPr lang="en-US" dirty="0"/>
          </a:p>
          <a:p>
            <a:pPr lvl="5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E2397-59D1-4B95-B44E-488AE0EEA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28" y="3831855"/>
            <a:ext cx="9804356" cy="86327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0344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0F94-8219-4269-BBA9-5F0F8559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17452"/>
            <a:ext cx="9603275" cy="1136302"/>
          </a:xfrm>
        </p:spPr>
        <p:txBody>
          <a:bodyPr anchor="b"/>
          <a:lstStyle/>
          <a:p>
            <a:r>
              <a:rPr lang="en-IN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31B0-953E-4BB2-90CD-9D75B80D3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985455" cy="3956203"/>
          </a:xfrm>
        </p:spPr>
        <p:txBody>
          <a:bodyPr>
            <a:normAutofit/>
          </a:bodyPr>
          <a:lstStyle/>
          <a:p>
            <a:r>
              <a:rPr lang="en-US" dirty="0"/>
              <a:t>Standardizing the Training and Testing datasets</a:t>
            </a:r>
          </a:p>
          <a:p>
            <a:r>
              <a:rPr lang="en-US" dirty="0"/>
              <a:t>Standardization - transforming the data so that its distribution will have mean of 0 and standard deviation of 1</a:t>
            </a:r>
          </a:p>
          <a:p>
            <a:r>
              <a:rPr lang="en-US" dirty="0"/>
              <a:t>Required in order to equalize the scale of the different features so that bias is reduced</a:t>
            </a:r>
          </a:p>
          <a:p>
            <a:r>
              <a:rPr lang="en-US" dirty="0"/>
              <a:t>We have used StandardScaler of  sklearn library to perform standardization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8"/>
            <a:endParaRPr lang="en-US" dirty="0"/>
          </a:p>
          <a:p>
            <a:pPr lvl="5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2C16D9-C90D-4A24-9FB9-72F970BFE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216" y="4431323"/>
            <a:ext cx="4556339" cy="12520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9871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0F94-8219-4269-BBA9-5F0F8559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17452"/>
            <a:ext cx="9603275" cy="1136302"/>
          </a:xfrm>
        </p:spPr>
        <p:txBody>
          <a:bodyPr anchor="b"/>
          <a:lstStyle/>
          <a:p>
            <a:r>
              <a:rPr lang="en-IN" dirty="0"/>
              <a:t>Model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31B0-953E-4BB2-90CD-9D75B80D3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985455" cy="3956203"/>
          </a:xfrm>
        </p:spPr>
        <p:txBody>
          <a:bodyPr>
            <a:normAutofit/>
          </a:bodyPr>
          <a:lstStyle/>
          <a:p>
            <a:r>
              <a:rPr lang="en-US" dirty="0"/>
              <a:t>Decision Tree Classifier – Classification and Regression Tree (CART)</a:t>
            </a:r>
          </a:p>
          <a:p>
            <a:r>
              <a:rPr lang="en-US" dirty="0"/>
              <a:t>Decision Tree is a classification algorithm that splits the sample into two homogenous sets based on significant splitter</a:t>
            </a:r>
          </a:p>
          <a:p>
            <a:r>
              <a:rPr lang="en-US" dirty="0"/>
              <a:t>Hyper parameter tuning was done using Grid Search CV. </a:t>
            </a:r>
          </a:p>
          <a:p>
            <a:r>
              <a:rPr lang="en-US" dirty="0"/>
              <a:t>The decision algorithm chosen based on the suggestion of </a:t>
            </a:r>
            <a:r>
              <a:rPr lang="en-US" dirty="0" err="1"/>
              <a:t>GridSearchCV</a:t>
            </a:r>
            <a:r>
              <a:rPr lang="en-US" dirty="0"/>
              <a:t> is CART</a:t>
            </a:r>
          </a:p>
          <a:p>
            <a:r>
              <a:rPr lang="en-US" dirty="0"/>
              <a:t>CART uses Gini impurity as the splitting criteria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8"/>
            <a:endParaRPr lang="en-US" dirty="0"/>
          </a:p>
          <a:p>
            <a:pPr lvl="5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8D5E00-9801-4D94-B861-7BAD7AE37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888" y="4893944"/>
            <a:ext cx="8982655" cy="49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13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0F94-8219-4269-BBA9-5F0F8559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IN" dirty="0"/>
              <a:t>Model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31B0-953E-4BB2-90CD-9D75B80D39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 Classifier – Evaluation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8"/>
            <a:endParaRPr lang="en-US" dirty="0"/>
          </a:p>
          <a:p>
            <a:pPr lvl="5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2AD3568-B364-40E7-88AB-D30C3C28FD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8287" y="2532186"/>
            <a:ext cx="3914775" cy="291611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A1BA46-6154-4CFE-B667-140B73DB4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331" y="2532186"/>
            <a:ext cx="4623215" cy="29161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9733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0F94-8219-4269-BBA9-5F0F8559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17452"/>
            <a:ext cx="9603275" cy="1136302"/>
          </a:xfrm>
        </p:spPr>
        <p:txBody>
          <a:bodyPr anchor="b"/>
          <a:lstStyle/>
          <a:p>
            <a:r>
              <a:rPr lang="en-IN" dirty="0"/>
              <a:t>Model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31B0-953E-4BB2-90CD-9D75B80D3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985455" cy="3956203"/>
          </a:xfrm>
        </p:spPr>
        <p:txBody>
          <a:bodyPr>
            <a:normAutofit/>
          </a:bodyPr>
          <a:lstStyle/>
          <a:p>
            <a:r>
              <a:rPr lang="en-US" dirty="0"/>
              <a:t>Random Forest Classifier</a:t>
            </a:r>
          </a:p>
          <a:p>
            <a:pPr lvl="1"/>
            <a:r>
              <a:rPr lang="en-US" dirty="0"/>
              <a:t>ensemble learning method that builds multiple decision trees</a:t>
            </a:r>
          </a:p>
          <a:p>
            <a:pPr lvl="1"/>
            <a:r>
              <a:rPr lang="en-US" dirty="0"/>
              <a:t>gets a prediction based on what the majority of decision trees predict</a:t>
            </a:r>
          </a:p>
          <a:p>
            <a:pPr lvl="1"/>
            <a:r>
              <a:rPr lang="en-US" dirty="0"/>
              <a:t>Hyper parameter tuning was performed using Grid Search CV</a:t>
            </a:r>
          </a:p>
          <a:p>
            <a:pPr lvl="1"/>
            <a:r>
              <a:rPr lang="en-US" dirty="0"/>
              <a:t>Using OOB error rate, the optimal number of trees (n-estimators) was found to be 400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lvl="8"/>
            <a:endParaRPr lang="en-US" dirty="0"/>
          </a:p>
          <a:p>
            <a:pPr lvl="5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7D568A-4441-48D5-BA41-C3E812239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215" y="4065562"/>
            <a:ext cx="6063176" cy="19272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0550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0F94-8219-4269-BBA9-5F0F8559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IN" dirty="0"/>
              <a:t>Model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31B0-953E-4BB2-90CD-9D75B80D39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Forest Classifier – Evaluation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lvl="8"/>
            <a:endParaRPr lang="en-US" dirty="0"/>
          </a:p>
          <a:p>
            <a:pPr lvl="5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4D96490-3B84-4030-8A43-BA2495996F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7439" y="2492545"/>
            <a:ext cx="4629150" cy="296631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65EE8D-7987-4843-93B0-564BD754A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367" y="2492545"/>
            <a:ext cx="4645152" cy="29663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980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0F94-8219-4269-BBA9-5F0F8559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IN" dirty="0"/>
              <a:t>Model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31B0-953E-4BB2-90CD-9D75B80D39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Feature Importance in Random Forest Classifier</a:t>
            </a:r>
          </a:p>
          <a:p>
            <a:pPr lvl="1"/>
            <a:r>
              <a:rPr lang="en-US" dirty="0"/>
              <a:t>Figure shows the feature importance for wine quality prediction using Random Forest model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Top three features which determine quality:</a:t>
            </a:r>
          </a:p>
          <a:p>
            <a:pPr lvl="2"/>
            <a:r>
              <a:rPr lang="en-US" dirty="0"/>
              <a:t>Alcohol</a:t>
            </a:r>
          </a:p>
          <a:p>
            <a:pPr lvl="2"/>
            <a:r>
              <a:rPr lang="en-US" dirty="0"/>
              <a:t>Sulphates</a:t>
            </a:r>
          </a:p>
          <a:p>
            <a:pPr lvl="2"/>
            <a:r>
              <a:rPr lang="en-US" dirty="0"/>
              <a:t>Volatile Acidity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lvl="8"/>
            <a:endParaRPr lang="en-US" dirty="0"/>
          </a:p>
          <a:p>
            <a:pPr lvl="5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F7C9DA2-4ADD-4E2C-A957-81E1F8D214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04887F-C0CF-4C51-8B55-E12987D1D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771" y="2010878"/>
            <a:ext cx="4641082" cy="34479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5814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0F94-8219-4269-BBA9-5F0F8559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IN" dirty="0"/>
              <a:t>Model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31B0-953E-4BB2-90CD-9D75B80D3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934386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  <a:p>
            <a:pPr lvl="1"/>
            <a:r>
              <a:rPr lang="en-IN" dirty="0"/>
              <a:t>Logistic Regression predicts the probability of an outcome that can only have two values (dichotomy)</a:t>
            </a:r>
          </a:p>
          <a:p>
            <a:pPr lvl="1"/>
            <a:r>
              <a:rPr lang="en-IN" dirty="0"/>
              <a:t>Produces a logistic curve, which is limited to values between 0 and 1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8"/>
            <a:endParaRPr lang="en-US" dirty="0"/>
          </a:p>
          <a:p>
            <a:pPr lvl="5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485B24-4133-4A2D-9F61-2497291736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54494" y="4286327"/>
            <a:ext cx="4645025" cy="165893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F53ADA-6974-49B8-B305-CE2728564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786" y="2010878"/>
            <a:ext cx="4572000" cy="393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79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0F94-8219-4269-BBA9-5F0F8559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IN" dirty="0"/>
              <a:t>Model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31B0-953E-4BB2-90CD-9D75B80D39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 – Nearest Neighbor</a:t>
            </a:r>
          </a:p>
          <a:p>
            <a:pPr lvl="1"/>
            <a:r>
              <a:rPr lang="en-US" dirty="0"/>
              <a:t>Algorithm takes a data point and selects K number of observations in the training data which are the nearest to the data point </a:t>
            </a:r>
          </a:p>
          <a:p>
            <a:pPr lvl="1"/>
            <a:r>
              <a:rPr lang="en-US" dirty="0"/>
              <a:t>Predicts the class of the data point based on the most popular response value from the K-nearest neighbors</a:t>
            </a:r>
          </a:p>
          <a:p>
            <a:pPr lvl="1"/>
            <a:r>
              <a:rPr lang="en-US" dirty="0"/>
              <a:t>The optimal value of K found during hyper parameter tuning was 21</a:t>
            </a:r>
          </a:p>
          <a:p>
            <a:pPr marL="0" indent="0">
              <a:buNone/>
            </a:pPr>
            <a:endParaRPr lang="en-US" dirty="0"/>
          </a:p>
          <a:p>
            <a:pPr lvl="8"/>
            <a:endParaRPr lang="en-US" dirty="0"/>
          </a:p>
          <a:p>
            <a:pPr lvl="5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7F87C-382F-4CA5-8B88-FCA5B522F5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DC4520-3417-4FF3-843D-7506CD155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772" y="2010878"/>
            <a:ext cx="4534966" cy="34479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0783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0F94-8219-4269-BBA9-5F0F8559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IN" dirty="0"/>
              <a:t>Model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31B0-953E-4BB2-90CD-9D75B80D39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 Nearest Neighbor - Evaluation</a:t>
            </a:r>
          </a:p>
          <a:p>
            <a:pPr marL="0" indent="0">
              <a:buNone/>
            </a:pPr>
            <a:endParaRPr lang="en-US" dirty="0"/>
          </a:p>
          <a:p>
            <a:pPr lvl="8"/>
            <a:endParaRPr lang="en-US" dirty="0"/>
          </a:p>
          <a:p>
            <a:pPr lvl="5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00B3C8F-27FE-41EB-8C8E-F99CF4DE9E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2400" y="2445140"/>
            <a:ext cx="4467225" cy="301372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62084F-5274-4E11-B40B-1DB06F4A5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330" y="2445141"/>
            <a:ext cx="4562475" cy="30137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123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0F94-8219-4269-BBA9-5F0F8559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31B0-953E-4BB2-90CD-9D75B80D3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aim of this project is to predict the quality of wine using machine learning models implemented in Python programming language</a:t>
            </a:r>
          </a:p>
          <a:p>
            <a:r>
              <a:rPr lang="en-US" dirty="0"/>
              <a:t>The proposed model is capable of predicting the quality of wine as Good or Bad, based on the parameters of the wine sample tested. </a:t>
            </a:r>
          </a:p>
          <a:p>
            <a:r>
              <a:rPr lang="en-US" dirty="0"/>
              <a:t>The application’s prediction will help automate the quality analysis of wine, hence making the whole process efficient, cheaper and with minimal human interaction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3733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0F94-8219-4269-BBA9-5F0F8559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IN" dirty="0"/>
              <a:t>Model COMPARISION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31B0-953E-4BB2-90CD-9D75B80D39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The highest accuracy is given by Random Forest Classifier</a:t>
            </a:r>
          </a:p>
          <a:p>
            <a:pPr marL="0" indent="0">
              <a:buNone/>
            </a:pPr>
            <a:r>
              <a:rPr lang="en-US" dirty="0"/>
              <a:t>The accuracy of the Random Forest model is 90.4%</a:t>
            </a:r>
          </a:p>
          <a:p>
            <a:pPr marL="0" indent="0">
              <a:buNone/>
            </a:pPr>
            <a:endParaRPr lang="en-US" dirty="0"/>
          </a:p>
          <a:p>
            <a:pPr lvl="8"/>
            <a:endParaRPr lang="en-US" dirty="0"/>
          </a:p>
          <a:p>
            <a:pPr lvl="5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A20ADF-52E4-4D1C-866C-5E01E4F3C9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3500" y="2010878"/>
            <a:ext cx="4645025" cy="344859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0972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0F94-8219-4269-BBA9-5F0F8559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17452"/>
            <a:ext cx="9603275" cy="1136302"/>
          </a:xfrm>
        </p:spPr>
        <p:txBody>
          <a:bodyPr anchor="b"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31B0-953E-4BB2-90CD-9D75B80D3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985455" cy="395620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In terms of model accuracy, the best model for predicting wine quality (as Good and Bad) is Random Forest Classifier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Random Forest Classifier has an accuracy of 90.4%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top three parameters which determine the quality of wine are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Alcohol,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Sulphates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Volatile Acidity</a:t>
            </a:r>
          </a:p>
          <a:p>
            <a:pPr marL="0" indent="0">
              <a:buNone/>
            </a:pPr>
            <a:endParaRPr lang="en-US" dirty="0"/>
          </a:p>
          <a:p>
            <a:pPr lvl="8"/>
            <a:endParaRPr lang="en-US" dirty="0"/>
          </a:p>
          <a:p>
            <a:pPr lvl="5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9458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0F94-8219-4269-BBA9-5F0F8559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149AD-087D-4AA1-B1ED-7BCFAD0613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736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0F94-8219-4269-BBA9-5F0F8559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IN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31B0-953E-4BB2-90CD-9D75B80D3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given dataset has 1599 observations for wine</a:t>
            </a:r>
          </a:p>
          <a:p>
            <a:r>
              <a:rPr lang="en-US" dirty="0"/>
              <a:t>The given dataset has 12 features</a:t>
            </a:r>
          </a:p>
          <a:p>
            <a:pPr lvl="1"/>
            <a:r>
              <a:rPr lang="en-US" dirty="0"/>
              <a:t>11 independent features and </a:t>
            </a:r>
          </a:p>
          <a:p>
            <a:pPr lvl="1"/>
            <a:r>
              <a:rPr lang="en-US" dirty="0"/>
              <a:t>1 predicted feature (target variable)</a:t>
            </a:r>
          </a:p>
          <a:p>
            <a:r>
              <a:rPr lang="en-US" dirty="0"/>
              <a:t>Quality is the target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CBEB8A-68B7-4C1A-A852-6C764CFCA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4971" y="4224872"/>
            <a:ext cx="4017635" cy="1636396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0B4714-7056-462A-8D73-4E0C222B2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218" y="2068486"/>
            <a:ext cx="4017635" cy="35598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524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0F94-8219-4269-BBA9-5F0F8559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IN" dirty="0"/>
              <a:t>INSIGHTS FROM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31B0-953E-4BB2-90CD-9D75B80D3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given data set has no null/ missing values. </a:t>
            </a:r>
          </a:p>
          <a:p>
            <a:r>
              <a:rPr lang="en-US" dirty="0"/>
              <a:t>The independent variables are numeric. </a:t>
            </a:r>
          </a:p>
          <a:p>
            <a:r>
              <a:rPr lang="en-US" dirty="0"/>
              <a:t>The target variable (Quality) is of type integer, but is categorial. </a:t>
            </a:r>
          </a:p>
          <a:p>
            <a:r>
              <a:rPr lang="en-US" dirty="0"/>
              <a:t>Quality takes any value between 3-8  </a:t>
            </a:r>
          </a:p>
          <a:p>
            <a:pPr lvl="1"/>
            <a:r>
              <a:rPr lang="en-US" dirty="0"/>
              <a:t>3 indicates wine of lowest quality </a:t>
            </a:r>
          </a:p>
          <a:p>
            <a:pPr lvl="1"/>
            <a:r>
              <a:rPr lang="en-US" dirty="0"/>
              <a:t>8 indicates best quality wine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5776A-84A3-44DE-B392-CB47EDC31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840" y="2015731"/>
            <a:ext cx="3390022" cy="29885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B075D9-8E8A-4DF2-848E-241943FEE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33" y="5007438"/>
            <a:ext cx="7772400" cy="7524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471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0F94-8219-4269-BBA9-5F0F8559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IN" dirty="0"/>
              <a:t>INSIGHTS FROM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31B0-953E-4BB2-90CD-9D75B80D3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‘Alcohol’ and ‘Sulphates’ and Citric Acid’ have a positive impact on the quality of wine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B1D916-5AF2-42DF-86E2-5FF10DA2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5" y="2603672"/>
            <a:ext cx="3556518" cy="254510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2FED9A-F2A7-4B40-B0B9-F39E17249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218" y="2603672"/>
            <a:ext cx="3910818" cy="254510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C0FB42-3DB7-4304-A209-EC88A42BF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451" y="2603671"/>
            <a:ext cx="3711263" cy="254510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680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0F94-8219-4269-BBA9-5F0F8559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IN" dirty="0"/>
              <a:t>INSIGHTS FROM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31B0-953E-4BB2-90CD-9D75B80D3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‘Volatile Acidity’ and  ‘Chlorides’ decreases with increase in quality of wine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A97C04-30C6-412C-A911-044F48F85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10" y="2436912"/>
            <a:ext cx="4902328" cy="3581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FDE78F-D444-420D-9DE2-21765EB8F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463" y="2436912"/>
            <a:ext cx="5401992" cy="3581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1280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0F94-8219-4269-BBA9-5F0F8559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IN" dirty="0"/>
              <a:t>INSIGHTS FROM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31B0-953E-4BB2-90CD-9D75B80D3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‘residual sugar’ is almost same across wine of different quality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6535C5-40EF-42A8-A3B9-E5867B65D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965" y="2443506"/>
            <a:ext cx="5876925" cy="36099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9326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0F94-8219-4269-BBA9-5F0F8559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IN" dirty="0"/>
              <a:t>INSIGHTS FROM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31B0-953E-4BB2-90CD-9D75B80D3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 between ‘free sulfur dioxide’ and ‘quality’ of wine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A4542-208F-44DD-9A00-C83F29403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951" y="2405406"/>
            <a:ext cx="6153150" cy="3648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86180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1686</TotalTime>
  <Words>1185</Words>
  <Application>Microsoft Office PowerPoint</Application>
  <PresentationFormat>Widescreen</PresentationFormat>
  <Paragraphs>320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Gill Sans MT</vt:lpstr>
      <vt:lpstr>Helvetica Neue</vt:lpstr>
      <vt:lpstr>Gallery</vt:lpstr>
      <vt:lpstr>PowerPoint Presentation</vt:lpstr>
      <vt:lpstr>Contents</vt:lpstr>
      <vt:lpstr>OBJECTIVE</vt:lpstr>
      <vt:lpstr>DATA DESCRIPTION</vt:lpstr>
      <vt:lpstr>INSIGHTS FROM Exploratory DATA ANALYSIS</vt:lpstr>
      <vt:lpstr>INSIGHTS FROM Exploratory DATA ANALYSIS</vt:lpstr>
      <vt:lpstr>INSIGHTS FROM Exploratory DATA ANALYSIS</vt:lpstr>
      <vt:lpstr>INSIGHTS FROM Exploratory DATA ANALYSIS</vt:lpstr>
      <vt:lpstr>INSIGHTS FROM Exploratory DATA ANALYSIS</vt:lpstr>
      <vt:lpstr>INSIGHTS FROM Exploratory DATA ANALYSIS</vt:lpstr>
      <vt:lpstr>INSIGHTS FROM Exploratory DATA ANALYSIS</vt:lpstr>
      <vt:lpstr>INSIGHTS FROM Exploratory DATA ANALYSIS</vt:lpstr>
      <vt:lpstr>Proposed METHODOLOGY</vt:lpstr>
      <vt:lpstr>Assumptions</vt:lpstr>
      <vt:lpstr>Pre-Processing</vt:lpstr>
      <vt:lpstr>Pre-Processing</vt:lpstr>
      <vt:lpstr>Pre-Processing</vt:lpstr>
      <vt:lpstr>Pre-Processing</vt:lpstr>
      <vt:lpstr>Pre-Processing</vt:lpstr>
      <vt:lpstr>Pre-Processing</vt:lpstr>
      <vt:lpstr>Pre-Processing</vt:lpstr>
      <vt:lpstr>Model description</vt:lpstr>
      <vt:lpstr>Model description</vt:lpstr>
      <vt:lpstr>Model description</vt:lpstr>
      <vt:lpstr>Model description</vt:lpstr>
      <vt:lpstr>Model description</vt:lpstr>
      <vt:lpstr>Model description</vt:lpstr>
      <vt:lpstr>Model description</vt:lpstr>
      <vt:lpstr>Model description</vt:lpstr>
      <vt:lpstr>Model COMPARISION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User1</cp:lastModifiedBy>
  <cp:revision>71</cp:revision>
  <dcterms:created xsi:type="dcterms:W3CDTF">2021-08-06T07:44:52Z</dcterms:created>
  <dcterms:modified xsi:type="dcterms:W3CDTF">2021-08-07T20:53:14Z</dcterms:modified>
</cp:coreProperties>
</file>