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70" r:id="rId6"/>
    <p:sldId id="263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64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9EC14-4E0D-49A0-B7EF-F3DF09DFD9FC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D2495-23A7-4597-80EE-368CF70A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55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D2495-23A7-4597-80EE-368CF70A619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0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9949-FDBF-45E0-9B40-BB5929A5A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6DAC8-54A0-7A7F-F065-E7405FC82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C665F-F584-EA9C-53C4-996E084F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8395-3ADB-E9AF-B4DA-AEEA4087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4EA2-3084-2332-51B9-6BB45771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8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7211-B046-35E9-26DA-2157F7DB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42067-1963-B2C5-463E-7571F006D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A057A-0043-DE13-1B3B-2D5B8855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0C01C-5D13-26DD-A92B-147FEDC7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89C90-C279-2722-893F-3243452B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8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F501E-2322-D51F-B082-C428D8907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E10C9-5A46-F1F0-6FB7-8036AF639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A900C-7149-F1C2-1E03-36CFDC1D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2BDA4-833C-6B62-4B79-50CB08E6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D3176-23D9-4724-3C07-7B2AF850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0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024C-7A42-D0A2-5AC6-B7151F64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FE66A-CE3D-9F12-DF1F-E2ED0B51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84691-49CB-5A3E-B208-AC4FD4E4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3261-7EBE-1BAE-A4CB-91711D83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16E20-2B63-58B6-1759-9C313B8A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1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6A01-6374-FFBA-1D45-46A82BAD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5F1D-B067-4867-C1EB-C404C97F0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EF04A-9CD7-AFD1-D3F2-2D9E404C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EF93-9B7E-9BEB-EAAA-6E81AE5F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EA62-BC03-0879-0F20-8A01DBCE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6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E828-1D67-7A42-AA76-E4714DD4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9980-C134-A0FF-0EAC-30AA02EBB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C359C-EDCF-129C-ACBE-A5F20EDA8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1C7FB-305B-C1F4-10C0-0EFEB073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557AC-E8C9-AF6E-5343-5EA8630E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B7207-61E6-F7F0-703B-885159BD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7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2732-492A-A961-6CE5-31CC3AA5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458FC-38FD-0A45-09CC-44C90C33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8839A-1660-3C55-89CD-CCE2C3E0C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3B8F5-C50A-0D17-3365-806E15978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1ACE-765F-F718-F08B-BE7F3AE45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2A39B-2797-69AB-2AF9-C96280B1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A74AF-C428-ADEF-751F-DD9BD373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2FE15-F7E4-68FE-8082-A363A408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6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14DE-DE0C-630D-E3D1-D0AF34ED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A4FC9-A8EF-9249-A274-747A2A28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BB2FF-3BE3-1FE4-F72A-733EFA97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9586E-1A53-A9B0-9126-C9035FCA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7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D48DD-1066-47E8-8210-EE64B6B8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92888-452E-F46D-6F87-20F5E724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C5CD-584B-C859-7C29-9CE08F13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7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83D8-D379-C44C-BF04-7FB9DF4A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DB476-043E-9206-7143-3C66D358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B18BE-E8B4-C035-BDBB-42F1547F6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31F0C-E6AF-342B-C056-26823507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6DA0A-C379-F7AA-4A1C-3789500F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3CB10-7875-32BD-D104-1A9AD48A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4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9DA8-7140-627D-F4C9-6AB9F014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95EA6-1C16-E002-F21F-175888EE4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BA635-B62E-DAC5-E049-36CC63CF9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33944-67DC-1D52-5FFD-CF143D1B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0CACD-BD41-9539-DCBD-BF8EDE2C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9384-4FB4-70FB-7871-6427F24B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1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02E7F-3D04-E604-1161-CAB0AE39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6307B-2382-EDB5-5414-7C0EC461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9C92-BB37-6E79-260D-42C985247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5F669-D8BF-8BA3-4861-43221F8D0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0C96-DC0D-8946-B4C6-DEF59807E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2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695C-697C-2B93-4D60-41FD2B1B0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75" y="719240"/>
            <a:ext cx="2821857" cy="241724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BE075-87F7-6049-D55D-009690EF7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6644" y="2549769"/>
            <a:ext cx="6599582" cy="2002353"/>
          </a:xfrm>
        </p:spPr>
        <p:txBody>
          <a:bodyPr anchor="ctr">
            <a:normAutofit/>
          </a:bodyPr>
          <a:lstStyle/>
          <a:p>
            <a:r>
              <a:rPr lang="en-IN" sz="5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Sales Analysis</a:t>
            </a:r>
            <a:endParaRPr lang="en-IN" sz="4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IN" sz="3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6D562A-839C-D8EA-2192-DAE7CEB4D65B}"/>
              </a:ext>
            </a:extLst>
          </p:cNvPr>
          <p:cNvSpPr/>
          <p:nvPr/>
        </p:nvSpPr>
        <p:spPr>
          <a:xfrm>
            <a:off x="0" y="0"/>
            <a:ext cx="3972232" cy="520810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E1C2C-FEFA-47EB-2177-4F437DBB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357192" cy="2574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6772B-77F9-2EFB-8275-DD66AB5B6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74235"/>
            <a:ext cx="5357192" cy="428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AE1C2C-FEFA-47EB-2177-4F437DBB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" y="0"/>
            <a:ext cx="3528074" cy="1366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F3DBC3-2B20-6C89-36E8-6A60CF41F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" y="1366248"/>
            <a:ext cx="3519224" cy="5516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596ED8-3762-5343-9E65-644300A5D275}"/>
              </a:ext>
            </a:extLst>
          </p:cNvPr>
          <p:cNvSpPr txBox="1"/>
          <p:nvPr/>
        </p:nvSpPr>
        <p:spPr>
          <a:xfrm>
            <a:off x="2201833" y="1700096"/>
            <a:ext cx="622927" cy="484851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IN" sz="2400" b="1" dirty="0"/>
              <a:t>CONCLUSION</a:t>
            </a:r>
            <a:endParaRPr lang="en-IN" sz="1600" b="1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D54ADB28-9CBF-6326-E493-F62DA1EAC2A4}"/>
              </a:ext>
            </a:extLst>
          </p:cNvPr>
          <p:cNvSpPr/>
          <p:nvPr/>
        </p:nvSpPr>
        <p:spPr>
          <a:xfrm rot="10800000">
            <a:off x="3680784" y="113071"/>
            <a:ext cx="2703447" cy="538701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AA6508D-D3A6-B7F8-2788-F4A5A9CE8056}"/>
              </a:ext>
            </a:extLst>
          </p:cNvPr>
          <p:cNvSpPr/>
          <p:nvPr/>
        </p:nvSpPr>
        <p:spPr>
          <a:xfrm rot="10800000">
            <a:off x="6503475" y="85547"/>
            <a:ext cx="2703447" cy="538701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5BD2B5CA-412C-89D5-E309-20BD6CAE2694}"/>
              </a:ext>
            </a:extLst>
          </p:cNvPr>
          <p:cNvSpPr/>
          <p:nvPr/>
        </p:nvSpPr>
        <p:spPr>
          <a:xfrm rot="10800000">
            <a:off x="9326166" y="113072"/>
            <a:ext cx="2703447" cy="538701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8DB1F-10DE-314C-FE92-48F9E779B1E6}"/>
              </a:ext>
            </a:extLst>
          </p:cNvPr>
          <p:cNvSpPr txBox="1"/>
          <p:nvPr/>
        </p:nvSpPr>
        <p:spPr>
          <a:xfrm>
            <a:off x="3814965" y="775251"/>
            <a:ext cx="24350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Actionable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Understand Performance</a:t>
            </a: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Get a clear picture of how our business is doing and what customers want.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Make Smart Decisions</a:t>
            </a: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Use this understanding to make decisions that will help us succeed.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5DBA5-60A4-4776-7F35-0B4E14A97598}"/>
              </a:ext>
            </a:extLst>
          </p:cNvPr>
          <p:cNvSpPr txBox="1"/>
          <p:nvPr/>
        </p:nvSpPr>
        <p:spPr>
          <a:xfrm>
            <a:off x="6720501" y="775251"/>
            <a:ext cx="243176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Continuous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Keep Tracking: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Regularly check and analyze our data to stay on top of trends and needs.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 Flexible</a:t>
            </a: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Adjust our plans based on new information and opportunities to stay competitive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AB21DD-A5FF-78A0-E715-A643BAB913A3}"/>
              </a:ext>
            </a:extLst>
          </p:cNvPr>
          <p:cNvSpPr txBox="1"/>
          <p:nvPr/>
        </p:nvSpPr>
        <p:spPr>
          <a:xfrm>
            <a:off x="9521687" y="775251"/>
            <a:ext cx="245496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Strategic Alignment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Fit with Business Goals</a:t>
            </a: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Make sure our actions match our overall business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Enhance Results</a:t>
            </a: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Align our efforts to maximize their impact and drive long-term success.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920B9C-D2C7-03D9-D8EF-4EDA8D2CD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375" y="5472557"/>
            <a:ext cx="3789300" cy="129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8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DF53F0-4DB1-7EE6-407E-E6E882500B7E}"/>
              </a:ext>
            </a:extLst>
          </p:cNvPr>
          <p:cNvSpPr txBox="1"/>
          <p:nvPr/>
        </p:nvSpPr>
        <p:spPr>
          <a:xfrm>
            <a:off x="4246788" y="776679"/>
            <a:ext cx="75905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                      As competition heats up, managing our sales effectively is more important than ever. Right now, our sales data is all over the place, which makes it tough to get a clear picture and act quickly. We need a simple, all-in-one dashboard to bring everything together and help us stay ahead.</a:t>
            </a:r>
            <a:endParaRPr lang="en-IN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EA1B6D-CB9E-1B27-AF83-509E39E0E588}"/>
              </a:ext>
            </a:extLst>
          </p:cNvPr>
          <p:cNvSpPr/>
          <p:nvPr/>
        </p:nvSpPr>
        <p:spPr>
          <a:xfrm>
            <a:off x="0" y="0"/>
            <a:ext cx="4069583" cy="37656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0ABA4-AAB0-0E2D-AA0A-56833D95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" y="0"/>
            <a:ext cx="4040086" cy="3765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04DE16-DDA2-A471-72EA-575E5B21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5619"/>
            <a:ext cx="12192000" cy="309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9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EA1B6D-CB9E-1B27-AF83-509E39E0E588}"/>
              </a:ext>
            </a:extLst>
          </p:cNvPr>
          <p:cNvSpPr/>
          <p:nvPr/>
        </p:nvSpPr>
        <p:spPr>
          <a:xfrm>
            <a:off x="0" y="0"/>
            <a:ext cx="3329609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7CFD5-CC3D-ECFD-757A-33097D1F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74"/>
            <a:ext cx="12192000" cy="680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0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EA1B6D-CB9E-1B27-AF83-509E39E0E588}"/>
              </a:ext>
            </a:extLst>
          </p:cNvPr>
          <p:cNvSpPr/>
          <p:nvPr/>
        </p:nvSpPr>
        <p:spPr>
          <a:xfrm>
            <a:off x="0" y="0"/>
            <a:ext cx="3329609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25945-AD26-69EA-AA06-781F9025F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6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6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EA1B6D-CB9E-1B27-AF83-509E39E0E588}"/>
              </a:ext>
            </a:extLst>
          </p:cNvPr>
          <p:cNvSpPr/>
          <p:nvPr/>
        </p:nvSpPr>
        <p:spPr>
          <a:xfrm>
            <a:off x="0" y="1"/>
            <a:ext cx="1669775" cy="19977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0ABA4-AAB0-0E2D-AA0A-56833D95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425148" cy="1997764"/>
          </a:xfrm>
          <a:prstGeom prst="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2E1334-32B8-4672-DF56-D82A2E2D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97763"/>
            <a:ext cx="2425148" cy="4860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F0E2E8-6B13-18FB-3AB1-37DFB2728C2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45075" y="466724"/>
            <a:ext cx="8863221" cy="14018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softEdge rad="381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6FD97-3C6B-709F-8F28-CF9707C58A51}"/>
              </a:ext>
            </a:extLst>
          </p:cNvPr>
          <p:cNvSpPr txBox="1"/>
          <p:nvPr/>
        </p:nvSpPr>
        <p:spPr>
          <a:xfrm>
            <a:off x="1144797" y="2343627"/>
            <a:ext cx="1280351" cy="45143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IN" sz="2000" b="1" dirty="0"/>
              <a:t>KEY </a:t>
            </a:r>
          </a:p>
          <a:p>
            <a:r>
              <a:rPr lang="en-IN" sz="2000" b="1" dirty="0"/>
              <a:t>PERFORMANCE INDICATOR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12C59-69E8-E198-F362-E3171D44E2AE}"/>
              </a:ext>
            </a:extLst>
          </p:cNvPr>
          <p:cNvSpPr txBox="1"/>
          <p:nvPr/>
        </p:nvSpPr>
        <p:spPr>
          <a:xfrm>
            <a:off x="7157415" y="2343627"/>
            <a:ext cx="47161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are the key performance indicator(KPI)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Revenue is 137.35 million and Total Profit is 44.17 million.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Profit-to Revenue Ratio is 0.322.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ratios indicate that organization is operating with a profit margin of around 32.2%, which is quite healthy.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D13E84-96CC-BAF7-4255-8F99882D6B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28" t="3407" r="2333" b="2965"/>
          <a:stretch/>
        </p:blipFill>
        <p:spPr>
          <a:xfrm>
            <a:off x="2845075" y="2643813"/>
            <a:ext cx="4147099" cy="284258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83564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EA1B6D-CB9E-1B27-AF83-509E39E0E588}"/>
              </a:ext>
            </a:extLst>
          </p:cNvPr>
          <p:cNvSpPr/>
          <p:nvPr/>
        </p:nvSpPr>
        <p:spPr>
          <a:xfrm>
            <a:off x="0" y="1"/>
            <a:ext cx="1669775" cy="19977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0ABA4-AAB0-0E2D-AA0A-56833D95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425148" cy="1997764"/>
          </a:xfrm>
          <a:prstGeom prst="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B82D65-166F-BA3A-9F2C-FBEFBE3E3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148" y="393240"/>
            <a:ext cx="3869116" cy="273758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rgbClr val="FFC000"/>
            </a:outerShdw>
            <a:softEdge rad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2E1334-32B8-4672-DF56-D82A2E2D5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997763"/>
            <a:ext cx="2425148" cy="4860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F2829C-75A1-8171-16A7-7C70250052E3}"/>
              </a:ext>
            </a:extLst>
          </p:cNvPr>
          <p:cNvSpPr txBox="1"/>
          <p:nvPr/>
        </p:nvSpPr>
        <p:spPr>
          <a:xfrm>
            <a:off x="6957389" y="998883"/>
            <a:ext cx="47807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chart shows Total Revenue by Sales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2 categories are shown Online and Offline.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diagram it is easy to understand that offline sales is more than  online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712550-1F42-05BC-A8B5-AD9D661540E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47" t="3992" r="2675" b="3992"/>
          <a:stretch/>
        </p:blipFill>
        <p:spPr>
          <a:xfrm>
            <a:off x="2595147" y="3429000"/>
            <a:ext cx="3886199" cy="30562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1A5E01-EE60-F065-0216-A9DC25A209DE}"/>
              </a:ext>
            </a:extLst>
          </p:cNvPr>
          <p:cNvSpPr txBox="1"/>
          <p:nvPr/>
        </p:nvSpPr>
        <p:spPr>
          <a:xfrm>
            <a:off x="6957390" y="4065104"/>
            <a:ext cx="4780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chart shows Total Profit by Order Priority.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see 4 categories in this 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Through high order priority we can have more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Profit is less for critical order priority.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5F0E2F-1AF8-6D45-53CD-1A2C86F3806D}"/>
              </a:ext>
            </a:extLst>
          </p:cNvPr>
          <p:cNvSpPr txBox="1"/>
          <p:nvPr/>
        </p:nvSpPr>
        <p:spPr>
          <a:xfrm>
            <a:off x="1363960" y="2370481"/>
            <a:ext cx="1061188" cy="41148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IN" sz="2400" b="1" dirty="0"/>
              <a:t>SALES</a:t>
            </a:r>
          </a:p>
          <a:p>
            <a:r>
              <a:rPr lang="en-IN" sz="2400" b="1" dirty="0"/>
              <a:t>CHANNELS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F285493-0A24-32F6-72D4-82FD705F9552}"/>
              </a:ext>
            </a:extLst>
          </p:cNvPr>
          <p:cNvSpPr/>
          <p:nvPr/>
        </p:nvSpPr>
        <p:spPr>
          <a:xfrm>
            <a:off x="6481347" y="1642763"/>
            <a:ext cx="340206" cy="2385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D8FEDBE-3DB8-989B-D555-EA824F1A3747}"/>
              </a:ext>
            </a:extLst>
          </p:cNvPr>
          <p:cNvSpPr/>
          <p:nvPr/>
        </p:nvSpPr>
        <p:spPr>
          <a:xfrm>
            <a:off x="6481347" y="4738160"/>
            <a:ext cx="340206" cy="2385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67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EA1B6D-CB9E-1B27-AF83-509E39E0E588}"/>
              </a:ext>
            </a:extLst>
          </p:cNvPr>
          <p:cNvSpPr/>
          <p:nvPr/>
        </p:nvSpPr>
        <p:spPr>
          <a:xfrm>
            <a:off x="0" y="1"/>
            <a:ext cx="1669775" cy="19977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0ABA4-AAB0-0E2D-AA0A-56833D95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425148" cy="1997764"/>
          </a:xfrm>
          <a:prstGeom prst="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2E1334-32B8-4672-DF56-D82A2E2D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97763"/>
            <a:ext cx="2425148" cy="4860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B5F47E-22DF-A192-4E4B-91BB8851D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355" y="255103"/>
            <a:ext cx="4448175" cy="3009900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0E764-0FDE-F6FE-A005-DED969D74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112" y="3515138"/>
            <a:ext cx="4448176" cy="300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025B0-7102-CF0A-7986-3CC0844517C6}"/>
              </a:ext>
            </a:extLst>
          </p:cNvPr>
          <p:cNvSpPr txBox="1"/>
          <p:nvPr/>
        </p:nvSpPr>
        <p:spPr>
          <a:xfrm>
            <a:off x="7583557" y="477078"/>
            <a:ext cx="4241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graph shows Total Revenue by Item Type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cosmetics have higher demand, revenue from cosmetics is 37 million.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Least or no revenue is generated from fruits.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95F67-9860-8E43-DA02-1DF5750EDADF}"/>
              </a:ext>
            </a:extLst>
          </p:cNvPr>
          <p:cNvSpPr txBox="1"/>
          <p:nvPr/>
        </p:nvSpPr>
        <p:spPr>
          <a:xfrm>
            <a:off x="2765355" y="3727426"/>
            <a:ext cx="43212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graph shows Total Revenue by Year and  Quarter.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Year ranges from 2010 to 2016 and maximum revenue generated in the year of 2010 between 3</a:t>
            </a:r>
            <a:r>
              <a:rPr lang="en-IN" baseline="30000" dirty="0"/>
              <a:t>rd</a:t>
            </a:r>
            <a:r>
              <a:rPr lang="en-IN" dirty="0"/>
              <a:t> and 4</a:t>
            </a:r>
            <a:r>
              <a:rPr lang="en-IN" baseline="30000" dirty="0"/>
              <a:t>th</a:t>
            </a:r>
            <a:r>
              <a:rPr lang="en-IN" dirty="0"/>
              <a:t> quarter.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Lowest revenue generated in 2016 in 1</a:t>
            </a:r>
            <a:r>
              <a:rPr lang="en-IN" baseline="30000" dirty="0"/>
              <a:t>st</a:t>
            </a:r>
            <a:r>
              <a:rPr lang="en-IN" dirty="0"/>
              <a:t> quarter.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E6DE548-AC83-9B15-DCD4-303D20BFF764}"/>
              </a:ext>
            </a:extLst>
          </p:cNvPr>
          <p:cNvSpPr/>
          <p:nvPr/>
        </p:nvSpPr>
        <p:spPr>
          <a:xfrm>
            <a:off x="7189407" y="1521514"/>
            <a:ext cx="340206" cy="2385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46ED447-B095-E73E-6EC8-FC92D101E0F2}"/>
              </a:ext>
            </a:extLst>
          </p:cNvPr>
          <p:cNvSpPr/>
          <p:nvPr/>
        </p:nvSpPr>
        <p:spPr>
          <a:xfrm rot="10800000">
            <a:off x="7036906" y="4752559"/>
            <a:ext cx="340206" cy="2385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12CDC-D78D-071B-0F34-115F0C06B53C}"/>
              </a:ext>
            </a:extLst>
          </p:cNvPr>
          <p:cNvSpPr txBox="1"/>
          <p:nvPr/>
        </p:nvSpPr>
        <p:spPr>
          <a:xfrm>
            <a:off x="1669775" y="2388956"/>
            <a:ext cx="622927" cy="364409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IN" sz="2400" b="1" dirty="0"/>
              <a:t>REVENUE</a:t>
            </a:r>
          </a:p>
        </p:txBody>
      </p:sp>
    </p:spTree>
    <p:extLst>
      <p:ext uri="{BB962C8B-B14F-4D97-AF65-F5344CB8AC3E}">
        <p14:creationId xmlns:p14="http://schemas.microsoft.com/office/powerpoint/2010/main" val="165333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EA1B6D-CB9E-1B27-AF83-509E39E0E588}"/>
              </a:ext>
            </a:extLst>
          </p:cNvPr>
          <p:cNvSpPr/>
          <p:nvPr/>
        </p:nvSpPr>
        <p:spPr>
          <a:xfrm>
            <a:off x="0" y="1"/>
            <a:ext cx="1669775" cy="19977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0ABA4-AAB0-0E2D-AA0A-56833D95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425148" cy="1997764"/>
          </a:xfrm>
          <a:prstGeom prst="rect">
            <a:avLst/>
          </a:prstGeom>
          <a:solidFill>
            <a:srgbClr val="FFC000"/>
          </a:solidFill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2E1334-32B8-4672-DF56-D82A2E2D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97763"/>
            <a:ext cx="2425148" cy="4860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ACCE4A-8B9D-920C-0A05-0247F24DC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98000"/>
                    </a14:imgEffect>
                  </a14:imgLayer>
                </a14:imgProps>
              </a:ext>
            </a:extLst>
          </a:blip>
          <a:srcRect l="1203" t="2984" r="1639" b="3489"/>
          <a:stretch/>
        </p:blipFill>
        <p:spPr>
          <a:xfrm>
            <a:off x="2713383" y="3548270"/>
            <a:ext cx="4432852" cy="2971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84A87B-F619-2698-5C17-0858D7CD46E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743" t="2496" r="2841" b="2655"/>
          <a:stretch/>
        </p:blipFill>
        <p:spPr>
          <a:xfrm>
            <a:off x="7434470" y="357808"/>
            <a:ext cx="4472608" cy="297180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B631222-4318-532E-9410-C7DFEC8476E4}"/>
              </a:ext>
            </a:extLst>
          </p:cNvPr>
          <p:cNvSpPr/>
          <p:nvPr/>
        </p:nvSpPr>
        <p:spPr>
          <a:xfrm rot="10800000">
            <a:off x="7094263" y="1679711"/>
            <a:ext cx="340206" cy="2385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8B2978F-ACD9-ACE4-5160-A4569CC1261A}"/>
              </a:ext>
            </a:extLst>
          </p:cNvPr>
          <p:cNvSpPr/>
          <p:nvPr/>
        </p:nvSpPr>
        <p:spPr>
          <a:xfrm>
            <a:off x="7146235" y="4964597"/>
            <a:ext cx="340206" cy="2385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1B9CC1-D0EE-489D-D03C-3CA8170F8A79}"/>
              </a:ext>
            </a:extLst>
          </p:cNvPr>
          <p:cNvSpPr txBox="1"/>
          <p:nvPr/>
        </p:nvSpPr>
        <p:spPr>
          <a:xfrm>
            <a:off x="1610028" y="2524540"/>
            <a:ext cx="622927" cy="324015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IN" sz="2400" b="1" dirty="0"/>
              <a:t>REGION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16284B-9B96-B37F-9D7D-1F063EBC7BB2}"/>
              </a:ext>
            </a:extLst>
          </p:cNvPr>
          <p:cNvSpPr txBox="1"/>
          <p:nvPr/>
        </p:nvSpPr>
        <p:spPr>
          <a:xfrm>
            <a:off x="2713383" y="828045"/>
            <a:ext cx="4273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Revenue &amp; Profit by Region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diagram we can understand that Sub-Saharan Africa has highest Revenue and profit, And least for North America.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C540FD-A7FD-6F3E-1B4C-4D5C35649A93}"/>
              </a:ext>
            </a:extLst>
          </p:cNvPr>
          <p:cNvSpPr txBox="1"/>
          <p:nvPr/>
        </p:nvSpPr>
        <p:spPr>
          <a:xfrm>
            <a:off x="7792278" y="3925957"/>
            <a:ext cx="4005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Units Sold by Region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Sub-Saharan Africa has the highest units sold.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Least  units sold by North American region.</a:t>
            </a:r>
          </a:p>
        </p:txBody>
      </p:sp>
    </p:spTree>
    <p:extLst>
      <p:ext uri="{BB962C8B-B14F-4D97-AF65-F5344CB8AC3E}">
        <p14:creationId xmlns:p14="http://schemas.microsoft.com/office/powerpoint/2010/main" val="32511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20ABA4-AAB0-0E2D-AA0A-56833D956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5235" y="-11572"/>
            <a:ext cx="1616765" cy="1959642"/>
          </a:xfrm>
          <a:prstGeom prst="rect">
            <a:avLst/>
          </a:prstGeom>
        </p:spPr>
      </p:pic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23E922C8-431F-926D-2902-E9CBEBFCC20F}"/>
              </a:ext>
            </a:extLst>
          </p:cNvPr>
          <p:cNvSpPr/>
          <p:nvPr/>
        </p:nvSpPr>
        <p:spPr>
          <a:xfrm rot="10800000">
            <a:off x="7111252" y="955783"/>
            <a:ext cx="3399188" cy="5716712"/>
          </a:xfrm>
          <a:prstGeom prst="round2Same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978B86-DBBB-7C83-1411-E87A32C54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748" y="1948070"/>
            <a:ext cx="1537251" cy="49099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BF1112-4341-A490-23AA-9A783F097AD8}"/>
              </a:ext>
            </a:extLst>
          </p:cNvPr>
          <p:cNvSpPr/>
          <p:nvPr/>
        </p:nvSpPr>
        <p:spPr>
          <a:xfrm>
            <a:off x="0" y="0"/>
            <a:ext cx="10575235" cy="77027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17A2E0-75A3-D66E-B9E1-37C60D6186AA}"/>
              </a:ext>
            </a:extLst>
          </p:cNvPr>
          <p:cNvSpPr txBox="1"/>
          <p:nvPr/>
        </p:nvSpPr>
        <p:spPr>
          <a:xfrm>
            <a:off x="2494722" y="185504"/>
            <a:ext cx="6758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latin typeface="Bookman Old Style" panose="02050604050505020204" pitchFamily="18" charset="0"/>
              </a:rPr>
              <a:t>Insights and Recommendations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8C80DC14-E15F-24F8-74B8-EB4EFB6DA9EF}"/>
              </a:ext>
            </a:extLst>
          </p:cNvPr>
          <p:cNvSpPr/>
          <p:nvPr/>
        </p:nvSpPr>
        <p:spPr>
          <a:xfrm rot="10800000">
            <a:off x="3567757" y="955783"/>
            <a:ext cx="3399188" cy="5716712"/>
          </a:xfrm>
          <a:prstGeom prst="round2Same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5BD8B62E-A33F-9BED-E704-9E2952D5C261}"/>
              </a:ext>
            </a:extLst>
          </p:cNvPr>
          <p:cNvSpPr/>
          <p:nvPr/>
        </p:nvSpPr>
        <p:spPr>
          <a:xfrm rot="10800000">
            <a:off x="114875" y="955783"/>
            <a:ext cx="3324057" cy="5716712"/>
          </a:xfrm>
          <a:prstGeom prst="round2Same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F3A417-DD9A-5085-F5E5-CD92BB2E2D64}"/>
              </a:ext>
            </a:extLst>
          </p:cNvPr>
          <p:cNvSpPr txBox="1"/>
          <p:nvPr/>
        </p:nvSpPr>
        <p:spPr>
          <a:xfrm>
            <a:off x="258418" y="1083365"/>
            <a:ext cx="30214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1. Boost Customer Experience</a:t>
            </a:r>
          </a:p>
          <a:p>
            <a:endParaRPr lang="en-US" dirty="0"/>
          </a:p>
          <a:p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 Make Satisfaction a Top Priority</a:t>
            </a:r>
            <a:r>
              <a:rPr lang="en-US" dirty="0"/>
              <a:t>: Focus on initiatives that truly enhance how customers feel about their experience with us.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Areas to Improve:-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Speed Up Deliveries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Simplify Returns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Personalize Recommendations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4B78F-D12A-74DB-A622-DF19A55306D5}"/>
              </a:ext>
            </a:extLst>
          </p:cNvPr>
          <p:cNvSpPr txBox="1"/>
          <p:nvPr/>
        </p:nvSpPr>
        <p:spPr>
          <a:xfrm>
            <a:off x="3657600" y="1083365"/>
            <a:ext cx="3230604" cy="4443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2. </a:t>
            </a:r>
            <a:r>
              <a:rPr lang="en-US" sz="1755" b="1" dirty="0"/>
              <a:t>Enhance Operational Efficiency</a:t>
            </a:r>
          </a:p>
          <a:p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1" dirty="0"/>
              <a:t>Invest in the Latest Technology</a:t>
            </a:r>
            <a:r>
              <a:rPr lang="en-US" sz="1700" dirty="0"/>
              <a:t>: Adopt new technologies that help automate tasks and streamline operations.</a:t>
            </a:r>
          </a:p>
          <a:p>
            <a:pPr algn="just"/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Refine Logistics</a:t>
            </a:r>
            <a:r>
              <a:rPr lang="en-US" dirty="0"/>
              <a:t>: Improve our logistics to cut down on delays and lower costs.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Cut Costs</a:t>
            </a:r>
            <a:r>
              <a:rPr lang="en-US" dirty="0"/>
              <a:t>: Look for ways to trim unnecessary expenses and make our operations more cost-effective.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9B1B1-0A9E-9A26-8CF0-34895E79A709}"/>
              </a:ext>
            </a:extLst>
          </p:cNvPr>
          <p:cNvSpPr txBox="1"/>
          <p:nvPr/>
        </p:nvSpPr>
        <p:spPr>
          <a:xfrm>
            <a:off x="7225748" y="1172817"/>
            <a:ext cx="31904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3. Explore New Revenue Opportunities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Expand Product Range</a:t>
            </a:r>
            <a:r>
              <a:rPr lang="en-US" dirty="0"/>
              <a:t>: Introduce new product lines to attract a wider audience and reduce our dependence on current offerings.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Consider New Business Ventures</a:t>
            </a:r>
            <a:r>
              <a:rPr lang="en-US" dirty="0"/>
              <a:t>: Investigate potential new business areas that could provide additional revenue streams and drive long-term growth.</a:t>
            </a:r>
          </a:p>
        </p:txBody>
      </p:sp>
    </p:spTree>
    <p:extLst>
      <p:ext uri="{BB962C8B-B14F-4D97-AF65-F5344CB8AC3E}">
        <p14:creationId xmlns:p14="http://schemas.microsoft.com/office/powerpoint/2010/main" val="385961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554</Words>
  <Application>Microsoft Office PowerPoint</Application>
  <PresentationFormat>Widescreen</PresentationFormat>
  <Paragraphs>95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Cascadia Code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Remya k</dc:creator>
  <cp:lastModifiedBy>Remya k</cp:lastModifiedBy>
  <cp:revision>85</cp:revision>
  <dcterms:created xsi:type="dcterms:W3CDTF">2024-09-05T05:52:18Z</dcterms:created>
  <dcterms:modified xsi:type="dcterms:W3CDTF">2024-09-07T12:19:49Z</dcterms:modified>
</cp:coreProperties>
</file>