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58" r:id="rId5"/>
    <p:sldId id="273" r:id="rId6"/>
    <p:sldId id="263" r:id="rId7"/>
    <p:sldId id="259" r:id="rId8"/>
    <p:sldId id="264" r:id="rId9"/>
    <p:sldId id="265" r:id="rId10"/>
    <p:sldId id="267" r:id="rId11"/>
    <p:sldId id="266" r:id="rId12"/>
    <p:sldId id="268" r:id="rId13"/>
    <p:sldId id="269" r:id="rId14"/>
    <p:sldId id="270" r:id="rId15"/>
    <p:sldId id="271" r:id="rId16"/>
    <p:sldId id="274" r:id="rId17"/>
    <p:sldId id="262"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6" d="100"/>
          <a:sy n="46" d="100"/>
        </p:scale>
        <p:origin x="58" y="8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2609324" y="1648828"/>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2608988" y="4525671"/>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C3AF1DA-7632-4A63-9AC7-94A951F281AE}" type="datetimeFigureOut">
              <a:rPr lang="fr-FR" smtClean="0"/>
              <a:t>25/09/2023</a:t>
            </a:fld>
            <a:endParaRPr lang="fr-FR"/>
          </a:p>
        </p:txBody>
      </p:sp>
      <p:sp>
        <p:nvSpPr>
          <p:cNvPr id="5" name="Footer Placeholder 4"/>
          <p:cNvSpPr>
            <a:spLocks noGrp="1"/>
          </p:cNvSpPr>
          <p:nvPr>
            <p:ph type="ftr" sz="quarter" idx="11"/>
          </p:nvPr>
        </p:nvSpPr>
        <p:spPr>
          <a:xfrm>
            <a:off x="1876424" y="5410201"/>
            <a:ext cx="5124886" cy="365125"/>
          </a:xfrm>
        </p:spPr>
        <p:txBody>
          <a:bodyPr/>
          <a:lstStyle/>
          <a:p>
            <a:endParaRPr lang="fr-FR"/>
          </a:p>
        </p:txBody>
      </p:sp>
      <p:sp>
        <p:nvSpPr>
          <p:cNvPr id="6" name="Slide Number Placeholder 5"/>
          <p:cNvSpPr>
            <a:spLocks noGrp="1"/>
          </p:cNvSpPr>
          <p:nvPr>
            <p:ph type="sldNum" sz="quarter" idx="12"/>
          </p:nvPr>
        </p:nvSpPr>
        <p:spPr>
          <a:xfrm>
            <a:off x="9896911" y="5410199"/>
            <a:ext cx="771089" cy="365125"/>
          </a:xfrm>
        </p:spPr>
        <p:txBody>
          <a:bodyPr/>
          <a:lstStyle/>
          <a:p>
            <a:fld id="{0A94CB96-533C-4CED-9DE6-9DAE60ED7010}" type="slidenum">
              <a:rPr lang="fr-FR" smtClean="0"/>
              <a:t>‹N°›</a:t>
            </a:fld>
            <a:endParaRPr lang="fr-FR"/>
          </a:p>
        </p:txBody>
      </p:sp>
    </p:spTree>
    <p:extLst>
      <p:ext uri="{BB962C8B-B14F-4D97-AF65-F5344CB8AC3E}">
        <p14:creationId xmlns:p14="http://schemas.microsoft.com/office/powerpoint/2010/main" val="19929696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C3AF1DA-7632-4A63-9AC7-94A951F281AE}" type="datetimeFigureOut">
              <a:rPr lang="fr-FR" smtClean="0"/>
              <a:t>25/09/2023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A94CB96-533C-4CED-9DE6-9DAE60ED7010}" type="slidenum">
              <a:rPr lang="fr-FR" smtClean="0"/>
              <a:t>‹N°›</a:t>
            </a:fld>
            <a:endParaRPr lang="fr-FR"/>
          </a:p>
        </p:txBody>
      </p:sp>
    </p:spTree>
    <p:extLst>
      <p:ext uri="{BB962C8B-B14F-4D97-AF65-F5344CB8AC3E}">
        <p14:creationId xmlns:p14="http://schemas.microsoft.com/office/powerpoint/2010/main" val="4070891430"/>
      </p:ext>
    </p:extLst>
  </p:cSld>
  <p:clrMapOvr>
    <a:masterClrMapping/>
  </p:clrMapOvr>
  <p:transition spd="slow">
    <p:strip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C3AF1DA-7632-4A63-9AC7-94A951F281AE}" type="datetimeFigureOut">
              <a:rPr lang="fr-FR" smtClean="0"/>
              <a:t>25/09/2023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A94CB96-533C-4CED-9DE6-9DAE60ED7010}" type="slidenum">
              <a:rPr lang="fr-FR" smtClean="0"/>
              <a:t>‹N°›</a:t>
            </a:fld>
            <a:endParaRPr lang="fr-FR"/>
          </a:p>
        </p:txBody>
      </p:sp>
    </p:spTree>
    <p:extLst>
      <p:ext uri="{BB962C8B-B14F-4D97-AF65-F5344CB8AC3E}">
        <p14:creationId xmlns:p14="http://schemas.microsoft.com/office/powerpoint/2010/main" val="4239911676"/>
      </p:ext>
    </p:extLst>
  </p:cSld>
  <p:clrMapOvr>
    <a:masterClrMapping/>
  </p:clrMapOvr>
  <p:transition spd="slow">
    <p:strips/>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C3AF1DA-7632-4A63-9AC7-94A951F281AE}" type="datetimeFigureOut">
              <a:rPr lang="fr-FR" smtClean="0"/>
              <a:t>25/09/2023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A94CB96-533C-4CED-9DE6-9DAE60ED7010}" type="slidenum">
              <a:rPr lang="fr-FR" smtClean="0"/>
              <a:t>‹N°›</a:t>
            </a:fld>
            <a:endParaRPr lang="fr-F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43763710"/>
      </p:ext>
    </p:extLst>
  </p:cSld>
  <p:clrMapOvr>
    <a:masterClrMapping/>
  </p:clrMapOvr>
  <p:transition spd="slow">
    <p:strips/>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C3AF1DA-7632-4A63-9AC7-94A951F281AE}" type="datetimeFigureOut">
              <a:rPr lang="fr-FR" smtClean="0"/>
              <a:t>25/09/2023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A94CB96-533C-4CED-9DE6-9DAE60ED7010}" type="slidenum">
              <a:rPr lang="fr-FR" smtClean="0"/>
              <a:t>‹N°›</a:t>
            </a:fld>
            <a:endParaRPr lang="fr-FR"/>
          </a:p>
        </p:txBody>
      </p:sp>
    </p:spTree>
    <p:extLst>
      <p:ext uri="{BB962C8B-B14F-4D97-AF65-F5344CB8AC3E}">
        <p14:creationId xmlns:p14="http://schemas.microsoft.com/office/powerpoint/2010/main" val="2813850944"/>
      </p:ext>
    </p:extLst>
  </p:cSld>
  <p:clrMapOvr>
    <a:masterClrMapping/>
  </p:clrMapOvr>
  <p:transition spd="slow">
    <p:strips/>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2C3AF1DA-7632-4A63-9AC7-94A951F281AE}" type="datetimeFigureOut">
              <a:rPr lang="fr-FR" smtClean="0"/>
              <a:t>25/09/2023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A94CB96-533C-4CED-9DE6-9DAE60ED7010}" type="slidenum">
              <a:rPr lang="fr-FR" smtClean="0"/>
              <a:t>‹N°›</a:t>
            </a:fld>
            <a:endParaRPr lang="fr-FR"/>
          </a:p>
        </p:txBody>
      </p:sp>
    </p:spTree>
    <p:extLst>
      <p:ext uri="{BB962C8B-B14F-4D97-AF65-F5344CB8AC3E}">
        <p14:creationId xmlns:p14="http://schemas.microsoft.com/office/powerpoint/2010/main" val="3513001423"/>
      </p:ext>
    </p:extLst>
  </p:cSld>
  <p:clrMapOvr>
    <a:masterClrMapping/>
  </p:clrMapOvr>
  <p:transition spd="slow">
    <p:strips/>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2C3AF1DA-7632-4A63-9AC7-94A951F281AE}" type="datetimeFigureOut">
              <a:rPr lang="fr-FR" smtClean="0"/>
              <a:t>25/09/2023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A94CB96-533C-4CED-9DE6-9DAE60ED7010}" type="slidenum">
              <a:rPr lang="fr-FR" smtClean="0"/>
              <a:t>‹N°›</a:t>
            </a:fld>
            <a:endParaRPr lang="fr-FR"/>
          </a:p>
        </p:txBody>
      </p:sp>
    </p:spTree>
    <p:extLst>
      <p:ext uri="{BB962C8B-B14F-4D97-AF65-F5344CB8AC3E}">
        <p14:creationId xmlns:p14="http://schemas.microsoft.com/office/powerpoint/2010/main" val="2970551115"/>
      </p:ext>
    </p:extLst>
  </p:cSld>
  <p:clrMapOvr>
    <a:masterClrMapping/>
  </p:clrMapOvr>
  <p:transition spd="slow">
    <p:strips/>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C3AF1DA-7632-4A63-9AC7-94A951F281AE}" type="datetimeFigureOut">
              <a:rPr lang="fr-FR" smtClean="0"/>
              <a:t>25/09/2023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A94CB96-533C-4CED-9DE6-9DAE60ED7010}" type="slidenum">
              <a:rPr lang="fr-FR" smtClean="0"/>
              <a:t>‹N°›</a:t>
            </a:fld>
            <a:endParaRPr lang="fr-FR"/>
          </a:p>
        </p:txBody>
      </p:sp>
    </p:spTree>
    <p:extLst>
      <p:ext uri="{BB962C8B-B14F-4D97-AF65-F5344CB8AC3E}">
        <p14:creationId xmlns:p14="http://schemas.microsoft.com/office/powerpoint/2010/main" val="1870804234"/>
      </p:ext>
    </p:extLst>
  </p:cSld>
  <p:clrMapOvr>
    <a:masterClrMapping/>
  </p:clrMapOvr>
  <p:transition spd="slow">
    <p:strips/>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C3AF1DA-7632-4A63-9AC7-94A951F281AE}" type="datetimeFigureOut">
              <a:rPr lang="fr-FR" smtClean="0"/>
              <a:t>25/09/2023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A94CB96-533C-4CED-9DE6-9DAE60ED7010}" type="slidenum">
              <a:rPr lang="fr-FR" smtClean="0"/>
              <a:t>‹N°›</a:t>
            </a:fld>
            <a:endParaRPr lang="fr-FR"/>
          </a:p>
        </p:txBody>
      </p:sp>
    </p:spTree>
    <p:extLst>
      <p:ext uri="{BB962C8B-B14F-4D97-AF65-F5344CB8AC3E}">
        <p14:creationId xmlns:p14="http://schemas.microsoft.com/office/powerpoint/2010/main" val="494704628"/>
      </p:ext>
    </p:extLst>
  </p:cSld>
  <p:clrMapOvr>
    <a:masterClrMapping/>
  </p:clrMapOvr>
  <p:transition spd="slow">
    <p:strip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C3AF1DA-7632-4A63-9AC7-94A951F281AE}" type="datetimeFigureOut">
              <a:rPr lang="fr-FR" smtClean="0"/>
              <a:t>25/09/2023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A94CB96-533C-4CED-9DE6-9DAE60ED7010}" type="slidenum">
              <a:rPr lang="fr-FR" smtClean="0"/>
              <a:t>‹N°›</a:t>
            </a:fld>
            <a:endParaRPr lang="fr-FR"/>
          </a:p>
        </p:txBody>
      </p:sp>
    </p:spTree>
    <p:extLst>
      <p:ext uri="{BB962C8B-B14F-4D97-AF65-F5344CB8AC3E}">
        <p14:creationId xmlns:p14="http://schemas.microsoft.com/office/powerpoint/2010/main" val="3177610487"/>
      </p:ext>
    </p:extLst>
  </p:cSld>
  <p:clrMapOvr>
    <a:masterClrMapping/>
  </p:clrMapOvr>
  <p:transition spd="slow">
    <p:strip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C3AF1DA-7632-4A63-9AC7-94A951F281AE}" type="datetimeFigureOut">
              <a:rPr lang="fr-FR" smtClean="0"/>
              <a:t>25/09/2023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A94CB96-533C-4CED-9DE6-9DAE60ED7010}" type="slidenum">
              <a:rPr lang="fr-FR" smtClean="0"/>
              <a:t>‹N°›</a:t>
            </a:fld>
            <a:endParaRPr lang="fr-FR"/>
          </a:p>
        </p:txBody>
      </p:sp>
    </p:spTree>
    <p:extLst>
      <p:ext uri="{BB962C8B-B14F-4D97-AF65-F5344CB8AC3E}">
        <p14:creationId xmlns:p14="http://schemas.microsoft.com/office/powerpoint/2010/main" val="3306765103"/>
      </p:ext>
    </p:extLst>
  </p:cSld>
  <p:clrMapOvr>
    <a:masterClrMapping/>
  </p:clrMapOvr>
  <p:transition spd="slow">
    <p:strip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C3AF1DA-7632-4A63-9AC7-94A951F281AE}" type="datetimeFigureOut">
              <a:rPr lang="fr-FR" smtClean="0"/>
              <a:t>25/09/2023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A94CB96-533C-4CED-9DE6-9DAE60ED7010}" type="slidenum">
              <a:rPr lang="fr-FR" smtClean="0"/>
              <a:t>‹N°›</a:t>
            </a:fld>
            <a:endParaRPr lang="fr-FR"/>
          </a:p>
        </p:txBody>
      </p:sp>
    </p:spTree>
    <p:extLst>
      <p:ext uri="{BB962C8B-B14F-4D97-AF65-F5344CB8AC3E}">
        <p14:creationId xmlns:p14="http://schemas.microsoft.com/office/powerpoint/2010/main" val="3840028292"/>
      </p:ext>
    </p:extLst>
  </p:cSld>
  <p:clrMapOvr>
    <a:masterClrMapping/>
  </p:clrMapOvr>
  <p:transition spd="slow">
    <p:strip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lvl1pPr>
              <a:defRPr sz="3200"/>
            </a:lvl1p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C3AF1DA-7632-4A63-9AC7-94A951F281AE}" type="datetimeFigureOut">
              <a:rPr lang="fr-FR" smtClean="0"/>
              <a:t>25/09/2023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A94CB96-533C-4CED-9DE6-9DAE60ED7010}" type="slidenum">
              <a:rPr lang="fr-FR" smtClean="0"/>
              <a:t>‹N°›</a:t>
            </a:fld>
            <a:endParaRPr lang="fr-FR"/>
          </a:p>
        </p:txBody>
      </p:sp>
    </p:spTree>
    <p:extLst>
      <p:ext uri="{BB962C8B-B14F-4D97-AF65-F5344CB8AC3E}">
        <p14:creationId xmlns:p14="http://schemas.microsoft.com/office/powerpoint/2010/main" val="1622777444"/>
      </p:ext>
    </p:extLst>
  </p:cSld>
  <p:clrMapOvr>
    <a:masterClrMapping/>
  </p:clrMapOvr>
  <p:transition spd="slow">
    <p:strip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C3AF1DA-7632-4A63-9AC7-94A951F281AE}" type="datetimeFigureOut">
              <a:rPr lang="fr-FR" smtClean="0"/>
              <a:t>25/09/2023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A94CB96-533C-4CED-9DE6-9DAE60ED7010}" type="slidenum">
              <a:rPr lang="fr-FR" smtClean="0"/>
              <a:t>‹N°›</a:t>
            </a:fld>
            <a:endParaRPr lang="fr-FR"/>
          </a:p>
        </p:txBody>
      </p:sp>
    </p:spTree>
    <p:extLst>
      <p:ext uri="{BB962C8B-B14F-4D97-AF65-F5344CB8AC3E}">
        <p14:creationId xmlns:p14="http://schemas.microsoft.com/office/powerpoint/2010/main" val="1728060092"/>
      </p:ext>
    </p:extLst>
  </p:cSld>
  <p:clrMapOvr>
    <a:masterClrMapping/>
  </p:clrMapOvr>
  <p:transition spd="slow">
    <p:strip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3AF1DA-7632-4A63-9AC7-94A951F281AE}" type="datetimeFigureOut">
              <a:rPr lang="fr-FR" smtClean="0"/>
              <a:t>25/09/2023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A94CB96-533C-4CED-9DE6-9DAE60ED7010}" type="slidenum">
              <a:rPr lang="fr-FR" smtClean="0"/>
              <a:t>‹N°›</a:t>
            </a:fld>
            <a:endParaRPr lang="fr-FR"/>
          </a:p>
        </p:txBody>
      </p:sp>
    </p:spTree>
    <p:extLst>
      <p:ext uri="{BB962C8B-B14F-4D97-AF65-F5344CB8AC3E}">
        <p14:creationId xmlns:p14="http://schemas.microsoft.com/office/powerpoint/2010/main" val="2243315787"/>
      </p:ext>
    </p:extLst>
  </p:cSld>
  <p:clrMapOvr>
    <a:masterClrMapping/>
  </p:clrMapOvr>
  <p:transition spd="slow">
    <p:strip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C3AF1DA-7632-4A63-9AC7-94A951F281AE}" type="datetimeFigureOut">
              <a:rPr lang="fr-FR" smtClean="0"/>
              <a:t>25/09/2023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A94CB96-533C-4CED-9DE6-9DAE60ED7010}" type="slidenum">
              <a:rPr lang="fr-FR" smtClean="0"/>
              <a:t>‹N°›</a:t>
            </a:fld>
            <a:endParaRPr lang="fr-FR"/>
          </a:p>
        </p:txBody>
      </p:sp>
    </p:spTree>
    <p:extLst>
      <p:ext uri="{BB962C8B-B14F-4D97-AF65-F5344CB8AC3E}">
        <p14:creationId xmlns:p14="http://schemas.microsoft.com/office/powerpoint/2010/main" val="1723191069"/>
      </p:ext>
    </p:extLst>
  </p:cSld>
  <p:clrMapOvr>
    <a:masterClrMapping/>
  </p:clrMapOvr>
  <p:transition spd="slow">
    <p:strip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C3AF1DA-7632-4A63-9AC7-94A951F281AE}" type="datetimeFigureOut">
              <a:rPr lang="fr-FR" smtClean="0"/>
              <a:t>25/09/2023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A94CB96-533C-4CED-9DE6-9DAE60ED7010}" type="slidenum">
              <a:rPr lang="fr-FR" smtClean="0"/>
              <a:t>‹N°›</a:t>
            </a:fld>
            <a:endParaRPr lang="fr-FR"/>
          </a:p>
        </p:txBody>
      </p:sp>
    </p:spTree>
    <p:extLst>
      <p:ext uri="{BB962C8B-B14F-4D97-AF65-F5344CB8AC3E}">
        <p14:creationId xmlns:p14="http://schemas.microsoft.com/office/powerpoint/2010/main" val="3404941565"/>
      </p:ext>
    </p:extLst>
  </p:cSld>
  <p:clrMapOvr>
    <a:masterClrMapping/>
  </p:clrMapOvr>
  <p:transition spd="slow">
    <p:strip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C3AF1DA-7632-4A63-9AC7-94A951F281AE}" type="datetimeFigureOut">
              <a:rPr lang="fr-FR" smtClean="0"/>
              <a:t>25/09/2023</a:t>
            </a:fld>
            <a:endParaRPr lang="fr-F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A94CB96-533C-4CED-9DE6-9DAE60ED7010}" type="slidenum">
              <a:rPr lang="fr-FR" smtClean="0"/>
              <a:t>‹N°›</a:t>
            </a:fld>
            <a:endParaRPr lang="fr-FR"/>
          </a:p>
        </p:txBody>
      </p:sp>
    </p:spTree>
    <p:extLst>
      <p:ext uri="{BB962C8B-B14F-4D97-AF65-F5344CB8AC3E}">
        <p14:creationId xmlns:p14="http://schemas.microsoft.com/office/powerpoint/2010/main" val="15807912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spd="slow">
    <p:strips/>
  </p:transition>
  <p:txStyles>
    <p:titleStyle>
      <a:lvl1pPr algn="l" defTabSz="914400" rtl="0" eaLnBrk="1" latinLnBrk="0" hangingPunct="1">
        <a:lnSpc>
          <a:spcPct val="90000"/>
        </a:lnSpc>
        <a:spcBef>
          <a:spcPct val="0"/>
        </a:spcBef>
        <a:buNone/>
        <a:defRPr sz="36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fr.wikipedia.org/" TargetMode="External"/><Relationship Id="rId2" Type="http://schemas.openxmlformats.org/officeDocument/2006/relationships/hyperlink" Target="https://irp.nain-t.net/doku.php/075ipv6:star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A26117-2ECE-4232-B778-A7DF88D928C9}"/>
              </a:ext>
            </a:extLst>
          </p:cNvPr>
          <p:cNvSpPr>
            <a:spLocks noGrp="1"/>
          </p:cNvSpPr>
          <p:nvPr>
            <p:ph type="ctrTitle"/>
          </p:nvPr>
        </p:nvSpPr>
        <p:spPr>
          <a:xfrm>
            <a:off x="2608987" y="1210290"/>
            <a:ext cx="8791575" cy="2387600"/>
          </a:xfrm>
        </p:spPr>
        <p:txBody>
          <a:bodyPr/>
          <a:lstStyle/>
          <a:p>
            <a:r>
              <a:rPr lang="fr-FR" dirty="0"/>
              <a:t>L’IPv6 DANS UN RÉSEAU LOCAL</a:t>
            </a:r>
          </a:p>
        </p:txBody>
      </p:sp>
      <p:sp>
        <p:nvSpPr>
          <p:cNvPr id="3" name="Sous-titre 2">
            <a:extLst>
              <a:ext uri="{FF2B5EF4-FFF2-40B4-BE49-F238E27FC236}">
                <a16:creationId xmlns:a16="http://schemas.microsoft.com/office/drawing/2014/main" id="{97A4CD9A-15F5-44AE-ABC7-61A42A708164}"/>
              </a:ext>
            </a:extLst>
          </p:cNvPr>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38515186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E32DDF-0739-455D-A1B9-610E13B11601}"/>
              </a:ext>
            </a:extLst>
          </p:cNvPr>
          <p:cNvSpPr>
            <a:spLocks noGrp="1"/>
          </p:cNvSpPr>
          <p:nvPr>
            <p:ph type="title"/>
          </p:nvPr>
        </p:nvSpPr>
        <p:spPr/>
        <p:txBody>
          <a:bodyPr/>
          <a:lstStyle/>
          <a:p>
            <a:r>
              <a:rPr lang="fr-FR" dirty="0"/>
              <a:t>HISTOIRE RAPIDE DE L’IPv6</a:t>
            </a:r>
          </a:p>
        </p:txBody>
      </p:sp>
      <p:sp>
        <p:nvSpPr>
          <p:cNvPr id="3" name="Espace réservé du contenu 2">
            <a:extLst>
              <a:ext uri="{FF2B5EF4-FFF2-40B4-BE49-F238E27FC236}">
                <a16:creationId xmlns:a16="http://schemas.microsoft.com/office/drawing/2014/main" id="{7216E096-25EC-4A9E-BD80-3CF839451081}"/>
              </a:ext>
            </a:extLst>
          </p:cNvPr>
          <p:cNvSpPr>
            <a:spLocks noGrp="1"/>
          </p:cNvSpPr>
          <p:nvPr>
            <p:ph idx="1"/>
          </p:nvPr>
        </p:nvSpPr>
        <p:spPr/>
        <p:txBody>
          <a:bodyPr/>
          <a:lstStyle/>
          <a:p>
            <a:pPr marL="0" indent="0">
              <a:buNone/>
            </a:pPr>
            <a:r>
              <a:rPr lang="fr-FR" u="sng" dirty="0"/>
              <a:t>IPv6 :</a:t>
            </a:r>
            <a:endParaRPr lang="fr-FR" b="1" u="sng" dirty="0"/>
          </a:p>
          <a:p>
            <a:pPr marL="0" indent="0">
              <a:buNone/>
            </a:pPr>
            <a:r>
              <a:rPr lang="fr-FR" b="1" dirty="0"/>
              <a:t>Notation :</a:t>
            </a:r>
          </a:p>
          <a:p>
            <a:pPr marL="0" indent="0">
              <a:buNone/>
            </a:pPr>
            <a:r>
              <a:rPr lang="pt-BR" dirty="0"/>
              <a:t>2002:</a:t>
            </a:r>
            <a:r>
              <a:rPr lang="pt-BR" dirty="0">
                <a:solidFill>
                  <a:srgbClr val="92D050"/>
                </a:solidFill>
              </a:rPr>
              <a:t>00</a:t>
            </a:r>
            <a:r>
              <a:rPr lang="pt-BR" dirty="0"/>
              <a:t>53:</a:t>
            </a:r>
            <a:r>
              <a:rPr lang="pt-BR" dirty="0">
                <a:solidFill>
                  <a:srgbClr val="00B050"/>
                </a:solidFill>
              </a:rPr>
              <a:t>0000</a:t>
            </a:r>
            <a:r>
              <a:rPr lang="pt-BR" dirty="0"/>
              <a:t>:</a:t>
            </a:r>
            <a:r>
              <a:rPr lang="pt-BR" dirty="0">
                <a:solidFill>
                  <a:srgbClr val="00B050"/>
                </a:solidFill>
              </a:rPr>
              <a:t>0000</a:t>
            </a:r>
            <a:r>
              <a:rPr lang="pt-BR" dirty="0"/>
              <a:t>:</a:t>
            </a:r>
            <a:r>
              <a:rPr lang="pt-BR" dirty="0">
                <a:solidFill>
                  <a:srgbClr val="00B050"/>
                </a:solidFill>
              </a:rPr>
              <a:t>0000</a:t>
            </a:r>
            <a:r>
              <a:rPr lang="pt-BR" dirty="0"/>
              <a:t>:</a:t>
            </a:r>
            <a:r>
              <a:rPr lang="pt-BR" dirty="0">
                <a:solidFill>
                  <a:srgbClr val="00B050"/>
                </a:solidFill>
              </a:rPr>
              <a:t>0000</a:t>
            </a:r>
            <a:r>
              <a:rPr lang="pt-BR" dirty="0"/>
              <a:t>:</a:t>
            </a:r>
            <a:r>
              <a:rPr lang="pt-BR" dirty="0">
                <a:solidFill>
                  <a:srgbClr val="00B050"/>
                </a:solidFill>
              </a:rPr>
              <a:t>0000</a:t>
            </a:r>
            <a:r>
              <a:rPr lang="pt-BR" dirty="0"/>
              <a:t>:f99f</a:t>
            </a:r>
          </a:p>
          <a:p>
            <a:pPr marL="0" indent="0">
              <a:buNone/>
            </a:pPr>
            <a:r>
              <a:rPr lang="pt-BR" dirty="0"/>
              <a:t>Abrégée :</a:t>
            </a:r>
          </a:p>
          <a:p>
            <a:pPr marL="0" indent="0">
              <a:buNone/>
            </a:pPr>
            <a:r>
              <a:rPr lang="pt-BR" dirty="0"/>
              <a:t>2002:53::f99f</a:t>
            </a:r>
          </a:p>
          <a:p>
            <a:pPr marL="0" indent="0">
              <a:buNone/>
            </a:pPr>
            <a:r>
              <a:rPr lang="pt-BR" b="1" dirty="0">
                <a:solidFill>
                  <a:srgbClr val="FF0000"/>
                </a:solidFill>
              </a:rPr>
              <a:t>Attention : </a:t>
            </a:r>
            <a:r>
              <a:rPr lang="pt-BR" dirty="0"/>
              <a:t>b2f2</a:t>
            </a:r>
            <a:r>
              <a:rPr lang="pt-BR" dirty="0">
                <a:solidFill>
                  <a:srgbClr val="FF0000"/>
                </a:solidFill>
              </a:rPr>
              <a:t>::</a:t>
            </a:r>
            <a:r>
              <a:rPr lang="pt-BR" dirty="0"/>
              <a:t>f54</a:t>
            </a:r>
            <a:r>
              <a:rPr lang="pt-BR" dirty="0">
                <a:solidFill>
                  <a:srgbClr val="FF0000"/>
                </a:solidFill>
              </a:rPr>
              <a:t>::</a:t>
            </a:r>
            <a:r>
              <a:rPr lang="pt-BR" dirty="0"/>
              <a:t>1</a:t>
            </a:r>
            <a:endParaRPr lang="pt-BR" b="1" dirty="0">
              <a:solidFill>
                <a:srgbClr val="FF0000"/>
              </a:solidFill>
            </a:endParaRPr>
          </a:p>
          <a:p>
            <a:pPr marL="0" indent="0">
              <a:buNone/>
            </a:pPr>
            <a:endParaRPr lang="fr-FR" dirty="0"/>
          </a:p>
        </p:txBody>
      </p:sp>
    </p:spTree>
    <p:extLst>
      <p:ext uri="{BB962C8B-B14F-4D97-AF65-F5344CB8AC3E}">
        <p14:creationId xmlns:p14="http://schemas.microsoft.com/office/powerpoint/2010/main" val="492598976"/>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A91ADC-F2B5-4CAE-9441-B50277369DB0}"/>
              </a:ext>
            </a:extLst>
          </p:cNvPr>
          <p:cNvSpPr>
            <a:spLocks noGrp="1"/>
          </p:cNvSpPr>
          <p:nvPr>
            <p:ph type="title"/>
          </p:nvPr>
        </p:nvSpPr>
        <p:spPr/>
        <p:txBody>
          <a:bodyPr/>
          <a:lstStyle/>
          <a:p>
            <a:r>
              <a:rPr lang="fr-FR" dirty="0"/>
              <a:t>SIMILARITÉS ET PARTICULARITÉS</a:t>
            </a:r>
          </a:p>
        </p:txBody>
      </p:sp>
      <p:sp>
        <p:nvSpPr>
          <p:cNvPr id="3" name="Espace réservé du contenu 2">
            <a:extLst>
              <a:ext uri="{FF2B5EF4-FFF2-40B4-BE49-F238E27FC236}">
                <a16:creationId xmlns:a16="http://schemas.microsoft.com/office/drawing/2014/main" id="{BBBDC950-F5C6-4771-8A6B-7120B123FC2F}"/>
              </a:ext>
            </a:extLst>
          </p:cNvPr>
          <p:cNvSpPr>
            <a:spLocks noGrp="1"/>
          </p:cNvSpPr>
          <p:nvPr>
            <p:ph idx="1"/>
          </p:nvPr>
        </p:nvSpPr>
        <p:spPr/>
        <p:txBody>
          <a:bodyPr/>
          <a:lstStyle/>
          <a:p>
            <a:pPr marL="0" indent="0">
              <a:buNone/>
            </a:pPr>
            <a:r>
              <a:rPr lang="fr-FR" u="sng" dirty="0"/>
              <a:t>Similarités :</a:t>
            </a:r>
          </a:p>
          <a:p>
            <a:pPr marL="0" indent="0">
              <a:buNone/>
            </a:pPr>
            <a:r>
              <a:rPr lang="fr-FR" b="1" dirty="0"/>
              <a:t>Masques de sous-réseaux (jusqu’à /128)</a:t>
            </a:r>
          </a:p>
          <a:p>
            <a:pPr marL="0" indent="0">
              <a:buNone/>
            </a:pPr>
            <a:r>
              <a:rPr lang="fr-FR" dirty="0"/>
              <a:t>L’adresse :</a:t>
            </a:r>
            <a:br>
              <a:rPr lang="fr-FR" dirty="0"/>
            </a:br>
            <a:r>
              <a:rPr lang="pt-BR" dirty="0">
                <a:solidFill>
                  <a:schemeClr val="accent4">
                    <a:lumMod val="60000"/>
                    <a:lumOff val="40000"/>
                  </a:schemeClr>
                </a:solidFill>
              </a:rPr>
              <a:t>2002:1e53:aca1:a999</a:t>
            </a:r>
            <a:r>
              <a:rPr lang="pt-BR" dirty="0"/>
              <a:t>:f325:9eff:fee8:f99f/64</a:t>
            </a:r>
          </a:p>
          <a:p>
            <a:pPr marL="0" indent="0">
              <a:buNone/>
            </a:pPr>
            <a:r>
              <a:rPr lang="pt-BR" dirty="0"/>
              <a:t>Fait parti du réseau : </a:t>
            </a:r>
            <a:br>
              <a:rPr lang="pt-BR" dirty="0"/>
            </a:br>
            <a:r>
              <a:rPr lang="pt-BR" dirty="0">
                <a:solidFill>
                  <a:schemeClr val="accent4">
                    <a:lumMod val="60000"/>
                    <a:lumOff val="40000"/>
                  </a:schemeClr>
                </a:solidFill>
              </a:rPr>
              <a:t>2002:1e53:aca1:a999</a:t>
            </a:r>
            <a:r>
              <a:rPr lang="pt-BR" dirty="0"/>
              <a:t>::/64</a:t>
            </a:r>
          </a:p>
          <a:p>
            <a:endParaRPr lang="fr-FR" dirty="0"/>
          </a:p>
          <a:p>
            <a:endParaRPr lang="fr-FR" dirty="0"/>
          </a:p>
          <a:p>
            <a:pPr marL="0" indent="0">
              <a:buNone/>
            </a:pPr>
            <a:endParaRPr lang="fr-FR" dirty="0"/>
          </a:p>
        </p:txBody>
      </p:sp>
    </p:spTree>
    <p:extLst>
      <p:ext uri="{BB962C8B-B14F-4D97-AF65-F5344CB8AC3E}">
        <p14:creationId xmlns:p14="http://schemas.microsoft.com/office/powerpoint/2010/main" val="2622209332"/>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A91ADC-F2B5-4CAE-9441-B50277369DB0}"/>
              </a:ext>
            </a:extLst>
          </p:cNvPr>
          <p:cNvSpPr>
            <a:spLocks noGrp="1"/>
          </p:cNvSpPr>
          <p:nvPr>
            <p:ph type="title"/>
          </p:nvPr>
        </p:nvSpPr>
        <p:spPr/>
        <p:txBody>
          <a:bodyPr/>
          <a:lstStyle/>
          <a:p>
            <a:r>
              <a:rPr lang="fr-FR" dirty="0"/>
              <a:t>SIMILARITÉS ET PARTICULARITÉS</a:t>
            </a:r>
          </a:p>
        </p:txBody>
      </p:sp>
      <p:sp>
        <p:nvSpPr>
          <p:cNvPr id="3" name="Espace réservé du contenu 2">
            <a:extLst>
              <a:ext uri="{FF2B5EF4-FFF2-40B4-BE49-F238E27FC236}">
                <a16:creationId xmlns:a16="http://schemas.microsoft.com/office/drawing/2014/main" id="{BBBDC950-F5C6-4771-8A6B-7120B123FC2F}"/>
              </a:ext>
            </a:extLst>
          </p:cNvPr>
          <p:cNvSpPr>
            <a:spLocks noGrp="1"/>
          </p:cNvSpPr>
          <p:nvPr>
            <p:ph idx="1"/>
          </p:nvPr>
        </p:nvSpPr>
        <p:spPr/>
        <p:txBody>
          <a:bodyPr/>
          <a:lstStyle/>
          <a:p>
            <a:pPr marL="0" indent="0">
              <a:buNone/>
            </a:pPr>
            <a:r>
              <a:rPr lang="fr-FR" u="sng" dirty="0"/>
              <a:t>Similarités :</a:t>
            </a:r>
          </a:p>
          <a:p>
            <a:pPr marL="0" indent="0">
              <a:buNone/>
            </a:pPr>
            <a:r>
              <a:rPr lang="fr-FR" b="1" dirty="0"/>
              <a:t>DNS</a:t>
            </a:r>
            <a:endParaRPr lang="fr-FR" dirty="0"/>
          </a:p>
          <a:p>
            <a:pPr marL="0" indent="0">
              <a:buNone/>
            </a:pPr>
            <a:r>
              <a:rPr lang="fr-FR" dirty="0"/>
              <a:t>A record pour IPv4</a:t>
            </a:r>
            <a:br>
              <a:rPr lang="fr-FR" dirty="0"/>
            </a:br>
            <a:r>
              <a:rPr lang="fr-FR" dirty="0"/>
              <a:t>AAAA record pour IPv6</a:t>
            </a:r>
            <a:endParaRPr lang="pt-BR" dirty="0"/>
          </a:p>
          <a:p>
            <a:endParaRPr lang="fr-FR" dirty="0"/>
          </a:p>
          <a:p>
            <a:endParaRPr lang="fr-FR" dirty="0"/>
          </a:p>
          <a:p>
            <a:pPr marL="0" indent="0">
              <a:buNone/>
            </a:pPr>
            <a:endParaRPr lang="fr-FR" dirty="0"/>
          </a:p>
        </p:txBody>
      </p:sp>
    </p:spTree>
    <p:extLst>
      <p:ext uri="{BB962C8B-B14F-4D97-AF65-F5344CB8AC3E}">
        <p14:creationId xmlns:p14="http://schemas.microsoft.com/office/powerpoint/2010/main" val="2059818136"/>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F146FC-3636-46C8-81A3-0B40D83D697C}"/>
              </a:ext>
            </a:extLst>
          </p:cNvPr>
          <p:cNvSpPr>
            <a:spLocks noGrp="1"/>
          </p:cNvSpPr>
          <p:nvPr>
            <p:ph type="title"/>
          </p:nvPr>
        </p:nvSpPr>
        <p:spPr/>
        <p:txBody>
          <a:bodyPr/>
          <a:lstStyle/>
          <a:p>
            <a:r>
              <a:rPr lang="fr-FR" dirty="0"/>
              <a:t>SIMILARITÉS ET PARTICULARITÉS</a:t>
            </a:r>
          </a:p>
        </p:txBody>
      </p:sp>
      <p:sp>
        <p:nvSpPr>
          <p:cNvPr id="3" name="Espace réservé du contenu 2">
            <a:extLst>
              <a:ext uri="{FF2B5EF4-FFF2-40B4-BE49-F238E27FC236}">
                <a16:creationId xmlns:a16="http://schemas.microsoft.com/office/drawing/2014/main" id="{DB524BB7-855B-4E2D-958C-3AC0B45976E5}"/>
              </a:ext>
            </a:extLst>
          </p:cNvPr>
          <p:cNvSpPr>
            <a:spLocks noGrp="1"/>
          </p:cNvSpPr>
          <p:nvPr>
            <p:ph idx="1"/>
          </p:nvPr>
        </p:nvSpPr>
        <p:spPr>
          <a:xfrm>
            <a:off x="1141412" y="2249487"/>
            <a:ext cx="9905999" cy="4132652"/>
          </a:xfrm>
        </p:spPr>
        <p:txBody>
          <a:bodyPr>
            <a:normAutofit/>
          </a:bodyPr>
          <a:lstStyle/>
          <a:p>
            <a:pPr marL="0" indent="0">
              <a:buNone/>
            </a:pPr>
            <a:r>
              <a:rPr lang="fr-FR" u="sng" dirty="0"/>
              <a:t>Particularités :</a:t>
            </a:r>
          </a:p>
          <a:p>
            <a:pPr marL="0" indent="0">
              <a:buNone/>
            </a:pPr>
            <a:r>
              <a:rPr lang="fr-FR" b="1" dirty="0"/>
              <a:t>Lien local :</a:t>
            </a:r>
            <a:br>
              <a:rPr lang="fr-FR" dirty="0"/>
            </a:br>
            <a:r>
              <a:rPr lang="fr-FR" dirty="0"/>
              <a:t>Adresses dans le réseau </a:t>
            </a:r>
            <a:r>
              <a:rPr lang="fr-FR" dirty="0">
                <a:solidFill>
                  <a:srgbClr val="FFC000"/>
                </a:solidFill>
              </a:rPr>
              <a:t>fe80::/10 suivi de 54 bits « 0 »</a:t>
            </a:r>
            <a:r>
              <a:rPr lang="fr-FR" dirty="0"/>
              <a:t>,</a:t>
            </a:r>
            <a:r>
              <a:rPr lang="fr-FR" dirty="0">
                <a:solidFill>
                  <a:srgbClr val="FFC000"/>
                </a:solidFill>
              </a:rPr>
              <a:t> </a:t>
            </a:r>
            <a:r>
              <a:rPr lang="fr-FR" dirty="0">
                <a:solidFill>
                  <a:srgbClr val="FF0000"/>
                </a:solidFill>
              </a:rPr>
              <a:t>à ne pas confondre avec fe80::/64</a:t>
            </a:r>
            <a:br>
              <a:rPr lang="fr-FR" dirty="0"/>
            </a:br>
            <a:r>
              <a:rPr lang="fr-FR" dirty="0"/>
              <a:t>Exemple : </a:t>
            </a:r>
            <a:r>
              <a:rPr lang="pt-BR" dirty="0">
                <a:solidFill>
                  <a:srgbClr val="FFC000"/>
                </a:solidFill>
              </a:rPr>
              <a:t>fe80::</a:t>
            </a:r>
            <a:r>
              <a:rPr lang="pt-BR" dirty="0"/>
              <a:t>f325:9eff:fee8:f99f</a:t>
            </a:r>
          </a:p>
          <a:p>
            <a:pPr marL="0" indent="0">
              <a:buNone/>
            </a:pPr>
            <a:r>
              <a:rPr lang="pt-BR" b="1" dirty="0"/>
              <a:t>Lien global :</a:t>
            </a:r>
          </a:p>
          <a:p>
            <a:pPr marL="0" indent="0">
              <a:buNone/>
            </a:pPr>
            <a:r>
              <a:rPr lang="fr-FR" dirty="0"/>
              <a:t>Adresses dans le réseau </a:t>
            </a:r>
            <a:r>
              <a:rPr lang="fr-FR" dirty="0">
                <a:solidFill>
                  <a:srgbClr val="FFC000"/>
                </a:solidFill>
              </a:rPr>
              <a:t>2</a:t>
            </a:r>
            <a:r>
              <a:rPr lang="fr-FR" dirty="0"/>
              <a:t>000::</a:t>
            </a:r>
            <a:r>
              <a:rPr lang="fr-FR" dirty="0">
                <a:solidFill>
                  <a:srgbClr val="FFC000"/>
                </a:solidFill>
              </a:rPr>
              <a:t>/3 </a:t>
            </a:r>
            <a:r>
              <a:rPr lang="fr-FR" dirty="0"/>
              <a:t>(Global Unicast)</a:t>
            </a:r>
            <a:br>
              <a:rPr lang="fr-FR" dirty="0"/>
            </a:br>
            <a:r>
              <a:rPr lang="pt-BR" dirty="0">
                <a:solidFill>
                  <a:srgbClr val="FFC000"/>
                </a:solidFill>
              </a:rPr>
              <a:t>2</a:t>
            </a:r>
            <a:r>
              <a:rPr lang="pt-BR" dirty="0"/>
              <a:t>002:1e53:aca1:a999:f325:9eff:fee8:f99f/64</a:t>
            </a:r>
          </a:p>
        </p:txBody>
      </p:sp>
    </p:spTree>
    <p:extLst>
      <p:ext uri="{BB962C8B-B14F-4D97-AF65-F5344CB8AC3E}">
        <p14:creationId xmlns:p14="http://schemas.microsoft.com/office/powerpoint/2010/main" val="749785479"/>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F146FC-3636-46C8-81A3-0B40D83D697C}"/>
              </a:ext>
            </a:extLst>
          </p:cNvPr>
          <p:cNvSpPr>
            <a:spLocks noGrp="1"/>
          </p:cNvSpPr>
          <p:nvPr>
            <p:ph type="title"/>
          </p:nvPr>
        </p:nvSpPr>
        <p:spPr/>
        <p:txBody>
          <a:bodyPr/>
          <a:lstStyle/>
          <a:p>
            <a:r>
              <a:rPr lang="fr-FR" dirty="0"/>
              <a:t>SIMILARITÉS ET PARTICULARITÉS</a:t>
            </a:r>
          </a:p>
        </p:txBody>
      </p:sp>
      <p:sp>
        <p:nvSpPr>
          <p:cNvPr id="3" name="Espace réservé du contenu 2">
            <a:extLst>
              <a:ext uri="{FF2B5EF4-FFF2-40B4-BE49-F238E27FC236}">
                <a16:creationId xmlns:a16="http://schemas.microsoft.com/office/drawing/2014/main" id="{DB524BB7-855B-4E2D-958C-3AC0B45976E5}"/>
              </a:ext>
            </a:extLst>
          </p:cNvPr>
          <p:cNvSpPr>
            <a:spLocks noGrp="1"/>
          </p:cNvSpPr>
          <p:nvPr>
            <p:ph idx="1"/>
          </p:nvPr>
        </p:nvSpPr>
        <p:spPr/>
        <p:txBody>
          <a:bodyPr/>
          <a:lstStyle/>
          <a:p>
            <a:pPr marL="0" indent="0">
              <a:buNone/>
            </a:pPr>
            <a:r>
              <a:rPr lang="fr-FR" u="sng" dirty="0"/>
              <a:t>Particularités :</a:t>
            </a:r>
          </a:p>
          <a:p>
            <a:pPr marL="0" indent="0">
              <a:buNone/>
            </a:pPr>
            <a:r>
              <a:rPr lang="pt-BR" b="1" dirty="0"/>
              <a:t>Auto-configuration :</a:t>
            </a:r>
          </a:p>
          <a:p>
            <a:r>
              <a:rPr lang="pt-BR" dirty="0"/>
              <a:t>Préfixe de 64 bits : 	Lien local : fe80:0000:0000:0000.</a:t>
            </a:r>
            <a:br>
              <a:rPr lang="pt-BR" dirty="0"/>
            </a:br>
            <a:r>
              <a:rPr lang="pt-BR" dirty="0"/>
              <a:t>			Lien global : Attribuée par le routeur.</a:t>
            </a:r>
          </a:p>
          <a:p>
            <a:r>
              <a:rPr lang="pt-BR" dirty="0"/>
              <a:t>64 bits restants : 48 bits de l’adresse MAC, avec 16 bits fffe insérés au milieu.</a:t>
            </a:r>
          </a:p>
          <a:p>
            <a:r>
              <a:rPr lang="fr-FR" dirty="0"/>
              <a:t>Échange</a:t>
            </a:r>
            <a:r>
              <a:rPr lang="ja-JP" altLang="fr-FR" dirty="0"/>
              <a:t> </a:t>
            </a:r>
            <a:r>
              <a:rPr lang="fr-FR" altLang="ja-JP" dirty="0"/>
              <a:t>du</a:t>
            </a:r>
            <a:r>
              <a:rPr lang="ja-JP" altLang="fr-FR" dirty="0"/>
              <a:t> </a:t>
            </a:r>
            <a:r>
              <a:rPr lang="fr-FR" altLang="ja-JP" dirty="0"/>
              <a:t>7</a:t>
            </a:r>
            <a:r>
              <a:rPr lang="fr-FR" altLang="ja-JP" baseline="30000" dirty="0"/>
              <a:t>ème</a:t>
            </a:r>
            <a:r>
              <a:rPr lang="fr-FR" altLang="ja-JP" dirty="0"/>
              <a:t> bit en partant de la gauche. </a:t>
            </a:r>
            <a:endParaRPr lang="pt-BR" dirty="0"/>
          </a:p>
        </p:txBody>
      </p:sp>
    </p:spTree>
    <p:extLst>
      <p:ext uri="{BB962C8B-B14F-4D97-AF65-F5344CB8AC3E}">
        <p14:creationId xmlns:p14="http://schemas.microsoft.com/office/powerpoint/2010/main" val="2897284132"/>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F146FC-3636-46C8-81A3-0B40D83D697C}"/>
              </a:ext>
            </a:extLst>
          </p:cNvPr>
          <p:cNvSpPr>
            <a:spLocks noGrp="1"/>
          </p:cNvSpPr>
          <p:nvPr>
            <p:ph type="title"/>
          </p:nvPr>
        </p:nvSpPr>
        <p:spPr/>
        <p:txBody>
          <a:bodyPr/>
          <a:lstStyle/>
          <a:p>
            <a:r>
              <a:rPr lang="fr-FR" dirty="0"/>
              <a:t>SIMILARITÉS ET PARTICULARITÉS</a:t>
            </a:r>
          </a:p>
        </p:txBody>
      </p:sp>
      <p:sp>
        <p:nvSpPr>
          <p:cNvPr id="3" name="Espace réservé du contenu 2">
            <a:extLst>
              <a:ext uri="{FF2B5EF4-FFF2-40B4-BE49-F238E27FC236}">
                <a16:creationId xmlns:a16="http://schemas.microsoft.com/office/drawing/2014/main" id="{DB524BB7-855B-4E2D-958C-3AC0B45976E5}"/>
              </a:ext>
            </a:extLst>
          </p:cNvPr>
          <p:cNvSpPr>
            <a:spLocks noGrp="1"/>
          </p:cNvSpPr>
          <p:nvPr>
            <p:ph idx="1"/>
          </p:nvPr>
        </p:nvSpPr>
        <p:spPr>
          <a:xfrm>
            <a:off x="1141412" y="2249486"/>
            <a:ext cx="9905999" cy="3908717"/>
          </a:xfrm>
        </p:spPr>
        <p:txBody>
          <a:bodyPr>
            <a:normAutofit/>
          </a:bodyPr>
          <a:lstStyle/>
          <a:p>
            <a:pPr marL="0" indent="0">
              <a:buNone/>
            </a:pPr>
            <a:r>
              <a:rPr lang="fr-FR" u="sng" dirty="0"/>
              <a:t>Particularités :</a:t>
            </a:r>
          </a:p>
          <a:p>
            <a:pPr marL="0" indent="0">
              <a:buNone/>
            </a:pPr>
            <a:r>
              <a:rPr lang="fr-FR" b="1" dirty="0"/>
              <a:t>Auto-configuration :</a:t>
            </a:r>
          </a:p>
          <a:p>
            <a:r>
              <a:rPr lang="fr-FR" dirty="0"/>
              <a:t>ICMPv6 : Protocole similaire à l’ICMP, transporte maintenant les messages de configuration (questions d’un appareil, réponses d’un routeur)</a:t>
            </a:r>
          </a:p>
          <a:p>
            <a:r>
              <a:rPr lang="fr-FR" dirty="0"/>
              <a:t>Multicast : Plus de broadcast, deux adresses à retenir : ff02::2 pour les routeurs et ff02::1 pour les appareils.</a:t>
            </a:r>
          </a:p>
          <a:p>
            <a:r>
              <a:rPr lang="fr-FR" dirty="0"/>
              <a:t>NDP : protocole de découverte des voisins : routeurs en premiers, hôtes après.</a:t>
            </a:r>
          </a:p>
        </p:txBody>
      </p:sp>
    </p:spTree>
    <p:extLst>
      <p:ext uri="{BB962C8B-B14F-4D97-AF65-F5344CB8AC3E}">
        <p14:creationId xmlns:p14="http://schemas.microsoft.com/office/powerpoint/2010/main" val="3517943695"/>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F146FC-3636-46C8-81A3-0B40D83D697C}"/>
              </a:ext>
            </a:extLst>
          </p:cNvPr>
          <p:cNvSpPr>
            <a:spLocks noGrp="1"/>
          </p:cNvSpPr>
          <p:nvPr>
            <p:ph type="title"/>
          </p:nvPr>
        </p:nvSpPr>
        <p:spPr/>
        <p:txBody>
          <a:bodyPr/>
          <a:lstStyle/>
          <a:p>
            <a:r>
              <a:rPr lang="fr-FR" dirty="0"/>
              <a:t>PRÉFIXES IMPORTANTS</a:t>
            </a:r>
          </a:p>
        </p:txBody>
      </p:sp>
      <p:pic>
        <p:nvPicPr>
          <p:cNvPr id="6" name="Espace réservé du contenu 5">
            <a:extLst>
              <a:ext uri="{FF2B5EF4-FFF2-40B4-BE49-F238E27FC236}">
                <a16:creationId xmlns:a16="http://schemas.microsoft.com/office/drawing/2014/main" id="{F81DA723-3892-44BF-AA52-32EEB1DAD46F}"/>
              </a:ext>
            </a:extLst>
          </p:cNvPr>
          <p:cNvPicPr>
            <a:picLocks noGrp="1" noChangeAspect="1"/>
          </p:cNvPicPr>
          <p:nvPr>
            <p:ph idx="1"/>
          </p:nvPr>
        </p:nvPicPr>
        <p:blipFill>
          <a:blip r:embed="rId2"/>
          <a:stretch>
            <a:fillRect/>
          </a:stretch>
        </p:blipFill>
        <p:spPr>
          <a:xfrm>
            <a:off x="1586204" y="1849319"/>
            <a:ext cx="8388221" cy="4390163"/>
          </a:xfrm>
          <a:prstGeom prst="rect">
            <a:avLst/>
          </a:prstGeom>
        </p:spPr>
      </p:pic>
    </p:spTree>
    <p:extLst>
      <p:ext uri="{BB962C8B-B14F-4D97-AF65-F5344CB8AC3E}">
        <p14:creationId xmlns:p14="http://schemas.microsoft.com/office/powerpoint/2010/main" val="2177837881"/>
      </p:ext>
    </p:extLst>
  </p:cSld>
  <p:clrMapOvr>
    <a:masterClrMapping/>
  </p:clrMapOvr>
  <p:transition spd="slow">
    <p:strips/>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15D67B-946E-4454-B6A9-D318A70B9742}"/>
              </a:ext>
            </a:extLst>
          </p:cNvPr>
          <p:cNvSpPr>
            <a:spLocks noGrp="1"/>
          </p:cNvSpPr>
          <p:nvPr>
            <p:ph type="title"/>
          </p:nvPr>
        </p:nvSpPr>
        <p:spPr>
          <a:xfrm>
            <a:off x="1141412" y="2447318"/>
            <a:ext cx="9905998" cy="1478570"/>
          </a:xfrm>
        </p:spPr>
        <p:txBody>
          <a:bodyPr/>
          <a:lstStyle/>
          <a:p>
            <a:r>
              <a:rPr lang="fr-FR" dirty="0"/>
              <a:t>Démonstration dans un réseau LAN</a:t>
            </a:r>
          </a:p>
        </p:txBody>
      </p:sp>
      <p:sp>
        <p:nvSpPr>
          <p:cNvPr id="3" name="Espace réservé du contenu 2">
            <a:extLst>
              <a:ext uri="{FF2B5EF4-FFF2-40B4-BE49-F238E27FC236}">
                <a16:creationId xmlns:a16="http://schemas.microsoft.com/office/drawing/2014/main" id="{7F15AB5D-E904-47A2-AA92-563E2E97FD60}"/>
              </a:ext>
            </a:extLst>
          </p:cNvPr>
          <p:cNvSpPr>
            <a:spLocks noGrp="1"/>
          </p:cNvSpPr>
          <p:nvPr>
            <p:ph idx="1"/>
          </p:nvPr>
        </p:nvSpPr>
        <p:spPr/>
        <p:txBody>
          <a:bodyPr/>
          <a:lstStyle/>
          <a:p>
            <a:pPr marL="0" indent="0">
              <a:buNone/>
            </a:pPr>
            <a:endParaRPr lang="fr-FR" dirty="0"/>
          </a:p>
        </p:txBody>
      </p:sp>
    </p:spTree>
    <p:extLst>
      <p:ext uri="{BB962C8B-B14F-4D97-AF65-F5344CB8AC3E}">
        <p14:creationId xmlns:p14="http://schemas.microsoft.com/office/powerpoint/2010/main" val="3930419261"/>
      </p:ext>
    </p:extLst>
  </p:cSld>
  <p:clrMapOvr>
    <a:masterClrMapping/>
  </p:clrMapOvr>
  <p:transition spd="slow">
    <p:strips/>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57953A-E4C0-4417-B057-6118AC8C50C6}"/>
              </a:ext>
            </a:extLst>
          </p:cNvPr>
          <p:cNvSpPr>
            <a:spLocks noGrp="1"/>
          </p:cNvSpPr>
          <p:nvPr>
            <p:ph type="title"/>
          </p:nvPr>
        </p:nvSpPr>
        <p:spPr/>
        <p:txBody>
          <a:bodyPr/>
          <a:lstStyle/>
          <a:p>
            <a:r>
              <a:rPr lang="fr-FR" dirty="0"/>
              <a:t>Webographie</a:t>
            </a:r>
          </a:p>
        </p:txBody>
      </p:sp>
      <p:sp>
        <p:nvSpPr>
          <p:cNvPr id="3" name="Espace réservé du contenu 2">
            <a:extLst>
              <a:ext uri="{FF2B5EF4-FFF2-40B4-BE49-F238E27FC236}">
                <a16:creationId xmlns:a16="http://schemas.microsoft.com/office/drawing/2014/main" id="{0821AFE2-3DEE-4668-BD1C-427CD9262E13}"/>
              </a:ext>
            </a:extLst>
          </p:cNvPr>
          <p:cNvSpPr>
            <a:spLocks noGrp="1"/>
          </p:cNvSpPr>
          <p:nvPr>
            <p:ph idx="1"/>
          </p:nvPr>
        </p:nvSpPr>
        <p:spPr/>
        <p:txBody>
          <a:bodyPr/>
          <a:lstStyle/>
          <a:p>
            <a:r>
              <a:rPr lang="fr-FR" dirty="0">
                <a:hlinkClick r:id="rId2"/>
              </a:rPr>
              <a:t>https://irp.nain-t.net/doku.php/075ipv6:start</a:t>
            </a:r>
            <a:endParaRPr lang="fr-FR" dirty="0"/>
          </a:p>
          <a:p>
            <a:r>
              <a:rPr lang="fr-FR" dirty="0">
                <a:hlinkClick r:id="rId3"/>
              </a:rPr>
              <a:t>https://fr.wikipedia.org</a:t>
            </a:r>
            <a:endParaRPr lang="fr-FR" dirty="0"/>
          </a:p>
          <a:p>
            <a:endParaRPr lang="fr-FR" dirty="0"/>
          </a:p>
        </p:txBody>
      </p:sp>
    </p:spTree>
    <p:extLst>
      <p:ext uri="{BB962C8B-B14F-4D97-AF65-F5344CB8AC3E}">
        <p14:creationId xmlns:p14="http://schemas.microsoft.com/office/powerpoint/2010/main" val="1523346625"/>
      </p:ext>
    </p:extLst>
  </p:cSld>
  <p:clrMapOvr>
    <a:masterClrMapping/>
  </p:clrMapOvr>
  <p:transition spd="slow">
    <p:strips/>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8E61DE-C49B-4169-8F30-50086A44F224}"/>
              </a:ext>
            </a:extLst>
          </p:cNvPr>
          <p:cNvSpPr>
            <a:spLocks noGrp="1"/>
          </p:cNvSpPr>
          <p:nvPr>
            <p:ph type="title"/>
          </p:nvPr>
        </p:nvSpPr>
        <p:spPr/>
        <p:txBody>
          <a:bodyPr/>
          <a:lstStyle/>
          <a:p>
            <a:r>
              <a:rPr lang="fr-FR" dirty="0"/>
              <a:t>ABSTRACT</a:t>
            </a:r>
          </a:p>
        </p:txBody>
      </p:sp>
      <p:sp>
        <p:nvSpPr>
          <p:cNvPr id="3" name="Espace réservé du contenu 2">
            <a:extLst>
              <a:ext uri="{FF2B5EF4-FFF2-40B4-BE49-F238E27FC236}">
                <a16:creationId xmlns:a16="http://schemas.microsoft.com/office/drawing/2014/main" id="{EE09D3AB-B089-4AFB-8A67-C6FA1F11A7B1}"/>
              </a:ext>
            </a:extLst>
          </p:cNvPr>
          <p:cNvSpPr>
            <a:spLocks noGrp="1"/>
          </p:cNvSpPr>
          <p:nvPr>
            <p:ph idx="1"/>
          </p:nvPr>
        </p:nvSpPr>
        <p:spPr/>
        <p:txBody>
          <a:bodyPr/>
          <a:lstStyle/>
          <a:p>
            <a:pPr marL="0" indent="0">
              <a:buNone/>
            </a:pPr>
            <a:r>
              <a:rPr lang="en-US" dirty="0"/>
              <a:t>IPv6: A solution invented in the 1990s in response to the increasing need for IP addresses, which turned out to be far greater than originally anticipated when IPv4 was created. From hexadecimal to auto-configuration protocols, including the concepts of link-local and link-global addresses, we will see the fundamentals of </a:t>
            </a:r>
            <a:r>
              <a:rPr lang="en-US"/>
              <a:t>IPv6 to lead to a </a:t>
            </a:r>
            <a:r>
              <a:rPr lang="en-US" dirty="0"/>
              <a:t>communication between two devices on different networks.</a:t>
            </a:r>
            <a:endParaRPr lang="fr-FR" dirty="0"/>
          </a:p>
        </p:txBody>
      </p:sp>
    </p:spTree>
    <p:extLst>
      <p:ext uri="{BB962C8B-B14F-4D97-AF65-F5344CB8AC3E}">
        <p14:creationId xmlns:p14="http://schemas.microsoft.com/office/powerpoint/2010/main" val="2968951210"/>
      </p:ext>
    </p:extLst>
  </p:cSld>
  <p:clrMapOvr>
    <a:masterClrMapping/>
  </p:clrMapOvr>
  <p:transition spd="slow">
    <p:strips/>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8555B3-54EE-4BFC-878F-A4CF6667BCE4}"/>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6EF55F8C-E843-4CB6-AD22-68DE4AEF5AC0}"/>
              </a:ext>
            </a:extLst>
          </p:cNvPr>
          <p:cNvSpPr>
            <a:spLocks noGrp="1"/>
          </p:cNvSpPr>
          <p:nvPr>
            <p:ph idx="1"/>
          </p:nvPr>
        </p:nvSpPr>
        <p:spPr/>
        <p:txBody>
          <a:bodyPr/>
          <a:lstStyle/>
          <a:p>
            <a:pPr marL="457200" indent="-457200">
              <a:buFont typeface="+mj-lt"/>
              <a:buAutoNum type="arabicPeriod"/>
            </a:pPr>
            <a:r>
              <a:rPr lang="fr-FR" dirty="0"/>
              <a:t>L’hexadécimal</a:t>
            </a:r>
          </a:p>
          <a:p>
            <a:pPr marL="457200" indent="-457200">
              <a:buFont typeface="+mj-lt"/>
              <a:buAutoNum type="arabicPeriod"/>
            </a:pPr>
            <a:r>
              <a:rPr lang="fr-FR" dirty="0"/>
              <a:t>Un peu d’histoire</a:t>
            </a:r>
          </a:p>
          <a:p>
            <a:pPr marL="457200" indent="-457200">
              <a:buFont typeface="+mj-lt"/>
              <a:buAutoNum type="arabicPeriod"/>
            </a:pPr>
            <a:r>
              <a:rPr lang="fr-FR" dirty="0"/>
              <a:t>Similarités avec l’IPv4 et particularités de l’IPv6</a:t>
            </a:r>
          </a:p>
          <a:p>
            <a:pPr marL="457200" indent="-457200">
              <a:buFont typeface="+mj-lt"/>
              <a:buAutoNum type="arabicPeriod"/>
            </a:pPr>
            <a:r>
              <a:rPr lang="fr-FR" dirty="0"/>
              <a:t>Tableau d’adresses réseaux particulières</a:t>
            </a:r>
          </a:p>
          <a:p>
            <a:pPr marL="457200" indent="-457200">
              <a:buFont typeface="+mj-lt"/>
              <a:buAutoNum type="arabicPeriod"/>
            </a:pPr>
            <a:r>
              <a:rPr lang="fr-FR" dirty="0"/>
              <a:t>Démonstration dans un réseau LAN</a:t>
            </a:r>
          </a:p>
          <a:p>
            <a:endParaRPr lang="fr-FR" dirty="0"/>
          </a:p>
        </p:txBody>
      </p:sp>
    </p:spTree>
    <p:extLst>
      <p:ext uri="{BB962C8B-B14F-4D97-AF65-F5344CB8AC3E}">
        <p14:creationId xmlns:p14="http://schemas.microsoft.com/office/powerpoint/2010/main" val="1484593759"/>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D93FA8-B57C-47E3-89B8-EA9CC76B17C8}"/>
              </a:ext>
            </a:extLst>
          </p:cNvPr>
          <p:cNvSpPr>
            <a:spLocks noGrp="1"/>
          </p:cNvSpPr>
          <p:nvPr>
            <p:ph type="title"/>
          </p:nvPr>
        </p:nvSpPr>
        <p:spPr/>
        <p:txBody>
          <a:bodyPr/>
          <a:lstStyle/>
          <a:p>
            <a:r>
              <a:rPr lang="fr-FR" dirty="0"/>
              <a:t>L’HEXADÉCIMAL</a:t>
            </a:r>
          </a:p>
        </p:txBody>
      </p:sp>
      <p:sp>
        <p:nvSpPr>
          <p:cNvPr id="3" name="Espace réservé du contenu 2">
            <a:extLst>
              <a:ext uri="{FF2B5EF4-FFF2-40B4-BE49-F238E27FC236}">
                <a16:creationId xmlns:a16="http://schemas.microsoft.com/office/drawing/2014/main" id="{9EDA5A31-8D02-4B14-8691-87EFECADFA3E}"/>
              </a:ext>
            </a:extLst>
          </p:cNvPr>
          <p:cNvSpPr>
            <a:spLocks noGrp="1"/>
          </p:cNvSpPr>
          <p:nvPr>
            <p:ph idx="1"/>
          </p:nvPr>
        </p:nvSpPr>
        <p:spPr>
          <a:xfrm>
            <a:off x="1141412" y="2249487"/>
            <a:ext cx="9905999" cy="1855982"/>
          </a:xfrm>
        </p:spPr>
        <p:txBody>
          <a:bodyPr>
            <a:normAutofit/>
          </a:bodyPr>
          <a:lstStyle/>
          <a:p>
            <a:pPr marL="0" indent="0">
              <a:buNone/>
            </a:pPr>
            <a:r>
              <a:rPr lang="fr-FR" u="sng" dirty="0"/>
              <a:t>Binaire</a:t>
            </a:r>
          </a:p>
          <a:p>
            <a:pPr marL="0" indent="0">
              <a:buNone/>
            </a:pPr>
            <a:r>
              <a:rPr lang="fr-FR" dirty="0"/>
              <a:t>2 chiffres : </a:t>
            </a:r>
            <a:r>
              <a:rPr lang="fr-FR" dirty="0">
                <a:solidFill>
                  <a:schemeClr val="accent4"/>
                </a:solidFill>
              </a:rPr>
              <a:t>0</a:t>
            </a:r>
            <a:r>
              <a:rPr lang="fr-FR" dirty="0"/>
              <a:t> et </a:t>
            </a:r>
            <a:r>
              <a:rPr lang="fr-FR" dirty="0">
                <a:solidFill>
                  <a:schemeClr val="accent4"/>
                </a:solidFill>
              </a:rPr>
              <a:t>1</a:t>
            </a:r>
            <a:endParaRPr lang="fr-FR" dirty="0"/>
          </a:p>
          <a:p>
            <a:pPr marL="0" indent="0">
              <a:buNone/>
            </a:pPr>
            <a:r>
              <a:rPr lang="fr-FR" dirty="0"/>
              <a:t>Exemple de nombre binaire : </a:t>
            </a:r>
            <a:r>
              <a:rPr lang="fr-FR" dirty="0">
                <a:solidFill>
                  <a:schemeClr val="accent4"/>
                </a:solidFill>
              </a:rPr>
              <a:t>10101011</a:t>
            </a:r>
          </a:p>
        </p:txBody>
      </p:sp>
    </p:spTree>
    <p:extLst>
      <p:ext uri="{BB962C8B-B14F-4D97-AF65-F5344CB8AC3E}">
        <p14:creationId xmlns:p14="http://schemas.microsoft.com/office/powerpoint/2010/main" val="2195982466"/>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D93FA8-B57C-47E3-89B8-EA9CC76B17C8}"/>
              </a:ext>
            </a:extLst>
          </p:cNvPr>
          <p:cNvSpPr>
            <a:spLocks noGrp="1"/>
          </p:cNvSpPr>
          <p:nvPr>
            <p:ph type="title"/>
          </p:nvPr>
        </p:nvSpPr>
        <p:spPr/>
        <p:txBody>
          <a:bodyPr/>
          <a:lstStyle/>
          <a:p>
            <a:r>
              <a:rPr lang="fr-FR" dirty="0"/>
              <a:t>L’HEXADÉCIMAL</a:t>
            </a:r>
          </a:p>
        </p:txBody>
      </p:sp>
      <p:sp>
        <p:nvSpPr>
          <p:cNvPr id="3" name="Espace réservé du contenu 2">
            <a:extLst>
              <a:ext uri="{FF2B5EF4-FFF2-40B4-BE49-F238E27FC236}">
                <a16:creationId xmlns:a16="http://schemas.microsoft.com/office/drawing/2014/main" id="{9EDA5A31-8D02-4B14-8691-87EFECADFA3E}"/>
              </a:ext>
            </a:extLst>
          </p:cNvPr>
          <p:cNvSpPr>
            <a:spLocks noGrp="1"/>
          </p:cNvSpPr>
          <p:nvPr>
            <p:ph idx="1"/>
          </p:nvPr>
        </p:nvSpPr>
        <p:spPr/>
        <p:txBody>
          <a:bodyPr/>
          <a:lstStyle/>
          <a:p>
            <a:pPr marL="0" indent="0">
              <a:buNone/>
            </a:pPr>
            <a:r>
              <a:rPr lang="fr-FR" u="sng" dirty="0"/>
              <a:t>Décimal</a:t>
            </a:r>
          </a:p>
          <a:p>
            <a:pPr marL="0" indent="0">
              <a:buNone/>
            </a:pPr>
            <a:r>
              <a:rPr lang="fr-FR" dirty="0"/>
              <a:t>10 chiffres : </a:t>
            </a:r>
            <a:r>
              <a:rPr lang="fr-FR" dirty="0">
                <a:solidFill>
                  <a:schemeClr val="accent4"/>
                </a:solidFill>
              </a:rPr>
              <a:t>0</a:t>
            </a:r>
            <a:r>
              <a:rPr lang="fr-FR" dirty="0"/>
              <a:t>, </a:t>
            </a:r>
            <a:r>
              <a:rPr lang="fr-FR" dirty="0">
                <a:solidFill>
                  <a:schemeClr val="accent4"/>
                </a:solidFill>
              </a:rPr>
              <a:t>1</a:t>
            </a:r>
            <a:r>
              <a:rPr lang="fr-FR" dirty="0"/>
              <a:t>, </a:t>
            </a:r>
            <a:r>
              <a:rPr lang="fr-FR" dirty="0">
                <a:solidFill>
                  <a:srgbClr val="00B050"/>
                </a:solidFill>
              </a:rPr>
              <a:t>2</a:t>
            </a:r>
            <a:r>
              <a:rPr lang="fr-FR" dirty="0"/>
              <a:t>, </a:t>
            </a:r>
            <a:r>
              <a:rPr lang="fr-FR" dirty="0">
                <a:solidFill>
                  <a:srgbClr val="00B050"/>
                </a:solidFill>
              </a:rPr>
              <a:t>3</a:t>
            </a:r>
            <a:r>
              <a:rPr lang="fr-FR" dirty="0"/>
              <a:t>, </a:t>
            </a:r>
            <a:r>
              <a:rPr lang="fr-FR" dirty="0">
                <a:solidFill>
                  <a:srgbClr val="00B050"/>
                </a:solidFill>
              </a:rPr>
              <a:t>4</a:t>
            </a:r>
            <a:r>
              <a:rPr lang="fr-FR" dirty="0"/>
              <a:t>, </a:t>
            </a:r>
            <a:r>
              <a:rPr lang="fr-FR" dirty="0">
                <a:solidFill>
                  <a:srgbClr val="00B050"/>
                </a:solidFill>
              </a:rPr>
              <a:t>5</a:t>
            </a:r>
            <a:r>
              <a:rPr lang="fr-FR" dirty="0"/>
              <a:t>, </a:t>
            </a:r>
            <a:r>
              <a:rPr lang="fr-FR" dirty="0">
                <a:solidFill>
                  <a:srgbClr val="00B050"/>
                </a:solidFill>
              </a:rPr>
              <a:t>6</a:t>
            </a:r>
            <a:r>
              <a:rPr lang="fr-FR" dirty="0"/>
              <a:t>, </a:t>
            </a:r>
            <a:r>
              <a:rPr lang="fr-FR" dirty="0">
                <a:solidFill>
                  <a:srgbClr val="00B050"/>
                </a:solidFill>
              </a:rPr>
              <a:t>7</a:t>
            </a:r>
            <a:r>
              <a:rPr lang="fr-FR" dirty="0"/>
              <a:t>, </a:t>
            </a:r>
            <a:r>
              <a:rPr lang="fr-FR" dirty="0">
                <a:solidFill>
                  <a:srgbClr val="00B050"/>
                </a:solidFill>
              </a:rPr>
              <a:t>8</a:t>
            </a:r>
            <a:r>
              <a:rPr lang="fr-FR" dirty="0"/>
              <a:t> et </a:t>
            </a:r>
            <a:r>
              <a:rPr lang="fr-FR" dirty="0">
                <a:solidFill>
                  <a:srgbClr val="00B050"/>
                </a:solidFill>
              </a:rPr>
              <a:t>9</a:t>
            </a:r>
            <a:endParaRPr lang="fr-FR" dirty="0"/>
          </a:p>
          <a:p>
            <a:pPr marL="0" indent="0">
              <a:buNone/>
            </a:pPr>
            <a:r>
              <a:rPr lang="fr-FR" dirty="0"/>
              <a:t>Exemple de nombre décimal : </a:t>
            </a:r>
            <a:r>
              <a:rPr lang="fr-FR" dirty="0">
                <a:solidFill>
                  <a:srgbClr val="00B050"/>
                </a:solidFill>
              </a:rPr>
              <a:t>171</a:t>
            </a:r>
          </a:p>
        </p:txBody>
      </p:sp>
    </p:spTree>
    <p:extLst>
      <p:ext uri="{BB962C8B-B14F-4D97-AF65-F5344CB8AC3E}">
        <p14:creationId xmlns:p14="http://schemas.microsoft.com/office/powerpoint/2010/main" val="3943507120"/>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6E0BD1-E15A-4579-997F-E384DD441317}"/>
              </a:ext>
            </a:extLst>
          </p:cNvPr>
          <p:cNvSpPr>
            <a:spLocks noGrp="1"/>
          </p:cNvSpPr>
          <p:nvPr>
            <p:ph type="title"/>
          </p:nvPr>
        </p:nvSpPr>
        <p:spPr/>
        <p:txBody>
          <a:bodyPr/>
          <a:lstStyle/>
          <a:p>
            <a:r>
              <a:rPr lang="fr-FR" dirty="0"/>
              <a:t>L’HEXADÉCIMAL</a:t>
            </a:r>
          </a:p>
        </p:txBody>
      </p:sp>
      <p:sp>
        <p:nvSpPr>
          <p:cNvPr id="3" name="Espace réservé du contenu 2">
            <a:extLst>
              <a:ext uri="{FF2B5EF4-FFF2-40B4-BE49-F238E27FC236}">
                <a16:creationId xmlns:a16="http://schemas.microsoft.com/office/drawing/2014/main" id="{F113A5F4-3928-4044-8ACA-980DB6D07415}"/>
              </a:ext>
            </a:extLst>
          </p:cNvPr>
          <p:cNvSpPr>
            <a:spLocks noGrp="1"/>
          </p:cNvSpPr>
          <p:nvPr>
            <p:ph idx="1"/>
          </p:nvPr>
        </p:nvSpPr>
        <p:spPr/>
        <p:txBody>
          <a:bodyPr/>
          <a:lstStyle/>
          <a:p>
            <a:pPr marL="0" indent="0">
              <a:buNone/>
            </a:pPr>
            <a:r>
              <a:rPr lang="fr-FR" u="sng" dirty="0"/>
              <a:t>Hexadécimal</a:t>
            </a:r>
          </a:p>
          <a:p>
            <a:pPr marL="0" indent="0">
              <a:buNone/>
            </a:pPr>
            <a:r>
              <a:rPr lang="fr-FR" dirty="0"/>
              <a:t>16 chiffres : </a:t>
            </a:r>
            <a:r>
              <a:rPr lang="fr-FR" dirty="0">
                <a:solidFill>
                  <a:schemeClr val="accent4"/>
                </a:solidFill>
              </a:rPr>
              <a:t>0</a:t>
            </a:r>
            <a:r>
              <a:rPr lang="fr-FR" dirty="0"/>
              <a:t>, </a:t>
            </a:r>
            <a:r>
              <a:rPr lang="fr-FR" dirty="0">
                <a:solidFill>
                  <a:schemeClr val="accent4"/>
                </a:solidFill>
              </a:rPr>
              <a:t>1</a:t>
            </a:r>
            <a:r>
              <a:rPr lang="fr-FR" dirty="0"/>
              <a:t>, </a:t>
            </a:r>
            <a:r>
              <a:rPr lang="fr-FR" dirty="0">
                <a:solidFill>
                  <a:srgbClr val="00B050"/>
                </a:solidFill>
              </a:rPr>
              <a:t>2</a:t>
            </a:r>
            <a:r>
              <a:rPr lang="fr-FR" dirty="0"/>
              <a:t>, </a:t>
            </a:r>
            <a:r>
              <a:rPr lang="fr-FR" dirty="0">
                <a:solidFill>
                  <a:srgbClr val="00B050"/>
                </a:solidFill>
              </a:rPr>
              <a:t>3</a:t>
            </a:r>
            <a:r>
              <a:rPr lang="fr-FR" dirty="0"/>
              <a:t>, </a:t>
            </a:r>
            <a:r>
              <a:rPr lang="fr-FR" dirty="0">
                <a:solidFill>
                  <a:srgbClr val="00B050"/>
                </a:solidFill>
              </a:rPr>
              <a:t>4</a:t>
            </a:r>
            <a:r>
              <a:rPr lang="fr-FR" dirty="0"/>
              <a:t>, </a:t>
            </a:r>
            <a:r>
              <a:rPr lang="fr-FR" dirty="0">
                <a:solidFill>
                  <a:srgbClr val="00B050"/>
                </a:solidFill>
              </a:rPr>
              <a:t>5</a:t>
            </a:r>
            <a:r>
              <a:rPr lang="fr-FR" dirty="0"/>
              <a:t>, </a:t>
            </a:r>
            <a:r>
              <a:rPr lang="fr-FR" dirty="0">
                <a:solidFill>
                  <a:srgbClr val="00B050"/>
                </a:solidFill>
              </a:rPr>
              <a:t>6</a:t>
            </a:r>
            <a:r>
              <a:rPr lang="fr-FR" dirty="0"/>
              <a:t>, </a:t>
            </a:r>
            <a:r>
              <a:rPr lang="fr-FR" dirty="0">
                <a:solidFill>
                  <a:srgbClr val="00B050"/>
                </a:solidFill>
              </a:rPr>
              <a:t>7</a:t>
            </a:r>
            <a:r>
              <a:rPr lang="fr-FR" dirty="0"/>
              <a:t>, </a:t>
            </a:r>
            <a:r>
              <a:rPr lang="fr-FR" dirty="0">
                <a:solidFill>
                  <a:srgbClr val="00B050"/>
                </a:solidFill>
              </a:rPr>
              <a:t>8</a:t>
            </a:r>
            <a:r>
              <a:rPr lang="fr-FR" dirty="0"/>
              <a:t>, </a:t>
            </a:r>
            <a:r>
              <a:rPr lang="fr-FR" dirty="0">
                <a:solidFill>
                  <a:srgbClr val="00B050"/>
                </a:solidFill>
              </a:rPr>
              <a:t>9</a:t>
            </a:r>
            <a:r>
              <a:rPr lang="fr-FR" dirty="0"/>
              <a:t>, </a:t>
            </a:r>
            <a:r>
              <a:rPr lang="fr-FR" dirty="0">
                <a:solidFill>
                  <a:srgbClr val="FF0000"/>
                </a:solidFill>
              </a:rPr>
              <a:t>a</a:t>
            </a:r>
            <a:r>
              <a:rPr lang="fr-FR" dirty="0"/>
              <a:t>, </a:t>
            </a:r>
            <a:r>
              <a:rPr lang="fr-FR" dirty="0">
                <a:solidFill>
                  <a:srgbClr val="FF0000"/>
                </a:solidFill>
              </a:rPr>
              <a:t>b</a:t>
            </a:r>
            <a:r>
              <a:rPr lang="fr-FR" dirty="0"/>
              <a:t>, </a:t>
            </a:r>
            <a:r>
              <a:rPr lang="fr-FR" dirty="0">
                <a:solidFill>
                  <a:srgbClr val="FF0000"/>
                </a:solidFill>
              </a:rPr>
              <a:t>c</a:t>
            </a:r>
            <a:r>
              <a:rPr lang="fr-FR" dirty="0"/>
              <a:t>, </a:t>
            </a:r>
            <a:r>
              <a:rPr lang="fr-FR" dirty="0">
                <a:solidFill>
                  <a:srgbClr val="FF0000"/>
                </a:solidFill>
              </a:rPr>
              <a:t>d</a:t>
            </a:r>
            <a:r>
              <a:rPr lang="fr-FR" dirty="0"/>
              <a:t>, </a:t>
            </a:r>
            <a:r>
              <a:rPr lang="fr-FR" dirty="0">
                <a:solidFill>
                  <a:srgbClr val="FF0000"/>
                </a:solidFill>
              </a:rPr>
              <a:t>e</a:t>
            </a:r>
            <a:r>
              <a:rPr lang="fr-FR" dirty="0"/>
              <a:t> et </a:t>
            </a:r>
            <a:r>
              <a:rPr lang="fr-FR" dirty="0">
                <a:solidFill>
                  <a:srgbClr val="FF0000"/>
                </a:solidFill>
              </a:rPr>
              <a:t>f</a:t>
            </a:r>
            <a:endParaRPr lang="fr-FR" dirty="0"/>
          </a:p>
          <a:p>
            <a:pPr marL="0" indent="0">
              <a:buNone/>
            </a:pPr>
            <a:r>
              <a:rPr lang="fr-FR" dirty="0"/>
              <a:t>Exemple de nombre hexadécimal : </a:t>
            </a:r>
            <a:r>
              <a:rPr lang="fr-FR" dirty="0">
                <a:solidFill>
                  <a:srgbClr val="FF0000"/>
                </a:solidFill>
              </a:rPr>
              <a:t>ab</a:t>
            </a:r>
          </a:p>
          <a:p>
            <a:pPr marL="0" indent="0">
              <a:buNone/>
            </a:pPr>
            <a:r>
              <a:rPr lang="fr-FR" dirty="0"/>
              <a:t>Hexa → Binaire : </a:t>
            </a:r>
            <a:r>
              <a:rPr lang="fr-FR" dirty="0" err="1">
                <a:solidFill>
                  <a:srgbClr val="FF0000"/>
                </a:solidFill>
              </a:rPr>
              <a:t>ff</a:t>
            </a:r>
            <a:r>
              <a:rPr lang="fr-FR" dirty="0"/>
              <a:t> → </a:t>
            </a:r>
            <a:r>
              <a:rPr lang="fr-FR" dirty="0">
                <a:solidFill>
                  <a:schemeClr val="accent4"/>
                </a:solidFill>
              </a:rPr>
              <a:t>11111111</a:t>
            </a:r>
          </a:p>
        </p:txBody>
      </p:sp>
    </p:spTree>
    <p:extLst>
      <p:ext uri="{BB962C8B-B14F-4D97-AF65-F5344CB8AC3E}">
        <p14:creationId xmlns:p14="http://schemas.microsoft.com/office/powerpoint/2010/main" val="307464472"/>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E32DDF-0739-455D-A1B9-610E13B11601}"/>
              </a:ext>
            </a:extLst>
          </p:cNvPr>
          <p:cNvSpPr>
            <a:spLocks noGrp="1"/>
          </p:cNvSpPr>
          <p:nvPr>
            <p:ph type="title"/>
          </p:nvPr>
        </p:nvSpPr>
        <p:spPr/>
        <p:txBody>
          <a:bodyPr/>
          <a:lstStyle/>
          <a:p>
            <a:r>
              <a:rPr lang="fr-FR" dirty="0"/>
              <a:t>HISTOIRE RAPIDE DE L’IPv6</a:t>
            </a:r>
          </a:p>
        </p:txBody>
      </p:sp>
      <p:sp>
        <p:nvSpPr>
          <p:cNvPr id="3" name="Espace réservé du contenu 2">
            <a:extLst>
              <a:ext uri="{FF2B5EF4-FFF2-40B4-BE49-F238E27FC236}">
                <a16:creationId xmlns:a16="http://schemas.microsoft.com/office/drawing/2014/main" id="{7216E096-25EC-4A9E-BD80-3CF839451081}"/>
              </a:ext>
            </a:extLst>
          </p:cNvPr>
          <p:cNvSpPr>
            <a:spLocks noGrp="1"/>
          </p:cNvSpPr>
          <p:nvPr>
            <p:ph idx="1"/>
          </p:nvPr>
        </p:nvSpPr>
        <p:spPr/>
        <p:txBody>
          <a:bodyPr/>
          <a:lstStyle/>
          <a:p>
            <a:pPr marL="0" indent="0">
              <a:buNone/>
            </a:pPr>
            <a:r>
              <a:rPr lang="fr-FR" u="sng" dirty="0"/>
              <a:t>IPv4 :</a:t>
            </a:r>
          </a:p>
          <a:p>
            <a:r>
              <a:rPr lang="fr-FR" dirty="0"/>
              <a:t>4 octets, 32 bits</a:t>
            </a:r>
          </a:p>
          <a:p>
            <a:r>
              <a:rPr lang="fr-FR" dirty="0"/>
              <a:t>2^32 = environ 4,3*10^9 possibilités d’adresses (4 milliards)</a:t>
            </a:r>
          </a:p>
          <a:p>
            <a:r>
              <a:rPr lang="fr-FR" dirty="0"/>
              <a:t>Classe (A pour 16M, B pour 65536, C pour 256)</a:t>
            </a:r>
          </a:p>
          <a:p>
            <a:r>
              <a:rPr lang="fr-FR" dirty="0"/>
              <a:t>Puis CIDR</a:t>
            </a:r>
          </a:p>
          <a:p>
            <a:r>
              <a:rPr lang="fr-FR" dirty="0"/>
              <a:t>Puis NAT</a:t>
            </a:r>
          </a:p>
        </p:txBody>
      </p:sp>
    </p:spTree>
    <p:extLst>
      <p:ext uri="{BB962C8B-B14F-4D97-AF65-F5344CB8AC3E}">
        <p14:creationId xmlns:p14="http://schemas.microsoft.com/office/powerpoint/2010/main" val="2780240700"/>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E32DDF-0739-455D-A1B9-610E13B11601}"/>
              </a:ext>
            </a:extLst>
          </p:cNvPr>
          <p:cNvSpPr>
            <a:spLocks noGrp="1"/>
          </p:cNvSpPr>
          <p:nvPr>
            <p:ph type="title"/>
          </p:nvPr>
        </p:nvSpPr>
        <p:spPr/>
        <p:txBody>
          <a:bodyPr/>
          <a:lstStyle/>
          <a:p>
            <a:r>
              <a:rPr lang="fr-FR" dirty="0"/>
              <a:t>HISTOIRE RAPIDE DE L’IPv6</a:t>
            </a:r>
          </a:p>
        </p:txBody>
      </p:sp>
      <p:sp>
        <p:nvSpPr>
          <p:cNvPr id="3" name="Espace réservé du contenu 2">
            <a:extLst>
              <a:ext uri="{FF2B5EF4-FFF2-40B4-BE49-F238E27FC236}">
                <a16:creationId xmlns:a16="http://schemas.microsoft.com/office/drawing/2014/main" id="{7216E096-25EC-4A9E-BD80-3CF839451081}"/>
              </a:ext>
            </a:extLst>
          </p:cNvPr>
          <p:cNvSpPr>
            <a:spLocks noGrp="1"/>
          </p:cNvSpPr>
          <p:nvPr>
            <p:ph idx="1"/>
          </p:nvPr>
        </p:nvSpPr>
        <p:spPr/>
        <p:txBody>
          <a:bodyPr/>
          <a:lstStyle/>
          <a:p>
            <a:pPr marL="0" indent="0">
              <a:buNone/>
            </a:pPr>
            <a:r>
              <a:rPr lang="fr-FR" u="sng" dirty="0"/>
              <a:t>IPv6 :</a:t>
            </a:r>
          </a:p>
          <a:p>
            <a:r>
              <a:rPr lang="fr-FR" dirty="0"/>
              <a:t>16 octets, 128 bits</a:t>
            </a:r>
          </a:p>
          <a:p>
            <a:r>
              <a:rPr lang="fr-FR" dirty="0"/>
              <a:t>2^128 = environ 3,4*10^38 possibilités d’adresses (340 milliards de milliards de milliards de milliards)</a:t>
            </a:r>
          </a:p>
        </p:txBody>
      </p:sp>
    </p:spTree>
    <p:extLst>
      <p:ext uri="{BB962C8B-B14F-4D97-AF65-F5344CB8AC3E}">
        <p14:creationId xmlns:p14="http://schemas.microsoft.com/office/powerpoint/2010/main" val="2159951587"/>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E32DDF-0739-455D-A1B9-610E13B11601}"/>
              </a:ext>
            </a:extLst>
          </p:cNvPr>
          <p:cNvSpPr>
            <a:spLocks noGrp="1"/>
          </p:cNvSpPr>
          <p:nvPr>
            <p:ph type="title"/>
          </p:nvPr>
        </p:nvSpPr>
        <p:spPr/>
        <p:txBody>
          <a:bodyPr/>
          <a:lstStyle/>
          <a:p>
            <a:r>
              <a:rPr lang="fr-FR" dirty="0"/>
              <a:t>HISTOIRE RAPIDE DE L’IPv6</a:t>
            </a:r>
          </a:p>
        </p:txBody>
      </p:sp>
      <p:sp>
        <p:nvSpPr>
          <p:cNvPr id="3" name="Espace réservé du contenu 2">
            <a:extLst>
              <a:ext uri="{FF2B5EF4-FFF2-40B4-BE49-F238E27FC236}">
                <a16:creationId xmlns:a16="http://schemas.microsoft.com/office/drawing/2014/main" id="{7216E096-25EC-4A9E-BD80-3CF839451081}"/>
              </a:ext>
            </a:extLst>
          </p:cNvPr>
          <p:cNvSpPr>
            <a:spLocks noGrp="1"/>
          </p:cNvSpPr>
          <p:nvPr>
            <p:ph idx="1"/>
          </p:nvPr>
        </p:nvSpPr>
        <p:spPr/>
        <p:txBody>
          <a:bodyPr>
            <a:normAutofit/>
          </a:bodyPr>
          <a:lstStyle/>
          <a:p>
            <a:pPr marL="0" indent="0">
              <a:buNone/>
            </a:pPr>
            <a:r>
              <a:rPr lang="fr-FR" u="sng" dirty="0"/>
              <a:t>IPv6 :</a:t>
            </a:r>
            <a:endParaRPr lang="fr-FR" b="1" dirty="0"/>
          </a:p>
          <a:p>
            <a:pPr marL="0" indent="0">
              <a:buNone/>
            </a:pPr>
            <a:r>
              <a:rPr lang="fr-FR" b="1" dirty="0"/>
              <a:t>Notation :</a:t>
            </a:r>
          </a:p>
          <a:p>
            <a:pPr marL="0" indent="0">
              <a:buNone/>
            </a:pPr>
            <a:r>
              <a:rPr lang="pt-BR" dirty="0"/>
              <a:t>2002:1e53:aca1:a999:f325:9eff:fee8:f99f</a:t>
            </a:r>
          </a:p>
          <a:p>
            <a:pPr marL="0" indent="0">
              <a:buNone/>
            </a:pPr>
            <a:r>
              <a:rPr lang="fr-FR" dirty="0"/>
              <a:t>En décimal :</a:t>
            </a:r>
          </a:p>
          <a:p>
            <a:pPr marL="0" indent="0">
              <a:buNone/>
            </a:pPr>
            <a:r>
              <a:rPr lang="fr-FR" dirty="0"/>
              <a:t>45810.7763.44193.43417.62245.40703.65256.63903</a:t>
            </a:r>
          </a:p>
          <a:p>
            <a:pPr marL="0" indent="0">
              <a:buNone/>
            </a:pPr>
            <a:r>
              <a:rPr lang="fr-FR" dirty="0">
                <a:solidFill>
                  <a:srgbClr val="FF0000"/>
                </a:solidFill>
              </a:rPr>
              <a:t>1 octet = deux chiffres en hexadécimal</a:t>
            </a:r>
          </a:p>
        </p:txBody>
      </p:sp>
    </p:spTree>
    <p:extLst>
      <p:ext uri="{BB962C8B-B14F-4D97-AF65-F5344CB8AC3E}">
        <p14:creationId xmlns:p14="http://schemas.microsoft.com/office/powerpoint/2010/main" val="290432312"/>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ème PowerPoint Rémy Marchal">
  <a:themeElements>
    <a:clrScheme name="Rouge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hème PowerPoint Rémy Marchal" id="{9B7F1611-DE21-4CC2-A4BC-A0AC1C7E1CCB}" vid="{255C3C1A-7839-474D-95B7-3EF54901F36A}"/>
    </a:ext>
  </a:extLst>
</a:theme>
</file>

<file path=docProps/app.xml><?xml version="1.0" encoding="utf-8"?>
<Properties xmlns="http://schemas.openxmlformats.org/officeDocument/2006/extended-properties" xmlns:vt="http://schemas.openxmlformats.org/officeDocument/2006/docPropsVTypes">
  <Template>Thème PowerPoint Rémy Marchal</Template>
  <TotalTime>706</TotalTime>
  <Words>591</Words>
  <Application>Microsoft Office PowerPoint</Application>
  <PresentationFormat>Grand écran</PresentationFormat>
  <Paragraphs>80</Paragraphs>
  <Slides>18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18</vt:i4>
      </vt:variant>
    </vt:vector>
  </HeadingPairs>
  <TitlesOfParts>
    <vt:vector size="23" baseType="lpstr">
      <vt:lpstr>ＭＳ Ｐゴシック</vt:lpstr>
      <vt:lpstr>Arial</vt:lpstr>
      <vt:lpstr>Trebuchet MS</vt:lpstr>
      <vt:lpstr>Tw Cen MT</vt:lpstr>
      <vt:lpstr>Thème PowerPoint Rémy Marchal</vt:lpstr>
      <vt:lpstr>L’IPv6 DANS UN RÉSEAU LOCAL</vt:lpstr>
      <vt:lpstr>ABSTRACT</vt:lpstr>
      <vt:lpstr>SOMMAIRE</vt:lpstr>
      <vt:lpstr>L’HEXADÉCIMAL</vt:lpstr>
      <vt:lpstr>L’HEXADÉCIMAL</vt:lpstr>
      <vt:lpstr>L’HEXADÉCIMAL</vt:lpstr>
      <vt:lpstr>HISTOIRE RAPIDE DE L’IPv6</vt:lpstr>
      <vt:lpstr>HISTOIRE RAPIDE DE L’IPv6</vt:lpstr>
      <vt:lpstr>HISTOIRE RAPIDE DE L’IPv6</vt:lpstr>
      <vt:lpstr>HISTOIRE RAPIDE DE L’IPv6</vt:lpstr>
      <vt:lpstr>SIMILARITÉS ET PARTICULARITÉS</vt:lpstr>
      <vt:lpstr>SIMILARITÉS ET PARTICULARITÉS</vt:lpstr>
      <vt:lpstr>SIMILARITÉS ET PARTICULARITÉS</vt:lpstr>
      <vt:lpstr>SIMILARITÉS ET PARTICULARITÉS</vt:lpstr>
      <vt:lpstr>SIMILARITÉS ET PARTICULARITÉS</vt:lpstr>
      <vt:lpstr>PRÉFIXES IMPORTANTS</vt:lpstr>
      <vt:lpstr>Démonstration dans un réseau LAN</vt:lpstr>
      <vt:lpstr>Webographie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L’IPv6 DANS UN RÉSEAU LOCAL</dc:title>
  <dc:creator>Rémy MARCHAL</dc:creator>
  <cp:lastModifiedBy>Rémy MARCHAL</cp:lastModifiedBy>
  <cp:revision>32</cp:revision>
  <dcterms:created xsi:type="dcterms:W3CDTF">2023-09-24T09:55:04Z</dcterms:created>
  <dcterms:modified xsi:type="dcterms:W3CDTF">2023-09-25T14:06:21Z</dcterms:modified>
</cp:coreProperties>
</file>