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Canva Sans Bold" panose="020B0604020202020204" charset="0"/>
      <p:regular r:id="rId23"/>
    </p:embeddedFont>
    <p:embeddedFont>
      <p:font typeface="Codec Pro ExtraBold" panose="020B0604020202020204" charset="0"/>
      <p:regular r:id="rId24"/>
    </p:embeddedFont>
    <p:embeddedFont>
      <p:font typeface="DM Sans" pitchFamily="2" charset="0"/>
      <p:regular r:id="rId25"/>
      <p:bold r:id="rId26"/>
      <p:italic r:id="rId27"/>
      <p:boldItalic r:id="rId28"/>
    </p:embeddedFont>
    <p:embeddedFont>
      <p:font typeface="DM Sans Bold"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CA3CD-952B-8141-F6F3-4372CBE84D5B}" v="57" dt="2023-08-04T11:49:10.214"/>
    <p1510:client id="{2E0C3BF1-5A5D-3C18-F83E-B600FA946DC8}" v="49" dt="2023-08-04T11:45:04.144"/>
    <p1510:client id="{86ACC043-C779-991D-909F-29313CB9B6CA}" v="97" dt="2023-08-04T12:01:42.212"/>
    <p1510:client id="{CBCAC517-F48D-49F7-B9E8-D8AFE4845269}" v="185" dt="2023-08-04T18:59:56.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664" autoAdjust="0"/>
  </p:normalViewPr>
  <p:slideViewPr>
    <p:cSldViewPr>
      <p:cViewPr varScale="1">
        <p:scale>
          <a:sx n="37" d="100"/>
          <a:sy n="37" d="100"/>
        </p:scale>
        <p:origin x="171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una Kurdovanidze" userId="S::khatuna.kurdovanidze@prism.training::b0cc7cdf-573a-49cf-a577-869940eee02d" providerId="AD" clId="Web-{2E0C3BF1-5A5D-3C18-F83E-B600FA946DC8}"/>
    <pc:docChg chg="modSld">
      <pc:chgData name="Khatuna Kurdovanidze" userId="S::khatuna.kurdovanidze@prism.training::b0cc7cdf-573a-49cf-a577-869940eee02d" providerId="AD" clId="Web-{2E0C3BF1-5A5D-3C18-F83E-B600FA946DC8}" dt="2023-08-04T11:45:04.144" v="35" actId="1076"/>
      <pc:docMkLst>
        <pc:docMk/>
      </pc:docMkLst>
      <pc:sldChg chg="modSp">
        <pc:chgData name="Khatuna Kurdovanidze" userId="S::khatuna.kurdovanidze@prism.training::b0cc7cdf-573a-49cf-a577-869940eee02d" providerId="AD" clId="Web-{2E0C3BF1-5A5D-3C18-F83E-B600FA946DC8}" dt="2023-08-04T11:43:50.596" v="30" actId="20577"/>
        <pc:sldMkLst>
          <pc:docMk/>
          <pc:sldMk cId="0" sldId="257"/>
        </pc:sldMkLst>
        <pc:spChg chg="mod">
          <ac:chgData name="Khatuna Kurdovanidze" userId="S::khatuna.kurdovanidze@prism.training::b0cc7cdf-573a-49cf-a577-869940eee02d" providerId="AD" clId="Web-{2E0C3BF1-5A5D-3C18-F83E-B600FA946DC8}" dt="2023-08-04T11:33:17.051" v="20" actId="20577"/>
          <ac:spMkLst>
            <pc:docMk/>
            <pc:sldMk cId="0" sldId="257"/>
            <ac:spMk id="15" creationId="{00000000-0000-0000-0000-000000000000}"/>
          </ac:spMkLst>
        </pc:spChg>
        <pc:spChg chg="mod">
          <ac:chgData name="Khatuna Kurdovanidze" userId="S::khatuna.kurdovanidze@prism.training::b0cc7cdf-573a-49cf-a577-869940eee02d" providerId="AD" clId="Web-{2E0C3BF1-5A5D-3C18-F83E-B600FA946DC8}" dt="2023-08-04T11:43:50.596" v="30" actId="20577"/>
          <ac:spMkLst>
            <pc:docMk/>
            <pc:sldMk cId="0" sldId="257"/>
            <ac:spMk id="18" creationId="{00000000-0000-0000-0000-000000000000}"/>
          </ac:spMkLst>
        </pc:spChg>
      </pc:sldChg>
      <pc:sldChg chg="modSp">
        <pc:chgData name="Khatuna Kurdovanidze" userId="S::khatuna.kurdovanidze@prism.training::b0cc7cdf-573a-49cf-a577-869940eee02d" providerId="AD" clId="Web-{2E0C3BF1-5A5D-3C18-F83E-B600FA946DC8}" dt="2023-08-04T11:23:06.007" v="17" actId="20577"/>
        <pc:sldMkLst>
          <pc:docMk/>
          <pc:sldMk cId="0" sldId="262"/>
        </pc:sldMkLst>
        <pc:spChg chg="mod">
          <ac:chgData name="Khatuna Kurdovanidze" userId="S::khatuna.kurdovanidze@prism.training::b0cc7cdf-573a-49cf-a577-869940eee02d" providerId="AD" clId="Web-{2E0C3BF1-5A5D-3C18-F83E-B600FA946DC8}" dt="2023-08-04T11:23:06.007" v="17" actId="20577"/>
          <ac:spMkLst>
            <pc:docMk/>
            <pc:sldMk cId="0" sldId="262"/>
            <ac:spMk id="4" creationId="{00000000-0000-0000-0000-000000000000}"/>
          </ac:spMkLst>
        </pc:spChg>
      </pc:sldChg>
      <pc:sldChg chg="modSp">
        <pc:chgData name="Khatuna Kurdovanidze" userId="S::khatuna.kurdovanidze@prism.training::b0cc7cdf-573a-49cf-a577-869940eee02d" providerId="AD" clId="Web-{2E0C3BF1-5A5D-3C18-F83E-B600FA946DC8}" dt="2023-08-04T11:45:04.144" v="35" actId="1076"/>
        <pc:sldMkLst>
          <pc:docMk/>
          <pc:sldMk cId="0" sldId="265"/>
        </pc:sldMkLst>
        <pc:spChg chg="mod">
          <ac:chgData name="Khatuna Kurdovanidze" userId="S::khatuna.kurdovanidze@prism.training::b0cc7cdf-573a-49cf-a577-869940eee02d" providerId="AD" clId="Web-{2E0C3BF1-5A5D-3C18-F83E-B600FA946DC8}" dt="2023-08-04T11:44:55.769" v="34" actId="1076"/>
          <ac:spMkLst>
            <pc:docMk/>
            <pc:sldMk cId="0" sldId="265"/>
            <ac:spMk id="17" creationId="{00000000-0000-0000-0000-000000000000}"/>
          </ac:spMkLst>
        </pc:spChg>
        <pc:spChg chg="mod">
          <ac:chgData name="Khatuna Kurdovanidze" userId="S::khatuna.kurdovanidze@prism.training::b0cc7cdf-573a-49cf-a577-869940eee02d" providerId="AD" clId="Web-{2E0C3BF1-5A5D-3C18-F83E-B600FA946DC8}" dt="2023-08-04T11:45:04.144" v="35" actId="1076"/>
          <ac:spMkLst>
            <pc:docMk/>
            <pc:sldMk cId="0" sldId="265"/>
            <ac:spMk id="18" creationId="{00000000-0000-0000-0000-000000000000}"/>
          </ac:spMkLst>
        </pc:spChg>
      </pc:sldChg>
    </pc:docChg>
  </pc:docChgLst>
  <pc:docChgLst>
    <pc:chgData name="Remy Tran" userId="S::remy.tran@prism.training::6b2fb2ec-05f3-4cfe-8a35-3ea676fa219c" providerId="AD" clId="Web-{86ACC043-C779-991D-909F-29313CB9B6CA}"/>
    <pc:docChg chg="modSld">
      <pc:chgData name="Remy Tran" userId="S::remy.tran@prism.training::6b2fb2ec-05f3-4cfe-8a35-3ea676fa219c" providerId="AD" clId="Web-{86ACC043-C779-991D-909F-29313CB9B6CA}" dt="2023-08-04T12:01:40.478" v="74" actId="20577"/>
      <pc:docMkLst>
        <pc:docMk/>
      </pc:docMkLst>
      <pc:sldChg chg="modSp">
        <pc:chgData name="Remy Tran" userId="S::remy.tran@prism.training::6b2fb2ec-05f3-4cfe-8a35-3ea676fa219c" providerId="AD" clId="Web-{86ACC043-C779-991D-909F-29313CB9B6CA}" dt="2023-08-04T12:01:40.478" v="74" actId="20577"/>
        <pc:sldMkLst>
          <pc:docMk/>
          <pc:sldMk cId="0" sldId="257"/>
        </pc:sldMkLst>
        <pc:spChg chg="mod">
          <ac:chgData name="Remy Tran" userId="S::remy.tran@prism.training::6b2fb2ec-05f3-4cfe-8a35-3ea676fa219c" providerId="AD" clId="Web-{86ACC043-C779-991D-909F-29313CB9B6CA}" dt="2023-08-04T12:01:40.478" v="74" actId="20577"/>
          <ac:spMkLst>
            <pc:docMk/>
            <pc:sldMk cId="0" sldId="257"/>
            <ac:spMk id="13" creationId="{00000000-0000-0000-0000-000000000000}"/>
          </ac:spMkLst>
        </pc:spChg>
      </pc:sldChg>
      <pc:sldChg chg="modSp modNotes">
        <pc:chgData name="Remy Tran" userId="S::remy.tran@prism.training::6b2fb2ec-05f3-4cfe-8a35-3ea676fa219c" providerId="AD" clId="Web-{86ACC043-C779-991D-909F-29313CB9B6CA}" dt="2023-08-04T12:01:12.680" v="59" actId="20577"/>
        <pc:sldMkLst>
          <pc:docMk/>
          <pc:sldMk cId="0" sldId="260"/>
        </pc:sldMkLst>
        <pc:spChg chg="mod">
          <ac:chgData name="Remy Tran" userId="S::remy.tran@prism.training::6b2fb2ec-05f3-4cfe-8a35-3ea676fa219c" providerId="AD" clId="Web-{86ACC043-C779-991D-909F-29313CB9B6CA}" dt="2023-08-04T12:01:12.680" v="59" actId="20577"/>
          <ac:spMkLst>
            <pc:docMk/>
            <pc:sldMk cId="0" sldId="260"/>
            <ac:spMk id="6" creationId="{00000000-0000-0000-0000-000000000000}"/>
          </ac:spMkLst>
        </pc:spChg>
      </pc:sldChg>
      <pc:sldChg chg="modNotes">
        <pc:chgData name="Remy Tran" userId="S::remy.tran@prism.training::6b2fb2ec-05f3-4cfe-8a35-3ea676fa219c" providerId="AD" clId="Web-{86ACC043-C779-991D-909F-29313CB9B6CA}" dt="2023-08-04T11:54:01.807" v="3"/>
        <pc:sldMkLst>
          <pc:docMk/>
          <pc:sldMk cId="0" sldId="261"/>
        </pc:sldMkLst>
      </pc:sldChg>
    </pc:docChg>
  </pc:docChgLst>
  <pc:docChgLst>
    <pc:chgData name="Joshua Joseph Clarke" userId="e867c3f4-8cc5-4c12-8d21-8fb1aa250958" providerId="ADAL" clId="{CBCAC517-F48D-49F7-B9E8-D8AFE4845269}"/>
    <pc:docChg chg="custSel modSld">
      <pc:chgData name="Joshua Joseph Clarke" userId="e867c3f4-8cc5-4c12-8d21-8fb1aa250958" providerId="ADAL" clId="{CBCAC517-F48D-49F7-B9E8-D8AFE4845269}" dt="2023-08-04T12:26:21.813" v="129" actId="20577"/>
      <pc:docMkLst>
        <pc:docMk/>
      </pc:docMkLst>
      <pc:sldChg chg="addSp delSp modSp mod">
        <pc:chgData name="Joshua Joseph Clarke" userId="e867c3f4-8cc5-4c12-8d21-8fb1aa250958" providerId="ADAL" clId="{CBCAC517-F48D-49F7-B9E8-D8AFE4845269}" dt="2023-08-04T11:30:16.988" v="16" actId="478"/>
        <pc:sldMkLst>
          <pc:docMk/>
          <pc:sldMk cId="0" sldId="260"/>
        </pc:sldMkLst>
        <pc:graphicFrameChg chg="add del mod">
          <ac:chgData name="Joshua Joseph Clarke" userId="e867c3f4-8cc5-4c12-8d21-8fb1aa250958" providerId="ADAL" clId="{CBCAC517-F48D-49F7-B9E8-D8AFE4845269}" dt="2023-08-04T11:30:16.988" v="16" actId="478"/>
          <ac:graphicFrameMkLst>
            <pc:docMk/>
            <pc:sldMk cId="0" sldId="260"/>
            <ac:graphicFrameMk id="7" creationId="{32141DB4-E165-30EB-34BC-7A71C974357E}"/>
          </ac:graphicFrameMkLst>
        </pc:graphicFrameChg>
      </pc:sldChg>
      <pc:sldChg chg="addSp modSp mod">
        <pc:chgData name="Joshua Joseph Clarke" userId="e867c3f4-8cc5-4c12-8d21-8fb1aa250958" providerId="ADAL" clId="{CBCAC517-F48D-49F7-B9E8-D8AFE4845269}" dt="2023-08-04T12:26:21.813" v="129" actId="20577"/>
        <pc:sldMkLst>
          <pc:docMk/>
          <pc:sldMk cId="0" sldId="261"/>
        </pc:sldMkLst>
        <pc:spChg chg="mod">
          <ac:chgData name="Joshua Joseph Clarke" userId="e867c3f4-8cc5-4c12-8d21-8fb1aa250958" providerId="ADAL" clId="{CBCAC517-F48D-49F7-B9E8-D8AFE4845269}" dt="2023-08-04T11:27:35.182" v="13" actId="20577"/>
          <ac:spMkLst>
            <pc:docMk/>
            <pc:sldMk cId="0" sldId="261"/>
            <ac:spMk id="6" creationId="{00000000-0000-0000-0000-000000000000}"/>
          </ac:spMkLst>
        </pc:spChg>
        <pc:spChg chg="add mod">
          <ac:chgData name="Joshua Joseph Clarke" userId="e867c3f4-8cc5-4c12-8d21-8fb1aa250958" providerId="ADAL" clId="{CBCAC517-F48D-49F7-B9E8-D8AFE4845269}" dt="2023-08-04T12:25:32.943" v="97" actId="14100"/>
          <ac:spMkLst>
            <pc:docMk/>
            <pc:sldMk cId="0" sldId="261"/>
            <ac:spMk id="8" creationId="{43A09079-A718-86A8-A3E6-8D9A8B694297}"/>
          </ac:spMkLst>
        </pc:spChg>
        <pc:spChg chg="add mod">
          <ac:chgData name="Joshua Joseph Clarke" userId="e867c3f4-8cc5-4c12-8d21-8fb1aa250958" providerId="ADAL" clId="{CBCAC517-F48D-49F7-B9E8-D8AFE4845269}" dt="2023-08-04T12:26:03.396" v="116" actId="20577"/>
          <ac:spMkLst>
            <pc:docMk/>
            <pc:sldMk cId="0" sldId="261"/>
            <ac:spMk id="9" creationId="{AD13F4A7-8698-BD1B-574F-9DD1F15073D1}"/>
          </ac:spMkLst>
        </pc:spChg>
        <pc:spChg chg="add mod">
          <ac:chgData name="Joshua Joseph Clarke" userId="e867c3f4-8cc5-4c12-8d21-8fb1aa250958" providerId="ADAL" clId="{CBCAC517-F48D-49F7-B9E8-D8AFE4845269}" dt="2023-08-04T12:26:21.813" v="129" actId="20577"/>
          <ac:spMkLst>
            <pc:docMk/>
            <pc:sldMk cId="0" sldId="261"/>
            <ac:spMk id="10" creationId="{B776A204-F671-712A-7544-BF6F0F9F01D4}"/>
          </ac:spMkLst>
        </pc:spChg>
        <pc:graphicFrameChg chg="add mod">
          <ac:chgData name="Joshua Joseph Clarke" userId="e867c3f4-8cc5-4c12-8d21-8fb1aa250958" providerId="ADAL" clId="{CBCAC517-F48D-49F7-B9E8-D8AFE4845269}" dt="2023-08-04T11:27:06.090" v="11" actId="1076"/>
          <ac:graphicFrameMkLst>
            <pc:docMk/>
            <pc:sldMk cId="0" sldId="261"/>
            <ac:graphicFrameMk id="7" creationId="{6467108A-3C32-5F58-E0F6-91A4F0967F68}"/>
          </ac:graphicFrameMkLst>
        </pc:graphicFrameChg>
      </pc:sldChg>
      <pc:sldChg chg="addSp delSp modSp mod">
        <pc:chgData name="Joshua Joseph Clarke" userId="e867c3f4-8cc5-4c12-8d21-8fb1aa250958" providerId="ADAL" clId="{CBCAC517-F48D-49F7-B9E8-D8AFE4845269}" dt="2023-08-04T11:25:25.404" v="7" actId="14100"/>
        <pc:sldMkLst>
          <pc:docMk/>
          <pc:sldMk cId="0" sldId="267"/>
        </pc:sldMkLst>
        <pc:graphicFrameChg chg="add del mod">
          <ac:chgData name="Joshua Joseph Clarke" userId="e867c3f4-8cc5-4c12-8d21-8fb1aa250958" providerId="ADAL" clId="{CBCAC517-F48D-49F7-B9E8-D8AFE4845269}" dt="2023-08-04T11:23:33.453" v="3" actId="478"/>
          <ac:graphicFrameMkLst>
            <pc:docMk/>
            <pc:sldMk cId="0" sldId="267"/>
            <ac:graphicFrameMk id="3" creationId="{CFAF45A7-F544-ECDE-32FE-DB5CB127C298}"/>
          </ac:graphicFrameMkLst>
        </pc:graphicFrameChg>
        <pc:graphicFrameChg chg="add mod">
          <ac:chgData name="Joshua Joseph Clarke" userId="e867c3f4-8cc5-4c12-8d21-8fb1aa250958" providerId="ADAL" clId="{CBCAC517-F48D-49F7-B9E8-D8AFE4845269}" dt="2023-08-04T11:25:25.404" v="7" actId="14100"/>
          <ac:graphicFrameMkLst>
            <pc:docMk/>
            <pc:sldMk cId="0" sldId="267"/>
            <ac:graphicFrameMk id="4" creationId="{3BDCB39B-4E2F-D732-120B-F2D38A4E47A1}"/>
          </ac:graphicFrameMkLst>
        </pc:graphicFrameChg>
      </pc:sldChg>
    </pc:docChg>
  </pc:docChgLst>
  <pc:docChgLst>
    <pc:chgData name="Remy Tran" userId="S::remy.tran@prism.training::6b2fb2ec-05f3-4cfe-8a35-3ea676fa219c" providerId="AD" clId="Web-{2A8CA3CD-952B-8141-F6F3-4372CBE84D5B}"/>
    <pc:docChg chg="modSld">
      <pc:chgData name="Remy Tran" userId="S::remy.tran@prism.training::6b2fb2ec-05f3-4cfe-8a35-3ea676fa219c" providerId="AD" clId="Web-{2A8CA3CD-952B-8141-F6F3-4372CBE84D5B}" dt="2023-08-04T11:49:10.214" v="265" actId="1076"/>
      <pc:docMkLst>
        <pc:docMk/>
      </pc:docMkLst>
      <pc:sldChg chg="modSp">
        <pc:chgData name="Remy Tran" userId="S::remy.tran@prism.training::6b2fb2ec-05f3-4cfe-8a35-3ea676fa219c" providerId="AD" clId="Web-{2A8CA3CD-952B-8141-F6F3-4372CBE84D5B}" dt="2023-08-04T11:21:26.802" v="20" actId="1076"/>
        <pc:sldMkLst>
          <pc:docMk/>
          <pc:sldMk cId="0" sldId="256"/>
        </pc:sldMkLst>
        <pc:spChg chg="mod">
          <ac:chgData name="Remy Tran" userId="S::remy.tran@prism.training::6b2fb2ec-05f3-4cfe-8a35-3ea676fa219c" providerId="AD" clId="Web-{2A8CA3CD-952B-8141-F6F3-4372CBE84D5B}" dt="2023-08-04T11:21:26.802" v="20" actId="1076"/>
          <ac:spMkLst>
            <pc:docMk/>
            <pc:sldMk cId="0" sldId="256"/>
            <ac:spMk id="4" creationId="{00000000-0000-0000-0000-000000000000}"/>
          </ac:spMkLst>
        </pc:spChg>
      </pc:sldChg>
      <pc:sldChg chg="modSp">
        <pc:chgData name="Remy Tran" userId="S::remy.tran@prism.training::6b2fb2ec-05f3-4cfe-8a35-3ea676fa219c" providerId="AD" clId="Web-{2A8CA3CD-952B-8141-F6F3-4372CBE84D5B}" dt="2023-08-04T11:49:03.417" v="264" actId="1076"/>
        <pc:sldMkLst>
          <pc:docMk/>
          <pc:sldMk cId="0" sldId="257"/>
        </pc:sldMkLst>
        <pc:spChg chg="mod">
          <ac:chgData name="Remy Tran" userId="S::remy.tran@prism.training::6b2fb2ec-05f3-4cfe-8a35-3ea676fa219c" providerId="AD" clId="Web-{2A8CA3CD-952B-8141-F6F3-4372CBE84D5B}" dt="2023-08-04T11:19:23.747" v="10" actId="14100"/>
          <ac:spMkLst>
            <pc:docMk/>
            <pc:sldMk cId="0" sldId="257"/>
            <ac:spMk id="7" creationId="{00000000-0000-0000-0000-000000000000}"/>
          </ac:spMkLst>
        </pc:spChg>
        <pc:spChg chg="mod">
          <ac:chgData name="Remy Tran" userId="S::remy.tran@prism.training::6b2fb2ec-05f3-4cfe-8a35-3ea676fa219c" providerId="AD" clId="Web-{2A8CA3CD-952B-8141-F6F3-4372CBE84D5B}" dt="2023-08-04T11:19:36.373" v="13" actId="1076"/>
          <ac:spMkLst>
            <pc:docMk/>
            <pc:sldMk cId="0" sldId="257"/>
            <ac:spMk id="9" creationId="{00000000-0000-0000-0000-000000000000}"/>
          </ac:spMkLst>
        </pc:spChg>
        <pc:spChg chg="mod">
          <ac:chgData name="Remy Tran" userId="S::remy.tran@prism.training::6b2fb2ec-05f3-4cfe-8a35-3ea676fa219c" providerId="AD" clId="Web-{2A8CA3CD-952B-8141-F6F3-4372CBE84D5B}" dt="2023-08-04T11:19:33.560" v="12" actId="1076"/>
          <ac:spMkLst>
            <pc:docMk/>
            <pc:sldMk cId="0" sldId="257"/>
            <ac:spMk id="11" creationId="{00000000-0000-0000-0000-000000000000}"/>
          </ac:spMkLst>
        </pc:spChg>
        <pc:spChg chg="mod">
          <ac:chgData name="Remy Tran" userId="S::remy.tran@prism.training::6b2fb2ec-05f3-4cfe-8a35-3ea676fa219c" providerId="AD" clId="Web-{2A8CA3CD-952B-8141-F6F3-4372CBE84D5B}" dt="2023-08-04T11:49:03.417" v="264" actId="1076"/>
          <ac:spMkLst>
            <pc:docMk/>
            <pc:sldMk cId="0" sldId="257"/>
            <ac:spMk id="14" creationId="{00000000-0000-0000-0000-000000000000}"/>
          </ac:spMkLst>
        </pc:spChg>
        <pc:spChg chg="mod">
          <ac:chgData name="Remy Tran" userId="S::remy.tran@prism.training::6b2fb2ec-05f3-4cfe-8a35-3ea676fa219c" providerId="AD" clId="Web-{2A8CA3CD-952B-8141-F6F3-4372CBE84D5B}" dt="2023-08-04T11:24:12.265" v="27" actId="20577"/>
          <ac:spMkLst>
            <pc:docMk/>
            <pc:sldMk cId="0" sldId="257"/>
            <ac:spMk id="18" creationId="{00000000-0000-0000-0000-000000000000}"/>
          </ac:spMkLst>
        </pc:spChg>
      </pc:sldChg>
      <pc:sldChg chg="modSp modNotes">
        <pc:chgData name="Remy Tran" userId="S::remy.tran@prism.training::6b2fb2ec-05f3-4cfe-8a35-3ea676fa219c" providerId="AD" clId="Web-{2A8CA3CD-952B-8141-F6F3-4372CBE84D5B}" dt="2023-08-04T11:49:10.214" v="265" actId="1076"/>
        <pc:sldMkLst>
          <pc:docMk/>
          <pc:sldMk cId="0" sldId="261"/>
        </pc:sldMkLst>
        <pc:spChg chg="mod">
          <ac:chgData name="Remy Tran" userId="S::remy.tran@prism.training::6b2fb2ec-05f3-4cfe-8a35-3ea676fa219c" providerId="AD" clId="Web-{2A8CA3CD-952B-8141-F6F3-4372CBE84D5B}" dt="2023-08-04T11:49:10.214" v="265" actId="1076"/>
          <ac:spMkLst>
            <pc:docMk/>
            <pc:sldMk cId="0" sldId="261"/>
            <ac:spMk id="5" creationId="{00000000-0000-0000-0000-000000000000}"/>
          </ac:spMkLst>
        </pc:spChg>
        <pc:spChg chg="mod">
          <ac:chgData name="Remy Tran" userId="S::remy.tran@prism.training::6b2fb2ec-05f3-4cfe-8a35-3ea676fa219c" providerId="AD" clId="Web-{2A8CA3CD-952B-8141-F6F3-4372CBE84D5B}" dt="2023-08-04T11:28:33.672" v="32" actId="1076"/>
          <ac:spMkLst>
            <pc:docMk/>
            <pc:sldMk cId="0" sldId="261"/>
            <ac:spMk id="6" creationId="{00000000-0000-0000-0000-000000000000}"/>
          </ac:spMkLst>
        </pc:spChg>
        <pc:grpChg chg="mod">
          <ac:chgData name="Remy Tran" userId="S::remy.tran@prism.training::6b2fb2ec-05f3-4cfe-8a35-3ea676fa219c" providerId="AD" clId="Web-{2A8CA3CD-952B-8141-F6F3-4372CBE84D5B}" dt="2023-08-04T11:18:58.308" v="6" actId="14100"/>
          <ac:grpSpMkLst>
            <pc:docMk/>
            <pc:sldMk cId="0" sldId="261"/>
            <ac:grpSpMk id="3" creationId="{00000000-0000-0000-0000-000000000000}"/>
          </ac:grpSpMkLst>
        </pc:grpChg>
      </pc:sldChg>
      <pc:sldChg chg="modSp">
        <pc:chgData name="Remy Tran" userId="S::remy.tran@prism.training::6b2fb2ec-05f3-4cfe-8a35-3ea676fa219c" providerId="AD" clId="Web-{2A8CA3CD-952B-8141-F6F3-4372CBE84D5B}" dt="2023-08-04T11:20:20.329" v="16" actId="1076"/>
        <pc:sldMkLst>
          <pc:docMk/>
          <pc:sldMk cId="0" sldId="262"/>
        </pc:sldMkLst>
        <pc:spChg chg="mod">
          <ac:chgData name="Remy Tran" userId="S::remy.tran@prism.training::6b2fb2ec-05f3-4cfe-8a35-3ea676fa219c" providerId="AD" clId="Web-{2A8CA3CD-952B-8141-F6F3-4372CBE84D5B}" dt="2023-08-04T11:20:20.329" v="16" actId="1076"/>
          <ac:spMkLst>
            <pc:docMk/>
            <pc:sldMk cId="0" sldId="262"/>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paid unpaid</a:t>
            </a:r>
          </a:p>
          <a:p>
            <a:r>
              <a:rPr lang="en-US"/>
              <a:t>2) Attribution models, impact of changing this. </a:t>
            </a:r>
          </a:p>
          <a:p>
            <a:r>
              <a:rPr lang="en-US"/>
              <a:t>3 ) Paid vs owned.</a:t>
            </a:r>
          </a:p>
          <a:p>
            <a:r>
              <a:rPr lang="en-US"/>
              <a:t>Which one to invest in.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Current: Last-Click. </a:t>
            </a:r>
          </a:p>
          <a:p>
            <a:r>
              <a:rPr lang="en-US" err="1"/>
              <a:t>Definiton</a:t>
            </a:r>
            <a:r>
              <a:rPr lang="en-US"/>
              <a:t>: Attributing 100% to  the touchpoint the customer last clicked on (found by joining transactions and sessions tables) </a:t>
            </a:r>
            <a:endParaRPr lang="en-US">
              <a:cs typeface="Calibri"/>
            </a:endParaRPr>
          </a:p>
          <a:p>
            <a:r>
              <a:rPr lang="en-US"/>
              <a:t>Limitations: Ignores other touchpoints before, in our case when customers viewed items and came back to buy later. View item events may have influenced a user's decision. </a:t>
            </a:r>
            <a:endParaRPr lang="en-US">
              <a:cs typeface="Calibri"/>
            </a:endParaRPr>
          </a:p>
          <a:p>
            <a:endParaRPr lang="en-US"/>
          </a:p>
          <a:p>
            <a:r>
              <a:rPr lang="en-US"/>
              <a:t>Compare: First-Click</a:t>
            </a:r>
            <a:endParaRPr lang="en-US">
              <a:cs typeface="Calibri"/>
            </a:endParaRPr>
          </a:p>
          <a:p>
            <a:r>
              <a:rPr lang="en-US"/>
              <a:t>Definition: gives 100% credit of a sale to the first touchpoint. Useful when wanting to track the effectiveness of your marketing campaigns</a:t>
            </a:r>
            <a:endParaRPr lang="en-US">
              <a:cs typeface="Calibri"/>
            </a:endParaRPr>
          </a:p>
          <a:p>
            <a:r>
              <a:rPr lang="en-US"/>
              <a:t>Limitation: Ignores the rest of the customer journey</a:t>
            </a:r>
            <a:endParaRPr lang="en-US">
              <a:cs typeface="Calibri"/>
            </a:endParaRPr>
          </a:p>
          <a:p>
            <a:endParaRPr lang="en-US"/>
          </a:p>
          <a:p>
            <a:r>
              <a:rPr lang="en-US"/>
              <a:t>3 takeaways from graphs</a:t>
            </a:r>
            <a:endParaRPr lang="en-US">
              <a:cs typeface="Calibri"/>
            </a:endParaRPr>
          </a:p>
          <a:p>
            <a:endParaRPr lang="en-US"/>
          </a:p>
          <a:p>
            <a:r>
              <a:rPr lang="en-US"/>
              <a:t>1. Increasing marketing spend leads to increase revenue across the board. this is expected</a:t>
            </a:r>
            <a:endParaRPr lang="en-US">
              <a:cs typeface="Calibri"/>
            </a:endParaRPr>
          </a:p>
          <a:p>
            <a:endParaRPr lang="en-US"/>
          </a:p>
          <a:p>
            <a:r>
              <a:rPr lang="en-US"/>
              <a:t>2. In the absence of increased paid </a:t>
            </a:r>
            <a:r>
              <a:rPr lang="en-US" err="1"/>
              <a:t>marketting</a:t>
            </a:r>
            <a:r>
              <a:rPr lang="en-US"/>
              <a:t> spend we could expect unpaid and direct to grow at a flatter rate so the increase definitely had a positive effect.</a:t>
            </a:r>
            <a:endParaRPr lang="en-US">
              <a:cs typeface="Calibri"/>
            </a:endParaRPr>
          </a:p>
          <a:p>
            <a:endParaRPr lang="en-US"/>
          </a:p>
          <a:p>
            <a:r>
              <a:rPr lang="en-US"/>
              <a:t>3. 20.6% decrease</a:t>
            </a:r>
            <a:endParaRPr lang="en-US">
              <a:cs typeface="Calibri"/>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continued paid marketing spend as a strategy to get new customers doesn't have good long-term prospects. the most we have got back from Google CPC ads across all years is 89p using last-click attribution and 86p using first-click. Regardless with CPC costs beings anything between .5p and £5 we are likely loosing money on Google </a:t>
            </a:r>
            <a:r>
              <a:rPr lang="en-US" dirty="0" err="1"/>
              <a:t>cpc</a:t>
            </a:r>
            <a:r>
              <a:rPr lang="en-US" dirty="0"/>
              <a:t> and other paid marketing. For long term profitability and stability, transitioning money to more unpaid channels would be recommended.</a:t>
            </a:r>
          </a:p>
          <a:p>
            <a:endParaRPr lang="en-US" dirty="0">
              <a:cs typeface="Calibri"/>
            </a:endParaRPr>
          </a:p>
          <a:p>
            <a:pPr marL="228600" indent="-228600">
              <a:buAutoNum type="arabicParenR"/>
            </a:pPr>
            <a:r>
              <a:rPr lang="en-US" dirty="0">
                <a:cs typeface="Calibri"/>
              </a:rPr>
              <a:t>Ad return per user per month ONLY Google CPC. Most of our paid advertising comes from Google CPC.</a:t>
            </a:r>
          </a:p>
          <a:p>
            <a:pPr marL="228600" indent="-228600">
              <a:buAutoNum type="arabicParenR"/>
            </a:pPr>
            <a:r>
              <a:rPr lang="en-US" dirty="0">
                <a:cs typeface="Calibri"/>
              </a:rPr>
              <a:t>Dec 2022 made the most 89p. (Last click) </a:t>
            </a:r>
          </a:p>
          <a:p>
            <a:pPr marL="171450" indent="-171450">
              <a:lnSpc>
                <a:spcPts val="3359"/>
              </a:lnSpc>
              <a:buFont typeface="Arial"/>
              <a:buChar char="•"/>
            </a:pPr>
            <a:r>
              <a:rPr lang="en-US" dirty="0"/>
              <a:t>Recommendation: Reallocate the marketing budget to the unpaid and organic channels</a:t>
            </a:r>
          </a:p>
          <a:p>
            <a:pPr marL="171450" indent="-171450">
              <a:lnSpc>
                <a:spcPts val="3359"/>
              </a:lnSpc>
              <a:buFont typeface="Arial"/>
              <a:buChar char="•"/>
            </a:pPr>
            <a:r>
              <a:rPr lang="en-US" dirty="0"/>
              <a:t>Impact: Up to £4 saved per user on acquisition costs going forward.</a:t>
            </a:r>
          </a:p>
          <a:p>
            <a:endParaRPr lang="en-US" dirty="0">
              <a:cs typeface="Calibri"/>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png"/><Relationship Id="rId5" Type="http://schemas.microsoft.com/office/2011/relationships/webextension" Target="../webextensions/webextension1.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6.svg"/><Relationship Id="rId7"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810603" y="6362881"/>
            <a:ext cx="9740761" cy="1481735"/>
            <a:chOff x="0" y="-128591"/>
            <a:chExt cx="2226008" cy="338613"/>
          </a:xfrm>
        </p:grpSpPr>
        <p:sp>
          <p:nvSpPr>
            <p:cNvPr id="3" name="Freeform 3"/>
            <p:cNvSpPr/>
            <p:nvPr/>
          </p:nvSpPr>
          <p:spPr>
            <a:xfrm>
              <a:off x="0" y="0"/>
              <a:ext cx="2226008" cy="147791"/>
            </a:xfrm>
            <a:custGeom>
              <a:avLst/>
              <a:gdLst/>
              <a:ahLst/>
              <a:cxnLst/>
              <a:rect l="l" t="t" r="r" b="b"/>
              <a:pathLst>
                <a:path w="2226008" h="147791">
                  <a:moveTo>
                    <a:pt x="0" y="0"/>
                  </a:moveTo>
                  <a:lnTo>
                    <a:pt x="2226008" y="0"/>
                  </a:lnTo>
                  <a:lnTo>
                    <a:pt x="2226008" y="147791"/>
                  </a:lnTo>
                  <a:lnTo>
                    <a:pt x="0" y="147791"/>
                  </a:lnTo>
                  <a:close/>
                </a:path>
              </a:pathLst>
            </a:custGeom>
            <a:solidFill>
              <a:srgbClr val="000000">
                <a:alpha val="0"/>
              </a:srgbClr>
            </a:solidFill>
          </p:spPr>
        </p:sp>
        <p:sp>
          <p:nvSpPr>
            <p:cNvPr id="4" name="TextBox 4"/>
            <p:cNvSpPr txBox="1"/>
            <p:nvPr/>
          </p:nvSpPr>
          <p:spPr>
            <a:xfrm>
              <a:off x="0" y="-128591"/>
              <a:ext cx="1370928" cy="338613"/>
            </a:xfrm>
            <a:prstGeom prst="rect">
              <a:avLst/>
            </a:prstGeom>
          </p:spPr>
          <p:txBody>
            <a:bodyPr lIns="50800" tIns="50800" rIns="50800" bIns="50800" rtlCol="0" anchor="ctr"/>
            <a:lstStyle/>
            <a:p>
              <a:pPr>
                <a:lnSpc>
                  <a:spcPts val="4154"/>
                </a:lnSpc>
              </a:pPr>
              <a:r>
                <a:rPr lang="en-US" sz="3010" spc="57">
                  <a:solidFill>
                    <a:srgbClr val="000000"/>
                  </a:solidFill>
                  <a:latin typeface="DM Sans Bold"/>
                </a:rPr>
                <a:t>Team Orange - Week 9</a:t>
              </a:r>
            </a:p>
          </p:txBody>
        </p:sp>
      </p:grpSp>
      <p:sp>
        <p:nvSpPr>
          <p:cNvPr id="5" name="TextBox 5"/>
          <p:cNvSpPr txBox="1"/>
          <p:nvPr/>
        </p:nvSpPr>
        <p:spPr>
          <a:xfrm>
            <a:off x="1810603" y="3091011"/>
            <a:ext cx="10548663" cy="3943583"/>
          </a:xfrm>
          <a:prstGeom prst="rect">
            <a:avLst/>
          </a:prstGeom>
        </p:spPr>
        <p:txBody>
          <a:bodyPr lIns="0" tIns="0" rIns="0" bIns="0" rtlCol="0" anchor="t">
            <a:spAutoFit/>
          </a:bodyPr>
          <a:lstStyle/>
          <a:p>
            <a:pPr marL="0" lvl="0" indent="0">
              <a:lnSpc>
                <a:spcPts val="14460"/>
              </a:lnSpc>
            </a:pPr>
            <a:r>
              <a:rPr lang="en-US" sz="14176">
                <a:solidFill>
                  <a:srgbClr val="11100E"/>
                </a:solidFill>
                <a:latin typeface="Codec Pro ExtraBold"/>
              </a:rPr>
              <a:t>Order Attribution</a:t>
            </a:r>
          </a:p>
        </p:txBody>
      </p:sp>
      <p:sp>
        <p:nvSpPr>
          <p:cNvPr id="6" name="Freeform 6"/>
          <p:cNvSpPr/>
          <p:nvPr/>
        </p:nvSpPr>
        <p:spPr>
          <a:xfrm>
            <a:off x="10622433" y="6539953"/>
            <a:ext cx="11109843" cy="7494094"/>
          </a:xfrm>
          <a:custGeom>
            <a:avLst/>
            <a:gdLst/>
            <a:ahLst/>
            <a:cxnLst/>
            <a:rect l="l" t="t" r="r" b="b"/>
            <a:pathLst>
              <a:path w="11109843" h="7494094">
                <a:moveTo>
                  <a:pt x="0" y="0"/>
                </a:moveTo>
                <a:lnTo>
                  <a:pt x="11109843" y="0"/>
                </a:lnTo>
                <a:lnTo>
                  <a:pt x="11109843" y="7494094"/>
                </a:lnTo>
                <a:lnTo>
                  <a:pt x="0" y="74940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2076909">
            <a:off x="-4770220" y="-4094631"/>
            <a:ext cx="9540441" cy="6435461"/>
          </a:xfrm>
          <a:custGeom>
            <a:avLst/>
            <a:gdLst/>
            <a:ahLst/>
            <a:cxnLst/>
            <a:rect l="l" t="t" r="r" b="b"/>
            <a:pathLst>
              <a:path w="9540441" h="6435461">
                <a:moveTo>
                  <a:pt x="0" y="0"/>
                </a:moveTo>
                <a:lnTo>
                  <a:pt x="9540440" y="0"/>
                </a:lnTo>
                <a:lnTo>
                  <a:pt x="9540440" y="6435461"/>
                </a:lnTo>
                <a:lnTo>
                  <a:pt x="0" y="64354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AutoShape 2"/>
          <p:cNvSpPr/>
          <p:nvPr/>
        </p:nvSpPr>
        <p:spPr>
          <a:xfrm flipH="1" flipV="1">
            <a:off x="1159669" y="4419189"/>
            <a:ext cx="19050" cy="4839036"/>
          </a:xfrm>
          <a:prstGeom prst="line">
            <a:avLst/>
          </a:prstGeom>
          <a:ln w="38100" cap="flat">
            <a:solidFill>
              <a:srgbClr val="000000"/>
            </a:solidFill>
            <a:prstDash val="solid"/>
            <a:headEnd type="none" w="sm" len="sm"/>
            <a:tailEnd type="none" w="sm" len="sm"/>
          </a:ln>
        </p:spPr>
      </p:sp>
      <p:grpSp>
        <p:nvGrpSpPr>
          <p:cNvPr id="3" name="Group 3"/>
          <p:cNvGrpSpPr/>
          <p:nvPr/>
        </p:nvGrpSpPr>
        <p:grpSpPr>
          <a:xfrm>
            <a:off x="627629" y="3602761"/>
            <a:ext cx="1102179" cy="1102179"/>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DD54F"/>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943"/>
                </a:lnSpc>
              </a:pPr>
              <a:endParaRPr/>
            </a:p>
          </p:txBody>
        </p:sp>
      </p:grpSp>
      <p:sp>
        <p:nvSpPr>
          <p:cNvPr id="6" name="AutoShape 6"/>
          <p:cNvSpPr/>
          <p:nvPr/>
        </p:nvSpPr>
        <p:spPr>
          <a:xfrm flipH="1" flipV="1">
            <a:off x="6802551" y="3551054"/>
            <a:ext cx="19050" cy="5707108"/>
          </a:xfrm>
          <a:prstGeom prst="line">
            <a:avLst/>
          </a:prstGeom>
          <a:ln w="38100" cap="flat">
            <a:solidFill>
              <a:srgbClr val="000000"/>
            </a:solidFill>
            <a:prstDash val="solid"/>
            <a:headEnd type="none" w="sm" len="sm"/>
            <a:tailEnd type="none" w="sm" len="sm"/>
          </a:ln>
        </p:spPr>
      </p:sp>
      <p:grpSp>
        <p:nvGrpSpPr>
          <p:cNvPr id="7" name="Group 7"/>
          <p:cNvGrpSpPr/>
          <p:nvPr/>
        </p:nvGrpSpPr>
        <p:grpSpPr>
          <a:xfrm>
            <a:off x="6270512" y="2734625"/>
            <a:ext cx="1102179" cy="1102179"/>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DD54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943"/>
                </a:lnSpc>
              </a:pPr>
              <a:endParaRPr/>
            </a:p>
          </p:txBody>
        </p:sp>
      </p:grpSp>
      <p:sp>
        <p:nvSpPr>
          <p:cNvPr id="10" name="AutoShape 10"/>
          <p:cNvSpPr/>
          <p:nvPr/>
        </p:nvSpPr>
        <p:spPr>
          <a:xfrm flipH="1" flipV="1">
            <a:off x="12448154" y="2142578"/>
            <a:ext cx="19050" cy="7115583"/>
          </a:xfrm>
          <a:prstGeom prst="line">
            <a:avLst/>
          </a:prstGeom>
          <a:ln w="38100" cap="flat">
            <a:solidFill>
              <a:srgbClr val="000000"/>
            </a:solidFill>
            <a:prstDash val="solid"/>
            <a:headEnd type="none" w="sm" len="sm"/>
            <a:tailEnd type="none" w="sm" len="sm"/>
          </a:ln>
        </p:spPr>
      </p:sp>
      <p:grpSp>
        <p:nvGrpSpPr>
          <p:cNvPr id="11" name="Group 11"/>
          <p:cNvGrpSpPr/>
          <p:nvPr/>
        </p:nvGrpSpPr>
        <p:grpSpPr>
          <a:xfrm>
            <a:off x="11878015" y="1880069"/>
            <a:ext cx="1102179" cy="1102179"/>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DD54F"/>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943"/>
                </a:lnSpc>
              </a:pPr>
              <a:endParaRPr/>
            </a:p>
          </p:txBody>
        </p:sp>
      </p:grpSp>
      <p:sp>
        <p:nvSpPr>
          <p:cNvPr id="14" name="TextBox 14"/>
          <p:cNvSpPr txBox="1"/>
          <p:nvPr/>
        </p:nvSpPr>
        <p:spPr>
          <a:xfrm>
            <a:off x="2259923" y="5304130"/>
            <a:ext cx="3885403" cy="3749040"/>
          </a:xfrm>
          <a:prstGeom prst="rect">
            <a:avLst/>
          </a:prstGeom>
        </p:spPr>
        <p:txBody>
          <a:bodyPr lIns="0" tIns="0" rIns="0" bIns="0" rtlCol="0" anchor="t">
            <a:spAutoFit/>
          </a:bodyPr>
          <a:lstStyle/>
          <a:p>
            <a:pPr>
              <a:lnSpc>
                <a:spcPts val="3359"/>
              </a:lnSpc>
            </a:pPr>
            <a:r>
              <a:rPr lang="en-US" sz="2400">
                <a:solidFill>
                  <a:srgbClr val="000000"/>
                </a:solidFill>
                <a:latin typeface="Canva Sans Bold"/>
              </a:rPr>
              <a:t>Recommendation</a:t>
            </a:r>
            <a:r>
              <a:rPr lang="en-US" sz="2400">
                <a:solidFill>
                  <a:srgbClr val="000000"/>
                </a:solidFill>
                <a:latin typeface="Canva Sans"/>
              </a:rPr>
              <a:t>: Further analysis on how changing attribution models affects customer segments</a:t>
            </a:r>
          </a:p>
          <a:p>
            <a:pPr>
              <a:lnSpc>
                <a:spcPts val="3359"/>
              </a:lnSpc>
            </a:pPr>
            <a:endParaRPr lang="en-US" sz="2400">
              <a:solidFill>
                <a:srgbClr val="000000"/>
              </a:solidFill>
              <a:latin typeface="Canva Sans"/>
            </a:endParaRPr>
          </a:p>
          <a:p>
            <a:pPr>
              <a:lnSpc>
                <a:spcPts val="3359"/>
              </a:lnSpc>
            </a:pPr>
            <a:r>
              <a:rPr lang="en-US" sz="2400">
                <a:solidFill>
                  <a:srgbClr val="000000"/>
                </a:solidFill>
                <a:latin typeface="Canva Sans Bold"/>
              </a:rPr>
              <a:t>Impact</a:t>
            </a:r>
            <a:r>
              <a:rPr lang="en-US" sz="2400">
                <a:solidFill>
                  <a:srgbClr val="000000"/>
                </a:solidFill>
                <a:latin typeface="Canva Sans"/>
              </a:rPr>
              <a:t>: Informed decision on attribution changes.</a:t>
            </a:r>
          </a:p>
          <a:p>
            <a:pPr>
              <a:lnSpc>
                <a:spcPts val="3359"/>
              </a:lnSpc>
            </a:pPr>
            <a:endParaRPr lang="en-US" sz="2400">
              <a:solidFill>
                <a:srgbClr val="000000"/>
              </a:solidFill>
              <a:latin typeface="Canva Sans"/>
            </a:endParaRPr>
          </a:p>
        </p:txBody>
      </p:sp>
      <p:sp>
        <p:nvSpPr>
          <p:cNvPr id="15" name="TextBox 15"/>
          <p:cNvSpPr txBox="1"/>
          <p:nvPr/>
        </p:nvSpPr>
        <p:spPr>
          <a:xfrm>
            <a:off x="1861797" y="3796436"/>
            <a:ext cx="4540704" cy="976630"/>
          </a:xfrm>
          <a:prstGeom prst="rect">
            <a:avLst/>
          </a:prstGeom>
        </p:spPr>
        <p:txBody>
          <a:bodyPr lIns="0" tIns="0" rIns="0" bIns="0" rtlCol="0" anchor="t">
            <a:spAutoFit/>
          </a:bodyPr>
          <a:lstStyle/>
          <a:p>
            <a:pPr marL="0" lvl="0" indent="0" algn="ctr">
              <a:lnSpc>
                <a:spcPts val="3919"/>
              </a:lnSpc>
              <a:spcBef>
                <a:spcPct val="0"/>
              </a:spcBef>
            </a:pPr>
            <a:r>
              <a:rPr lang="en-US" sz="2799">
                <a:solidFill>
                  <a:srgbClr val="DE2B2B"/>
                </a:solidFill>
                <a:latin typeface="Canva Sans Bold"/>
              </a:rPr>
              <a:t>20.6% </a:t>
            </a:r>
            <a:r>
              <a:rPr lang="en-US" sz="2799">
                <a:solidFill>
                  <a:srgbClr val="000000"/>
                </a:solidFill>
                <a:latin typeface="Canva Sans Bold"/>
              </a:rPr>
              <a:t>decrease between last and first-click</a:t>
            </a:r>
          </a:p>
        </p:txBody>
      </p:sp>
      <p:sp>
        <p:nvSpPr>
          <p:cNvPr id="16" name="TextBox 16"/>
          <p:cNvSpPr txBox="1"/>
          <p:nvPr/>
        </p:nvSpPr>
        <p:spPr>
          <a:xfrm>
            <a:off x="7506040" y="2681920"/>
            <a:ext cx="4540704" cy="1471930"/>
          </a:xfrm>
          <a:prstGeom prst="rect">
            <a:avLst/>
          </a:prstGeom>
        </p:spPr>
        <p:txBody>
          <a:bodyPr lIns="0" tIns="0" rIns="0" bIns="0" rtlCol="0" anchor="t">
            <a:spAutoFit/>
          </a:bodyPr>
          <a:lstStyle/>
          <a:p>
            <a:pPr marL="0" lvl="0" indent="0" algn="ctr">
              <a:lnSpc>
                <a:spcPts val="3919"/>
              </a:lnSpc>
              <a:spcBef>
                <a:spcPct val="0"/>
              </a:spcBef>
            </a:pPr>
            <a:r>
              <a:rPr lang="en-US" sz="2799">
                <a:solidFill>
                  <a:srgbClr val="000000"/>
                </a:solidFill>
                <a:latin typeface="Canva Sans Bold"/>
              </a:rPr>
              <a:t>Long term we are losing money on paid marketing cost per user</a:t>
            </a:r>
          </a:p>
        </p:txBody>
      </p:sp>
      <p:sp>
        <p:nvSpPr>
          <p:cNvPr id="17" name="TextBox 17"/>
          <p:cNvSpPr txBox="1"/>
          <p:nvPr/>
        </p:nvSpPr>
        <p:spPr>
          <a:xfrm>
            <a:off x="12832042" y="1871136"/>
            <a:ext cx="3885403" cy="976630"/>
          </a:xfrm>
          <a:prstGeom prst="rect">
            <a:avLst/>
          </a:prstGeom>
        </p:spPr>
        <p:txBody>
          <a:bodyPr lIns="0" tIns="0" rIns="0" bIns="0" rtlCol="0" anchor="t">
            <a:spAutoFit/>
          </a:bodyPr>
          <a:lstStyle/>
          <a:p>
            <a:pPr algn="ctr">
              <a:lnSpc>
                <a:spcPts val="3919"/>
              </a:lnSpc>
            </a:pPr>
            <a:r>
              <a:rPr lang="en-US" sz="2799">
                <a:solidFill>
                  <a:srgbClr val="000000"/>
                </a:solidFill>
                <a:latin typeface="Canva Sans Bold"/>
              </a:rPr>
              <a:t>Losing control of owned media</a:t>
            </a:r>
          </a:p>
        </p:txBody>
      </p:sp>
      <p:sp>
        <p:nvSpPr>
          <p:cNvPr id="18" name="TextBox 18"/>
          <p:cNvSpPr txBox="1"/>
          <p:nvPr/>
        </p:nvSpPr>
        <p:spPr>
          <a:xfrm>
            <a:off x="13184365" y="3322403"/>
            <a:ext cx="4733511" cy="3619500"/>
          </a:xfrm>
          <a:prstGeom prst="rect">
            <a:avLst/>
          </a:prstGeom>
        </p:spPr>
        <p:txBody>
          <a:bodyPr lIns="0" tIns="0" rIns="0" bIns="0" rtlCol="0" anchor="t">
            <a:spAutoFit/>
          </a:bodyPr>
          <a:lstStyle/>
          <a:p>
            <a:pPr>
              <a:lnSpc>
                <a:spcPts val="2879"/>
              </a:lnSpc>
              <a:spcBef>
                <a:spcPct val="0"/>
              </a:spcBef>
            </a:pPr>
            <a:r>
              <a:rPr lang="en-US" sz="2400" spc="120">
                <a:solidFill>
                  <a:srgbClr val="000000"/>
                </a:solidFill>
                <a:latin typeface="DM Sans Bold"/>
              </a:rPr>
              <a:t>Recommendations</a:t>
            </a:r>
            <a:r>
              <a:rPr lang="en-US" sz="2400" spc="120">
                <a:solidFill>
                  <a:srgbClr val="000000"/>
                </a:solidFill>
                <a:latin typeface="DM Sans"/>
              </a:rPr>
              <a:t>:</a:t>
            </a:r>
          </a:p>
          <a:p>
            <a:pPr>
              <a:lnSpc>
                <a:spcPts val="2879"/>
              </a:lnSpc>
              <a:spcBef>
                <a:spcPct val="0"/>
              </a:spcBef>
            </a:pPr>
            <a:r>
              <a:rPr lang="en-US" sz="2400" spc="120">
                <a:solidFill>
                  <a:srgbClr val="000000"/>
                </a:solidFill>
                <a:latin typeface="DM Sans"/>
              </a:rPr>
              <a:t>Reallocation of marketing budget towards owned media, pull marketing</a:t>
            </a:r>
          </a:p>
          <a:p>
            <a:pPr>
              <a:lnSpc>
                <a:spcPts val="2879"/>
              </a:lnSpc>
              <a:spcBef>
                <a:spcPct val="0"/>
              </a:spcBef>
            </a:pPr>
            <a:endParaRPr lang="en-US" sz="2400" spc="120">
              <a:solidFill>
                <a:srgbClr val="000000"/>
              </a:solidFill>
              <a:latin typeface="DM Sans"/>
            </a:endParaRPr>
          </a:p>
          <a:p>
            <a:pPr>
              <a:lnSpc>
                <a:spcPts val="2879"/>
              </a:lnSpc>
              <a:spcBef>
                <a:spcPct val="0"/>
              </a:spcBef>
            </a:pPr>
            <a:r>
              <a:rPr lang="en-US" sz="2400" spc="120">
                <a:solidFill>
                  <a:srgbClr val="000000"/>
                </a:solidFill>
                <a:latin typeface="DM Sans"/>
              </a:rPr>
              <a:t>For long term, invest in own media.</a:t>
            </a:r>
          </a:p>
          <a:p>
            <a:pPr>
              <a:lnSpc>
                <a:spcPts val="2879"/>
              </a:lnSpc>
              <a:spcBef>
                <a:spcPct val="0"/>
              </a:spcBef>
            </a:pPr>
            <a:endParaRPr lang="en-US" sz="2400" spc="120">
              <a:solidFill>
                <a:srgbClr val="000000"/>
              </a:solidFill>
              <a:latin typeface="DM Sans"/>
            </a:endParaRPr>
          </a:p>
          <a:p>
            <a:pPr>
              <a:lnSpc>
                <a:spcPts val="2879"/>
              </a:lnSpc>
              <a:spcBef>
                <a:spcPct val="0"/>
              </a:spcBef>
            </a:pPr>
            <a:r>
              <a:rPr lang="en-US" sz="2400" spc="120">
                <a:solidFill>
                  <a:srgbClr val="000000"/>
                </a:solidFill>
                <a:latin typeface="DM Sans Bold"/>
              </a:rPr>
              <a:t>Impact</a:t>
            </a:r>
            <a:r>
              <a:rPr lang="en-US" sz="2400" spc="120">
                <a:solidFill>
                  <a:srgbClr val="000000"/>
                </a:solidFill>
                <a:latin typeface="DM Sans"/>
              </a:rPr>
              <a:t>: Reduce costs, increases profits. </a:t>
            </a:r>
          </a:p>
        </p:txBody>
      </p:sp>
      <p:sp>
        <p:nvSpPr>
          <p:cNvPr id="19" name="TextBox 19"/>
          <p:cNvSpPr txBox="1"/>
          <p:nvPr/>
        </p:nvSpPr>
        <p:spPr>
          <a:xfrm>
            <a:off x="7567272" y="4666839"/>
            <a:ext cx="4418239" cy="2910840"/>
          </a:xfrm>
          <a:prstGeom prst="rect">
            <a:avLst/>
          </a:prstGeom>
        </p:spPr>
        <p:txBody>
          <a:bodyPr lIns="0" tIns="0" rIns="0" bIns="0" rtlCol="0" anchor="t">
            <a:spAutoFit/>
          </a:bodyPr>
          <a:lstStyle/>
          <a:p>
            <a:pPr>
              <a:lnSpc>
                <a:spcPts val="3359"/>
              </a:lnSpc>
            </a:pPr>
            <a:r>
              <a:rPr lang="en-US" sz="2400">
                <a:solidFill>
                  <a:srgbClr val="000000"/>
                </a:solidFill>
                <a:latin typeface="Canva Sans Bold"/>
              </a:rPr>
              <a:t>Recommendation</a:t>
            </a:r>
            <a:r>
              <a:rPr lang="en-US" sz="2400">
                <a:solidFill>
                  <a:srgbClr val="000000"/>
                </a:solidFill>
                <a:latin typeface="Canva Sans"/>
              </a:rPr>
              <a:t>: Reallocate the marketing budget to the unpaid and organic channels</a:t>
            </a:r>
          </a:p>
          <a:p>
            <a:pPr>
              <a:lnSpc>
                <a:spcPts val="3359"/>
              </a:lnSpc>
            </a:pPr>
            <a:endParaRPr lang="en-US" sz="2400">
              <a:solidFill>
                <a:srgbClr val="000000"/>
              </a:solidFill>
              <a:latin typeface="Canva Sans"/>
            </a:endParaRPr>
          </a:p>
          <a:p>
            <a:pPr>
              <a:lnSpc>
                <a:spcPts val="3359"/>
              </a:lnSpc>
            </a:pPr>
            <a:r>
              <a:rPr lang="en-US" sz="2400">
                <a:solidFill>
                  <a:srgbClr val="000000"/>
                </a:solidFill>
                <a:latin typeface="Canva Sans Bold"/>
              </a:rPr>
              <a:t>Impact</a:t>
            </a:r>
            <a:r>
              <a:rPr lang="en-US" sz="2400">
                <a:solidFill>
                  <a:srgbClr val="000000"/>
                </a:solidFill>
                <a:latin typeface="Canva Sans"/>
              </a:rPr>
              <a:t>: Up to £4 saved per user on acquisition costs going forward.</a:t>
            </a:r>
          </a:p>
        </p:txBody>
      </p:sp>
      <p:sp>
        <p:nvSpPr>
          <p:cNvPr id="20" name="TextBox 20"/>
          <p:cNvSpPr txBox="1"/>
          <p:nvPr/>
        </p:nvSpPr>
        <p:spPr>
          <a:xfrm>
            <a:off x="337287" y="404810"/>
            <a:ext cx="17613426" cy="67945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000000"/>
                </a:solidFill>
                <a:latin typeface="Canva Sans Bold"/>
              </a:rPr>
              <a:t>We should invest in owned media for long term success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8008202">
            <a:off x="12264825" y="-3466918"/>
            <a:ext cx="15074792" cy="10168633"/>
          </a:xfrm>
          <a:custGeom>
            <a:avLst/>
            <a:gdLst/>
            <a:ahLst/>
            <a:cxnLst/>
            <a:rect l="l" t="t" r="r" b="b"/>
            <a:pathLst>
              <a:path w="15074792" h="10168633">
                <a:moveTo>
                  <a:pt x="0" y="0"/>
                </a:moveTo>
                <a:lnTo>
                  <a:pt x="15074792" y="0"/>
                </a:lnTo>
                <a:lnTo>
                  <a:pt x="15074792" y="10168632"/>
                </a:lnTo>
                <a:lnTo>
                  <a:pt x="0" y="10168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284913" y="4237051"/>
            <a:ext cx="7718174" cy="1929344"/>
          </a:xfrm>
          <a:prstGeom prst="rect">
            <a:avLst/>
          </a:prstGeom>
        </p:spPr>
        <p:txBody>
          <a:bodyPr lIns="0" tIns="0" rIns="0" bIns="0" rtlCol="0" anchor="t">
            <a:spAutoFit/>
          </a:bodyPr>
          <a:lstStyle/>
          <a:p>
            <a:pPr marL="0" lvl="0" indent="0" algn="ctr">
              <a:lnSpc>
                <a:spcPts val="14408"/>
              </a:lnSpc>
              <a:spcBef>
                <a:spcPct val="0"/>
              </a:spcBef>
            </a:pPr>
            <a:r>
              <a:rPr lang="en-US" sz="10291" spc="545">
                <a:solidFill>
                  <a:srgbClr val="11100E"/>
                </a:solidFill>
                <a:latin typeface="Codec Pro ExtraBold"/>
              </a:rPr>
              <a:t>Questions?</a:t>
            </a:r>
          </a:p>
        </p:txBody>
      </p:sp>
      <p:sp>
        <p:nvSpPr>
          <p:cNvPr id="4" name="Freeform 4"/>
          <p:cNvSpPr/>
          <p:nvPr/>
        </p:nvSpPr>
        <p:spPr>
          <a:xfrm rot="-8008202">
            <a:off x="-3935285" y="7324700"/>
            <a:ext cx="6820406" cy="4600674"/>
          </a:xfrm>
          <a:custGeom>
            <a:avLst/>
            <a:gdLst/>
            <a:ahLst/>
            <a:cxnLst/>
            <a:rect l="l" t="t" r="r" b="b"/>
            <a:pathLst>
              <a:path w="6820406" h="4600674">
                <a:moveTo>
                  <a:pt x="0" y="0"/>
                </a:moveTo>
                <a:lnTo>
                  <a:pt x="6820406" y="0"/>
                </a:lnTo>
                <a:lnTo>
                  <a:pt x="6820406" y="4600674"/>
                </a:lnTo>
                <a:lnTo>
                  <a:pt x="0" y="46006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8104882"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Dashboard</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3BDCB39B-4E2F-D732-120B-F2D38A4E47A1}"/>
                  </a:ext>
                </a:extLst>
              </p:cNvPr>
              <p:cNvGraphicFramePr>
                <a:graphicFrameLocks noGrp="1"/>
              </p:cNvGraphicFramePr>
              <p:nvPr>
                <p:extLst>
                  <p:ext uri="{D42A27DB-BD31-4B8C-83A1-F6EECF244321}">
                    <p14:modId xmlns:p14="http://schemas.microsoft.com/office/powerpoint/2010/main" val="2202868616"/>
                  </p:ext>
                </p:extLst>
              </p:nvPr>
            </p:nvGraphicFramePr>
            <p:xfrm>
              <a:off x="381000" y="2247900"/>
              <a:ext cx="17297400" cy="71056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Microsoft Power BI">
                <a:extLst>
                  <a:ext uri="{FF2B5EF4-FFF2-40B4-BE49-F238E27FC236}">
                    <a16:creationId xmlns:a16="http://schemas.microsoft.com/office/drawing/2014/main" id="{3BDCB39B-4E2F-D732-120B-F2D38A4E47A1}"/>
                  </a:ext>
                </a:extLst>
              </p:cNvPr>
              <p:cNvPicPr>
                <a:picLocks noGrp="1" noRot="1" noChangeAspect="1" noMove="1" noResize="1" noEditPoints="1" noAdjustHandles="1" noChangeArrowheads="1" noChangeShapeType="1"/>
              </p:cNvPicPr>
              <p:nvPr/>
            </p:nvPicPr>
            <p:blipFill>
              <a:blip r:embed="rId3"/>
              <a:stretch>
                <a:fillRect/>
              </a:stretch>
            </p:blipFill>
            <p:spPr>
              <a:xfrm>
                <a:off x="381000" y="2247900"/>
                <a:ext cx="17297400" cy="710565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0" y="-746897"/>
            <a:ext cx="8528724" cy="11780793"/>
            <a:chOff x="0" y="0"/>
            <a:chExt cx="2246248" cy="3102760"/>
          </a:xfrm>
        </p:grpSpPr>
        <p:sp>
          <p:nvSpPr>
            <p:cNvPr id="3" name="Freeform 3"/>
            <p:cNvSpPr/>
            <p:nvPr/>
          </p:nvSpPr>
          <p:spPr>
            <a:xfrm>
              <a:off x="0" y="0"/>
              <a:ext cx="2246248" cy="3102760"/>
            </a:xfrm>
            <a:custGeom>
              <a:avLst/>
              <a:gdLst/>
              <a:ahLst/>
              <a:cxnLst/>
              <a:rect l="l" t="t" r="r" b="b"/>
              <a:pathLst>
                <a:path w="2246248" h="3102760">
                  <a:moveTo>
                    <a:pt x="46295" y="0"/>
                  </a:moveTo>
                  <a:lnTo>
                    <a:pt x="2199953" y="0"/>
                  </a:lnTo>
                  <a:cubicBezTo>
                    <a:pt x="2212231" y="0"/>
                    <a:pt x="2224007" y="4878"/>
                    <a:pt x="2232689" y="13560"/>
                  </a:cubicBezTo>
                  <a:cubicBezTo>
                    <a:pt x="2241371" y="22242"/>
                    <a:pt x="2246248" y="34017"/>
                    <a:pt x="2246248" y="46295"/>
                  </a:cubicBezTo>
                  <a:lnTo>
                    <a:pt x="2246248" y="3056465"/>
                  </a:lnTo>
                  <a:cubicBezTo>
                    <a:pt x="2246248" y="3068744"/>
                    <a:pt x="2241371" y="3080519"/>
                    <a:pt x="2232689" y="3089201"/>
                  </a:cubicBezTo>
                  <a:cubicBezTo>
                    <a:pt x="2224007" y="3097883"/>
                    <a:pt x="2212231" y="3102760"/>
                    <a:pt x="2199953" y="3102760"/>
                  </a:cubicBezTo>
                  <a:lnTo>
                    <a:pt x="46295" y="3102760"/>
                  </a:lnTo>
                  <a:cubicBezTo>
                    <a:pt x="34017" y="3102760"/>
                    <a:pt x="22242" y="3097883"/>
                    <a:pt x="13560" y="3089201"/>
                  </a:cubicBezTo>
                  <a:cubicBezTo>
                    <a:pt x="4878" y="3080519"/>
                    <a:pt x="0" y="3068744"/>
                    <a:pt x="0" y="3056465"/>
                  </a:cubicBezTo>
                  <a:lnTo>
                    <a:pt x="0" y="46295"/>
                  </a:lnTo>
                  <a:cubicBezTo>
                    <a:pt x="0" y="34017"/>
                    <a:pt x="4878" y="22242"/>
                    <a:pt x="13560" y="13560"/>
                  </a:cubicBezTo>
                  <a:cubicBezTo>
                    <a:pt x="22242" y="4878"/>
                    <a:pt x="34017" y="0"/>
                    <a:pt x="46295" y="0"/>
                  </a:cubicBezTo>
                  <a:close/>
                </a:path>
              </a:pathLst>
            </a:custGeom>
            <a:gradFill rotWithShape="1">
              <a:gsLst>
                <a:gs pos="0">
                  <a:srgbClr val="FFDE59">
                    <a:alpha val="100000"/>
                  </a:srgbClr>
                </a:gs>
                <a:gs pos="100000">
                  <a:srgbClr val="FF914D">
                    <a:alpha val="100000"/>
                  </a:srgbClr>
                </a:gs>
              </a:gsLst>
              <a:lin ang="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943"/>
                </a:lnSpc>
              </a:pPr>
              <a:endParaRPr/>
            </a:p>
          </p:txBody>
        </p:sp>
      </p:grpSp>
      <p:grpSp>
        <p:nvGrpSpPr>
          <p:cNvPr id="5" name="Group 5"/>
          <p:cNvGrpSpPr/>
          <p:nvPr/>
        </p:nvGrpSpPr>
        <p:grpSpPr>
          <a:xfrm>
            <a:off x="298113" y="219047"/>
            <a:ext cx="7913448" cy="1630826"/>
            <a:chOff x="0" y="-85725"/>
            <a:chExt cx="2084200" cy="429518"/>
          </a:xfrm>
        </p:grpSpPr>
        <p:sp>
          <p:nvSpPr>
            <p:cNvPr id="6" name="Freeform 6"/>
            <p:cNvSpPr/>
            <p:nvPr/>
          </p:nvSpPr>
          <p:spPr>
            <a:xfrm>
              <a:off x="0" y="0"/>
              <a:ext cx="2084200" cy="255034"/>
            </a:xfrm>
            <a:custGeom>
              <a:avLst/>
              <a:gdLst/>
              <a:ahLst/>
              <a:cxnLst/>
              <a:rect l="l" t="t" r="r" b="b"/>
              <a:pathLst>
                <a:path w="2084200" h="255034">
                  <a:moveTo>
                    <a:pt x="0" y="0"/>
                  </a:moveTo>
                  <a:lnTo>
                    <a:pt x="2084200" y="0"/>
                  </a:lnTo>
                  <a:lnTo>
                    <a:pt x="2084200" y="255034"/>
                  </a:lnTo>
                  <a:lnTo>
                    <a:pt x="0" y="255034"/>
                  </a:lnTo>
                  <a:close/>
                </a:path>
              </a:pathLst>
            </a:custGeom>
            <a:solidFill>
              <a:srgbClr val="000000">
                <a:alpha val="0"/>
              </a:srgbClr>
            </a:solidFill>
            <a:ln>
              <a:noFill/>
            </a:ln>
          </p:spPr>
        </p:sp>
        <p:sp>
          <p:nvSpPr>
            <p:cNvPr id="7" name="TextBox 7"/>
            <p:cNvSpPr txBox="1"/>
            <p:nvPr/>
          </p:nvSpPr>
          <p:spPr>
            <a:xfrm>
              <a:off x="0" y="-85725"/>
              <a:ext cx="2038762" cy="429518"/>
            </a:xfrm>
            <a:prstGeom prst="rect">
              <a:avLst/>
            </a:prstGeom>
          </p:spPr>
          <p:txBody>
            <a:bodyPr lIns="50800" tIns="50800" rIns="50800" bIns="50800" rtlCol="0" anchor="ctr"/>
            <a:lstStyle/>
            <a:p>
              <a:pPr marL="0" lvl="0" indent="0" algn="ctr">
                <a:lnSpc>
                  <a:spcPts val="6500"/>
                </a:lnSpc>
                <a:spcBef>
                  <a:spcPct val="0"/>
                </a:spcBef>
              </a:pPr>
              <a:r>
                <a:rPr lang="en-US" sz="4710" spc="193">
                  <a:solidFill>
                    <a:srgbClr val="000000"/>
                  </a:solidFill>
                  <a:latin typeface="DM Sans Bold"/>
                </a:rPr>
                <a:t>Executive summary</a:t>
              </a:r>
            </a:p>
          </p:txBody>
        </p:sp>
      </p:grpSp>
      <p:sp>
        <p:nvSpPr>
          <p:cNvPr id="8" name="Freeform 8"/>
          <p:cNvSpPr/>
          <p:nvPr/>
        </p:nvSpPr>
        <p:spPr>
          <a:xfrm>
            <a:off x="395888" y="4843663"/>
            <a:ext cx="1265624" cy="1306450"/>
          </a:xfrm>
          <a:custGeom>
            <a:avLst/>
            <a:gdLst/>
            <a:ahLst/>
            <a:cxnLst/>
            <a:rect l="l" t="t" r="r" b="b"/>
            <a:pathLst>
              <a:path w="1265624" h="1306450">
                <a:moveTo>
                  <a:pt x="0" y="0"/>
                </a:moveTo>
                <a:lnTo>
                  <a:pt x="1265624" y="0"/>
                </a:lnTo>
                <a:lnTo>
                  <a:pt x="1265624" y="1306450"/>
                </a:lnTo>
                <a:lnTo>
                  <a:pt x="0" y="13064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17036" y="2447315"/>
            <a:ext cx="1621085" cy="840017"/>
          </a:xfrm>
          <a:custGeom>
            <a:avLst/>
            <a:gdLst/>
            <a:ahLst/>
            <a:cxnLst/>
            <a:rect l="l" t="t" r="r" b="b"/>
            <a:pathLst>
              <a:path w="1621085" h="840017">
                <a:moveTo>
                  <a:pt x="0" y="0"/>
                </a:moveTo>
                <a:lnTo>
                  <a:pt x="1621085" y="0"/>
                </a:lnTo>
                <a:lnTo>
                  <a:pt x="1621085" y="840017"/>
                </a:lnTo>
                <a:lnTo>
                  <a:pt x="0" y="8400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515120" y="7534633"/>
            <a:ext cx="1146392" cy="1336900"/>
          </a:xfrm>
          <a:custGeom>
            <a:avLst/>
            <a:gdLst/>
            <a:ahLst/>
            <a:cxnLst/>
            <a:rect l="l" t="t" r="r" b="b"/>
            <a:pathLst>
              <a:path w="1146392" h="1336900">
                <a:moveTo>
                  <a:pt x="0" y="0"/>
                </a:moveTo>
                <a:lnTo>
                  <a:pt x="1146392" y="0"/>
                </a:lnTo>
                <a:lnTo>
                  <a:pt x="1146392" y="1336900"/>
                </a:lnTo>
                <a:lnTo>
                  <a:pt x="0" y="1336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863154" y="2495888"/>
            <a:ext cx="1701254" cy="755015"/>
          </a:xfrm>
          <a:prstGeom prst="rect">
            <a:avLst/>
          </a:prstGeom>
        </p:spPr>
        <p:txBody>
          <a:bodyPr lIns="0" tIns="0" rIns="0" bIns="0" rtlCol="0" anchor="t">
            <a:spAutoFit/>
          </a:bodyPr>
          <a:lstStyle/>
          <a:p>
            <a:pPr marL="0" lvl="0" indent="0" algn="ctr">
              <a:lnSpc>
                <a:spcPts val="6159"/>
              </a:lnSpc>
              <a:spcBef>
                <a:spcPct val="0"/>
              </a:spcBef>
            </a:pPr>
            <a:r>
              <a:rPr lang="en-US" sz="4399">
                <a:solidFill>
                  <a:srgbClr val="DE2B2B"/>
                </a:solidFill>
                <a:latin typeface="Canva Sans Bold"/>
              </a:rPr>
              <a:t>20.6%</a:t>
            </a:r>
          </a:p>
        </p:txBody>
      </p:sp>
      <p:sp>
        <p:nvSpPr>
          <p:cNvPr id="12" name="TextBox 12"/>
          <p:cNvSpPr txBox="1"/>
          <p:nvPr/>
        </p:nvSpPr>
        <p:spPr>
          <a:xfrm>
            <a:off x="3837737" y="2377450"/>
            <a:ext cx="4597896" cy="976630"/>
          </a:xfrm>
          <a:prstGeom prst="rect">
            <a:avLst/>
          </a:prstGeom>
        </p:spPr>
        <p:txBody>
          <a:bodyPr lIns="0" tIns="0" rIns="0" bIns="0" rtlCol="0" anchor="t">
            <a:spAutoFit/>
          </a:bodyPr>
          <a:lstStyle/>
          <a:p>
            <a:pPr>
              <a:lnSpc>
                <a:spcPts val="3919"/>
              </a:lnSpc>
            </a:pPr>
            <a:r>
              <a:rPr lang="en-US" sz="2799">
                <a:solidFill>
                  <a:srgbClr val="000000"/>
                </a:solidFill>
                <a:latin typeface="Canva Sans"/>
              </a:rPr>
              <a:t>when changing attribution models</a:t>
            </a:r>
          </a:p>
        </p:txBody>
      </p:sp>
      <p:sp>
        <p:nvSpPr>
          <p:cNvPr id="13" name="TextBox 13"/>
          <p:cNvSpPr txBox="1"/>
          <p:nvPr/>
        </p:nvSpPr>
        <p:spPr>
          <a:xfrm>
            <a:off x="9123229" y="2384436"/>
            <a:ext cx="8136071" cy="1278492"/>
          </a:xfrm>
          <a:prstGeom prst="rect">
            <a:avLst/>
          </a:prstGeom>
        </p:spPr>
        <p:txBody>
          <a:bodyPr lIns="0" tIns="0" rIns="0" bIns="0" rtlCol="0" anchor="t">
            <a:spAutoFit/>
          </a:bodyPr>
          <a:lstStyle/>
          <a:p>
            <a:pPr>
              <a:lnSpc>
                <a:spcPts val="3360"/>
              </a:lnSpc>
            </a:pPr>
            <a:r>
              <a:rPr lang="en-US" sz="2400" b="1">
                <a:solidFill>
                  <a:srgbClr val="000000"/>
                </a:solidFill>
                <a:latin typeface="Canva Sans Bold"/>
              </a:rPr>
              <a:t>Recommendation</a:t>
            </a:r>
            <a:r>
              <a:rPr lang="en-US" sz="2400">
                <a:solidFill>
                  <a:srgbClr val="000000"/>
                </a:solidFill>
                <a:latin typeface="Canva Sans"/>
              </a:rPr>
              <a:t>: Further analysis on how changing between multiple attribution models and its effects</a:t>
            </a:r>
          </a:p>
          <a:p>
            <a:pPr>
              <a:lnSpc>
                <a:spcPts val="3360"/>
              </a:lnSpc>
            </a:pPr>
            <a:r>
              <a:rPr lang="en-US" sz="2400" b="1">
                <a:solidFill>
                  <a:srgbClr val="000000"/>
                </a:solidFill>
                <a:latin typeface="Canva Sans Bold"/>
              </a:rPr>
              <a:t>Impact</a:t>
            </a:r>
            <a:r>
              <a:rPr lang="en-US" sz="2400">
                <a:solidFill>
                  <a:srgbClr val="000000"/>
                </a:solidFill>
                <a:latin typeface="Canva Sans"/>
              </a:rPr>
              <a:t>: Informed decision on attribution changes.</a:t>
            </a:r>
          </a:p>
        </p:txBody>
      </p:sp>
      <p:sp>
        <p:nvSpPr>
          <p:cNvPr id="14" name="TextBox 14"/>
          <p:cNvSpPr txBox="1"/>
          <p:nvPr/>
        </p:nvSpPr>
        <p:spPr>
          <a:xfrm>
            <a:off x="1590372" y="5008378"/>
            <a:ext cx="2247366" cy="744563"/>
          </a:xfrm>
          <a:prstGeom prst="rect">
            <a:avLst/>
          </a:prstGeom>
        </p:spPr>
        <p:txBody>
          <a:bodyPr wrap="square" lIns="0" tIns="0" rIns="0" bIns="0" rtlCol="0" anchor="t">
            <a:spAutoFit/>
          </a:bodyPr>
          <a:lstStyle/>
          <a:p>
            <a:pPr marL="0" lvl="0" indent="0" algn="ctr">
              <a:lnSpc>
                <a:spcPts val="6160"/>
              </a:lnSpc>
              <a:spcBef>
                <a:spcPct val="0"/>
              </a:spcBef>
            </a:pPr>
            <a:r>
              <a:rPr lang="en-US" sz="4400">
                <a:solidFill>
                  <a:srgbClr val="000000"/>
                </a:solidFill>
                <a:latin typeface="Canva Sans Bold"/>
              </a:rPr>
              <a:t>Loss</a:t>
            </a:r>
            <a:endParaRPr lang="en-US"/>
          </a:p>
        </p:txBody>
      </p:sp>
      <p:sp>
        <p:nvSpPr>
          <p:cNvPr id="15" name="TextBox 15"/>
          <p:cNvSpPr txBox="1"/>
          <p:nvPr/>
        </p:nvSpPr>
        <p:spPr>
          <a:xfrm>
            <a:off x="1916932" y="7882203"/>
            <a:ext cx="1577132" cy="838435"/>
          </a:xfrm>
          <a:prstGeom prst="rect">
            <a:avLst/>
          </a:prstGeom>
        </p:spPr>
        <p:txBody>
          <a:bodyPr lIns="0" tIns="0" rIns="0" bIns="0" rtlCol="0" anchor="t">
            <a:spAutoFit/>
          </a:bodyPr>
          <a:lstStyle/>
          <a:p>
            <a:pPr marL="0" lvl="0" indent="0" algn="ctr">
              <a:lnSpc>
                <a:spcPts val="7279"/>
              </a:lnSpc>
              <a:spcBef>
                <a:spcPct val="0"/>
              </a:spcBef>
            </a:pPr>
            <a:r>
              <a:rPr lang="en-US" sz="4300" b="1">
                <a:solidFill>
                  <a:srgbClr val="DE2B2B"/>
                </a:solidFill>
                <a:latin typeface="Canva Sans Bold"/>
              </a:rPr>
              <a:t>5.9﻿%</a:t>
            </a:r>
          </a:p>
        </p:txBody>
      </p:sp>
      <p:sp>
        <p:nvSpPr>
          <p:cNvPr id="16" name="TextBox 16"/>
          <p:cNvSpPr txBox="1"/>
          <p:nvPr/>
        </p:nvSpPr>
        <p:spPr>
          <a:xfrm>
            <a:off x="3837737" y="4714568"/>
            <a:ext cx="3744647" cy="1471930"/>
          </a:xfrm>
          <a:prstGeom prst="rect">
            <a:avLst/>
          </a:prstGeom>
        </p:spPr>
        <p:txBody>
          <a:bodyPr lIns="0" tIns="0" rIns="0" bIns="0" rtlCol="0" anchor="t">
            <a:spAutoFit/>
          </a:bodyPr>
          <a:lstStyle/>
          <a:p>
            <a:pPr>
              <a:lnSpc>
                <a:spcPts val="3919"/>
              </a:lnSpc>
            </a:pPr>
            <a:r>
              <a:rPr lang="en-US" sz="2799">
                <a:solidFill>
                  <a:srgbClr val="000000"/>
                </a:solidFill>
                <a:latin typeface="Canva Sans"/>
              </a:rPr>
              <a:t>We are losing money on paid marketing cost per user</a:t>
            </a:r>
          </a:p>
        </p:txBody>
      </p:sp>
      <p:sp>
        <p:nvSpPr>
          <p:cNvPr id="17" name="TextBox 17"/>
          <p:cNvSpPr txBox="1"/>
          <p:nvPr/>
        </p:nvSpPr>
        <p:spPr>
          <a:xfrm>
            <a:off x="3837737" y="7361186"/>
            <a:ext cx="4597896" cy="1967230"/>
          </a:xfrm>
          <a:prstGeom prst="rect">
            <a:avLst/>
          </a:prstGeom>
        </p:spPr>
        <p:txBody>
          <a:bodyPr lIns="0" tIns="0" rIns="0" bIns="0" rtlCol="0" anchor="t">
            <a:spAutoFit/>
          </a:bodyPr>
          <a:lstStyle/>
          <a:p>
            <a:pPr>
              <a:lnSpc>
                <a:spcPts val="3919"/>
              </a:lnSpc>
            </a:pPr>
            <a:r>
              <a:rPr lang="en-US" sz="2799">
                <a:solidFill>
                  <a:srgbClr val="000000"/>
                </a:solidFill>
                <a:latin typeface="Canva Sans"/>
              </a:rPr>
              <a:t>Revenue by owned and not owned media follow the same trend but we are losing control</a:t>
            </a:r>
          </a:p>
        </p:txBody>
      </p:sp>
      <p:sp>
        <p:nvSpPr>
          <p:cNvPr id="18" name="TextBox 18"/>
          <p:cNvSpPr txBox="1"/>
          <p:nvPr/>
        </p:nvSpPr>
        <p:spPr>
          <a:xfrm>
            <a:off x="9123229" y="7318006"/>
            <a:ext cx="8136071" cy="2150525"/>
          </a:xfrm>
          <a:prstGeom prst="rect">
            <a:avLst/>
          </a:prstGeom>
        </p:spPr>
        <p:txBody>
          <a:bodyPr lIns="0" tIns="0" rIns="0" bIns="0" rtlCol="0" anchor="t">
            <a:spAutoFit/>
          </a:bodyPr>
          <a:lstStyle/>
          <a:p>
            <a:pPr>
              <a:lnSpc>
                <a:spcPts val="3359"/>
              </a:lnSpc>
            </a:pPr>
            <a:r>
              <a:rPr lang="en-US" sz="2400">
                <a:solidFill>
                  <a:srgbClr val="000000"/>
                </a:solidFill>
                <a:latin typeface="Canva Sans Bold"/>
              </a:rPr>
              <a:t>Recommendations:</a:t>
            </a:r>
          </a:p>
          <a:p>
            <a:pPr marL="518160" lvl="1" indent="-259080">
              <a:lnSpc>
                <a:spcPts val="3359"/>
              </a:lnSpc>
              <a:buFont typeface="Arial"/>
              <a:buChar char="•"/>
            </a:pPr>
            <a:r>
              <a:rPr lang="en-US" sz="2400">
                <a:solidFill>
                  <a:srgbClr val="000000"/>
                </a:solidFill>
                <a:latin typeface="Canva Sans"/>
              </a:rPr>
              <a:t>Reallocation of marketing budget towards owned media, such as introducing pull email marketing</a:t>
            </a:r>
          </a:p>
          <a:p>
            <a:pPr marL="518160" lvl="1" indent="-259080">
              <a:lnSpc>
                <a:spcPts val="3359"/>
              </a:lnSpc>
              <a:buFont typeface="Arial"/>
              <a:buChar char="•"/>
            </a:pPr>
            <a:r>
              <a:rPr lang="en-US" sz="2400">
                <a:solidFill>
                  <a:srgbClr val="000000"/>
                </a:solidFill>
                <a:latin typeface="Canva Sans"/>
              </a:rPr>
              <a:t> For long term, invest in owned media.</a:t>
            </a:r>
          </a:p>
          <a:p>
            <a:pPr>
              <a:lnSpc>
                <a:spcPts val="3359"/>
              </a:lnSpc>
            </a:pPr>
            <a:r>
              <a:rPr lang="en-US" sz="2400">
                <a:solidFill>
                  <a:srgbClr val="000000"/>
                </a:solidFill>
                <a:latin typeface="Canva Sans Bold"/>
              </a:rPr>
              <a:t>Impact:  </a:t>
            </a:r>
            <a:r>
              <a:rPr lang="en-US" sz="2400">
                <a:solidFill>
                  <a:srgbClr val="000000"/>
                </a:solidFill>
                <a:latin typeface="Canva Sans"/>
              </a:rPr>
              <a:t>Reduce costs, increase profit</a:t>
            </a:r>
          </a:p>
        </p:txBody>
      </p:sp>
      <p:sp>
        <p:nvSpPr>
          <p:cNvPr id="19" name="TextBox 19"/>
          <p:cNvSpPr txBox="1"/>
          <p:nvPr/>
        </p:nvSpPr>
        <p:spPr>
          <a:xfrm>
            <a:off x="9144000" y="4651068"/>
            <a:ext cx="8115300" cy="1653540"/>
          </a:xfrm>
          <a:prstGeom prst="rect">
            <a:avLst/>
          </a:prstGeom>
        </p:spPr>
        <p:txBody>
          <a:bodyPr lIns="0" tIns="0" rIns="0" bIns="0" rtlCol="0" anchor="t">
            <a:spAutoFit/>
          </a:bodyPr>
          <a:lstStyle/>
          <a:p>
            <a:pPr>
              <a:lnSpc>
                <a:spcPts val="3359"/>
              </a:lnSpc>
            </a:pPr>
            <a:r>
              <a:rPr lang="en-US" sz="2400">
                <a:solidFill>
                  <a:srgbClr val="000000"/>
                </a:solidFill>
                <a:latin typeface="Canva Sans Bold"/>
              </a:rPr>
              <a:t>Recommendation</a:t>
            </a:r>
            <a:r>
              <a:rPr lang="en-US" sz="2400">
                <a:solidFill>
                  <a:srgbClr val="000000"/>
                </a:solidFill>
                <a:latin typeface="Canva Sans"/>
              </a:rPr>
              <a:t>: Reallocate the marketing budget to the unpaid and organic channels</a:t>
            </a:r>
          </a:p>
          <a:p>
            <a:pPr>
              <a:lnSpc>
                <a:spcPts val="3359"/>
              </a:lnSpc>
            </a:pPr>
            <a:r>
              <a:rPr lang="en-US" sz="2400">
                <a:solidFill>
                  <a:srgbClr val="000000"/>
                </a:solidFill>
                <a:latin typeface="Canva Sans Bold"/>
              </a:rPr>
              <a:t>Impact</a:t>
            </a:r>
            <a:r>
              <a:rPr lang="en-US" sz="2400">
                <a:solidFill>
                  <a:srgbClr val="000000"/>
                </a:solidFill>
                <a:latin typeface="Canva Sans"/>
              </a:rPr>
              <a:t>: Up to £4 saved per user on acquisition costs going forward.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692B"/>
        </a:solidFill>
        <a:effectLst/>
      </p:bgPr>
    </p:bg>
    <p:spTree>
      <p:nvGrpSpPr>
        <p:cNvPr id="1" name=""/>
        <p:cNvGrpSpPr/>
        <p:nvPr/>
      </p:nvGrpSpPr>
      <p:grpSpPr>
        <a:xfrm>
          <a:off x="0" y="0"/>
          <a:ext cx="0" cy="0"/>
          <a:chOff x="0" y="0"/>
          <a:chExt cx="0" cy="0"/>
        </a:xfrm>
      </p:grpSpPr>
      <p:sp>
        <p:nvSpPr>
          <p:cNvPr id="2" name="Freeform 2"/>
          <p:cNvSpPr/>
          <p:nvPr/>
        </p:nvSpPr>
        <p:spPr>
          <a:xfrm>
            <a:off x="10761787" y="3213177"/>
            <a:ext cx="7094475" cy="5520792"/>
          </a:xfrm>
          <a:custGeom>
            <a:avLst/>
            <a:gdLst/>
            <a:ahLst/>
            <a:cxnLst/>
            <a:rect l="l" t="t" r="r" b="b"/>
            <a:pathLst>
              <a:path w="7094475" h="5520792">
                <a:moveTo>
                  <a:pt x="0" y="0"/>
                </a:moveTo>
                <a:lnTo>
                  <a:pt x="7094475" y="0"/>
                </a:lnTo>
                <a:lnTo>
                  <a:pt x="7094475" y="5520792"/>
                </a:lnTo>
                <a:lnTo>
                  <a:pt x="0" y="55207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1028700" y="1175156"/>
            <a:ext cx="11872372" cy="3716655"/>
          </a:xfrm>
          <a:prstGeom prst="rect">
            <a:avLst/>
          </a:prstGeom>
        </p:spPr>
        <p:txBody>
          <a:bodyPr lIns="0" tIns="0" rIns="0" bIns="0" rtlCol="0" anchor="t">
            <a:spAutoFit/>
          </a:bodyPr>
          <a:lstStyle/>
          <a:p>
            <a:pPr marL="0" lvl="0" indent="0">
              <a:lnSpc>
                <a:spcPts val="9659"/>
              </a:lnSpc>
              <a:spcBef>
                <a:spcPct val="0"/>
              </a:spcBef>
            </a:pPr>
            <a:r>
              <a:rPr lang="en-US" sz="6999" spc="90">
                <a:solidFill>
                  <a:srgbClr val="FFFFFF"/>
                </a:solidFill>
                <a:latin typeface="Codec Pro ExtraBold"/>
              </a:rPr>
              <a:t>Has the investment in paid advertising been successful?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1899605" y="3321463"/>
            <a:ext cx="5038088" cy="4981409"/>
            <a:chOff x="0" y="0"/>
            <a:chExt cx="6717450" cy="6641879"/>
          </a:xfrm>
        </p:grpSpPr>
        <p:sp>
          <p:nvSpPr>
            <p:cNvPr id="3" name="Freeform 3"/>
            <p:cNvSpPr/>
            <p:nvPr/>
          </p:nvSpPr>
          <p:spPr>
            <a:xfrm>
              <a:off x="0" y="0"/>
              <a:ext cx="6717450" cy="6641879"/>
            </a:xfrm>
            <a:custGeom>
              <a:avLst/>
              <a:gdLst/>
              <a:ahLst/>
              <a:cxnLst/>
              <a:rect l="l" t="t" r="r" b="b"/>
              <a:pathLst>
                <a:path w="6717450" h="6641879">
                  <a:moveTo>
                    <a:pt x="0" y="0"/>
                  </a:moveTo>
                  <a:lnTo>
                    <a:pt x="6717450" y="0"/>
                  </a:lnTo>
                  <a:lnTo>
                    <a:pt x="6717450" y="6641879"/>
                  </a:lnTo>
                  <a:lnTo>
                    <a:pt x="0" y="66418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848370" y="2766816"/>
              <a:ext cx="1377438" cy="1108248"/>
            </a:xfrm>
            <a:custGeom>
              <a:avLst/>
              <a:gdLst/>
              <a:ahLst/>
              <a:cxnLst/>
              <a:rect l="l" t="t" r="r" b="b"/>
              <a:pathLst>
                <a:path w="1377438" h="1108248">
                  <a:moveTo>
                    <a:pt x="0" y="0"/>
                  </a:moveTo>
                  <a:lnTo>
                    <a:pt x="1377438" y="0"/>
                  </a:lnTo>
                  <a:lnTo>
                    <a:pt x="1377438" y="1108247"/>
                  </a:lnTo>
                  <a:lnTo>
                    <a:pt x="0" y="11082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68785" y="2696731"/>
              <a:ext cx="1595803" cy="1248418"/>
            </a:xfrm>
            <a:custGeom>
              <a:avLst/>
              <a:gdLst/>
              <a:ahLst/>
              <a:cxnLst/>
              <a:rect l="l" t="t" r="r" b="b"/>
              <a:pathLst>
                <a:path w="1595803" h="1248418">
                  <a:moveTo>
                    <a:pt x="0" y="0"/>
                  </a:moveTo>
                  <a:lnTo>
                    <a:pt x="1595804" y="0"/>
                  </a:lnTo>
                  <a:lnTo>
                    <a:pt x="1595804" y="1248417"/>
                  </a:lnTo>
                  <a:lnTo>
                    <a:pt x="0" y="12484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6" name="Table 6"/>
          <p:cNvGraphicFramePr>
            <a:graphicFrameLocks noGrp="1"/>
          </p:cNvGraphicFramePr>
          <p:nvPr/>
        </p:nvGraphicFramePr>
        <p:xfrm>
          <a:off x="464844" y="2197790"/>
          <a:ext cx="10205481" cy="7228753"/>
        </p:xfrm>
        <a:graphic>
          <a:graphicData uri="http://schemas.openxmlformats.org/drawingml/2006/table">
            <a:tbl>
              <a:tblPr/>
              <a:tblGrid>
                <a:gridCol w="3401827">
                  <a:extLst>
                    <a:ext uri="{9D8B030D-6E8A-4147-A177-3AD203B41FA5}">
                      <a16:colId xmlns:a16="http://schemas.microsoft.com/office/drawing/2014/main" val="20000"/>
                    </a:ext>
                  </a:extLst>
                </a:gridCol>
                <a:gridCol w="3401827">
                  <a:extLst>
                    <a:ext uri="{9D8B030D-6E8A-4147-A177-3AD203B41FA5}">
                      <a16:colId xmlns:a16="http://schemas.microsoft.com/office/drawing/2014/main" val="20001"/>
                    </a:ext>
                  </a:extLst>
                </a:gridCol>
                <a:gridCol w="3401827">
                  <a:extLst>
                    <a:ext uri="{9D8B030D-6E8A-4147-A177-3AD203B41FA5}">
                      <a16:colId xmlns:a16="http://schemas.microsoft.com/office/drawing/2014/main" val="20002"/>
                    </a:ext>
                  </a:extLst>
                </a:gridCol>
              </a:tblGrid>
              <a:tr h="1032679">
                <a:tc>
                  <a:txBody>
                    <a:bodyPr/>
                    <a:lstStyle/>
                    <a:p>
                      <a:pPr algn="ctr">
                        <a:lnSpc>
                          <a:spcPts val="2875"/>
                        </a:lnSpc>
                        <a:defRPr/>
                      </a:pPr>
                      <a:r>
                        <a:rPr lang="en-US" sz="2053">
                          <a:solidFill>
                            <a:srgbClr val="FFFFFF"/>
                          </a:solidFill>
                          <a:latin typeface="DM Sans Bold"/>
                        </a:rPr>
                        <a:t>Paid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C23A5"/>
                    </a:solidFill>
                  </a:tcPr>
                </a:tc>
                <a:tc>
                  <a:txBody>
                    <a:bodyPr/>
                    <a:lstStyle/>
                    <a:p>
                      <a:pPr algn="ctr">
                        <a:lnSpc>
                          <a:spcPts val="2875"/>
                        </a:lnSpc>
                        <a:defRPr/>
                      </a:pPr>
                      <a:r>
                        <a:rPr lang="en-US" sz="2053">
                          <a:solidFill>
                            <a:srgbClr val="FFFFFF"/>
                          </a:solidFill>
                          <a:latin typeface="DM Sans Bold"/>
                        </a:rPr>
                        <a:t>Unpaid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8692B"/>
                    </a:solidFill>
                  </a:tcPr>
                </a:tc>
                <a:tc>
                  <a:txBody>
                    <a:bodyPr/>
                    <a:lstStyle/>
                    <a:p>
                      <a:pPr algn="ctr">
                        <a:lnSpc>
                          <a:spcPts val="2875"/>
                        </a:lnSpc>
                        <a:defRPr/>
                      </a:pPr>
                      <a:r>
                        <a:rPr lang="en-US" sz="2053">
                          <a:solidFill>
                            <a:srgbClr val="FFFFFF"/>
                          </a:solidFill>
                          <a:latin typeface="DM Sans Bold"/>
                        </a:rPr>
                        <a:t>Direct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2F90F7"/>
                    </a:solidFill>
                  </a:tcPr>
                </a:tc>
                <a:extLst>
                  <a:ext uri="{0D108BD9-81ED-4DB2-BD59-A6C34878D82A}">
                    <a16:rowId xmlns:a16="http://schemas.microsoft.com/office/drawing/2014/main" val="10000"/>
                  </a:ext>
                </a:extLst>
              </a:tr>
              <a:tr h="1032679">
                <a:tc>
                  <a:txBody>
                    <a:bodyPr/>
                    <a:lstStyle/>
                    <a:p>
                      <a:pPr algn="ctr">
                        <a:lnSpc>
                          <a:spcPts val="2875"/>
                        </a:lnSpc>
                        <a:defRPr/>
                      </a:pPr>
                      <a:r>
                        <a:rPr lang="en-US" sz="2053">
                          <a:solidFill>
                            <a:srgbClr val="000000"/>
                          </a:solidFill>
                          <a:latin typeface="DM Sans"/>
                        </a:rPr>
                        <a:t>affiliate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r>
                        <a:rPr lang="en-US" sz="2053">
                          <a:solidFill>
                            <a:srgbClr val="000000"/>
                          </a:solidFill>
                          <a:latin typeface="DM Sans"/>
                        </a:rPr>
                        <a:t>organic_social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r>
                        <a:rPr lang="en-US" sz="2053">
                          <a:solidFill>
                            <a:srgbClr val="000000"/>
                          </a:solidFill>
                          <a:latin typeface="DM Sans"/>
                        </a:rPr>
                        <a:t>(none)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2679">
                <a:tc>
                  <a:txBody>
                    <a:bodyPr/>
                    <a:lstStyle/>
                    <a:p>
                      <a:pPr algn="ctr">
                        <a:lnSpc>
                          <a:spcPts val="2875"/>
                        </a:lnSpc>
                        <a:defRPr/>
                      </a:pPr>
                      <a:r>
                        <a:rPr lang="en-US" sz="2053">
                          <a:solidFill>
                            <a:srgbClr val="000000"/>
                          </a:solidFill>
                          <a:latin typeface="DM Sans"/>
                        </a:rPr>
                        <a:t>cpc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r>
                        <a:rPr lang="en-US" sz="2053">
                          <a:solidFill>
                            <a:srgbClr val="000000"/>
                          </a:solidFill>
                          <a:latin typeface="DM Sans"/>
                        </a:rPr>
                        <a:t>crm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32679">
                <a:tc>
                  <a:txBody>
                    <a:bodyPr/>
                    <a:lstStyle/>
                    <a:p>
                      <a:pPr algn="ctr">
                        <a:lnSpc>
                          <a:spcPts val="2875"/>
                        </a:lnSpc>
                        <a:defRPr/>
                      </a:pPr>
                      <a:r>
                        <a:rPr lang="en-US" sz="2053">
                          <a:solidFill>
                            <a:srgbClr val="000000"/>
                          </a:solidFill>
                          <a:latin typeface="DM Sans"/>
                        </a:rPr>
                        <a:t>comparison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r>
                        <a:rPr lang="en-US" sz="2053">
                          <a:solidFill>
                            <a:srgbClr val="000000"/>
                          </a:solidFill>
                          <a:latin typeface="DM Sans"/>
                        </a:rPr>
                        <a:t>organic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32679">
                <a:tc>
                  <a:txBody>
                    <a:bodyPr/>
                    <a:lstStyle/>
                    <a:p>
                      <a:pPr algn="ctr">
                        <a:lnSpc>
                          <a:spcPts val="2875"/>
                        </a:lnSpc>
                        <a:defRPr/>
                      </a:pPr>
                      <a:r>
                        <a:rPr lang="en-US" sz="2053">
                          <a:solidFill>
                            <a:srgbClr val="000000"/>
                          </a:solidFill>
                          <a:latin typeface="DM Sans"/>
                        </a:rPr>
                        <a:t>cpm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r>
                        <a:rPr lang="en-US" sz="2053">
                          <a:solidFill>
                            <a:srgbClr val="000000"/>
                          </a:solidFill>
                          <a:latin typeface="DM Sans"/>
                        </a:rPr>
                        <a:t>referral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32679">
                <a:tc>
                  <a:txBody>
                    <a:bodyPr/>
                    <a:lstStyle/>
                    <a:p>
                      <a:pPr algn="ctr">
                        <a:lnSpc>
                          <a:spcPts val="2875"/>
                        </a:lnSpc>
                        <a:defRPr/>
                      </a:pPr>
                      <a:r>
                        <a:rPr lang="en-US" sz="2053">
                          <a:solidFill>
                            <a:srgbClr val="000000"/>
                          </a:solidFill>
                          <a:latin typeface="DM Sans"/>
                        </a:rPr>
                        <a:t>cpv</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32679">
                <a:tc>
                  <a:txBody>
                    <a:bodyPr/>
                    <a:lstStyle/>
                    <a:p>
                      <a:pPr algn="ctr">
                        <a:lnSpc>
                          <a:spcPts val="2875"/>
                        </a:lnSpc>
                        <a:defRPr/>
                      </a:pPr>
                      <a:r>
                        <a:rPr lang="en-US" sz="2053">
                          <a:solidFill>
                            <a:srgbClr val="000000"/>
                          </a:solidFill>
                          <a:latin typeface="DM Sans"/>
                        </a:rPr>
                        <a:t>influencer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75"/>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extBox 7"/>
          <p:cNvSpPr txBox="1"/>
          <p:nvPr/>
        </p:nvSpPr>
        <p:spPr>
          <a:xfrm>
            <a:off x="464844" y="537527"/>
            <a:ext cx="4780657"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Paid vs Unpaid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10800000">
            <a:off x="-2613274" y="-4467490"/>
            <a:ext cx="24506727" cy="7708480"/>
          </a:xfrm>
          <a:custGeom>
            <a:avLst/>
            <a:gdLst/>
            <a:ahLst/>
            <a:cxnLst/>
            <a:rect l="l" t="t" r="r" b="b"/>
            <a:pathLst>
              <a:path w="24506727" h="7708480">
                <a:moveTo>
                  <a:pt x="0" y="0"/>
                </a:moveTo>
                <a:lnTo>
                  <a:pt x="24506727" y="0"/>
                </a:lnTo>
                <a:lnTo>
                  <a:pt x="24506727" y="7708479"/>
                </a:lnTo>
                <a:lnTo>
                  <a:pt x="0" y="77084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9467758" y="3537732"/>
            <a:ext cx="7791542" cy="6298846"/>
          </a:xfrm>
          <a:custGeom>
            <a:avLst/>
            <a:gdLst/>
            <a:ahLst/>
            <a:cxnLst/>
            <a:rect l="l" t="t" r="r" b="b"/>
            <a:pathLst>
              <a:path w="7791542" h="6298846">
                <a:moveTo>
                  <a:pt x="0" y="0"/>
                </a:moveTo>
                <a:lnTo>
                  <a:pt x="7791542" y="0"/>
                </a:lnTo>
                <a:lnTo>
                  <a:pt x="7791542" y="6298846"/>
                </a:lnTo>
                <a:lnTo>
                  <a:pt x="0" y="6298846"/>
                </a:lnTo>
                <a:lnTo>
                  <a:pt x="0" y="0"/>
                </a:lnTo>
                <a:close/>
              </a:path>
            </a:pathLst>
          </a:custGeom>
          <a:blipFill>
            <a:blip r:embed="rId5"/>
            <a:stretch>
              <a:fillRect/>
            </a:stretch>
          </a:blipFill>
        </p:spPr>
      </p:sp>
      <p:sp>
        <p:nvSpPr>
          <p:cNvPr id="4" name="Freeform 4"/>
          <p:cNvSpPr/>
          <p:nvPr/>
        </p:nvSpPr>
        <p:spPr>
          <a:xfrm>
            <a:off x="1028700" y="3537732"/>
            <a:ext cx="7791542" cy="6298846"/>
          </a:xfrm>
          <a:custGeom>
            <a:avLst/>
            <a:gdLst/>
            <a:ahLst/>
            <a:cxnLst/>
            <a:rect l="l" t="t" r="r" b="b"/>
            <a:pathLst>
              <a:path w="7791542" h="6298846">
                <a:moveTo>
                  <a:pt x="0" y="0"/>
                </a:moveTo>
                <a:lnTo>
                  <a:pt x="7791542" y="0"/>
                </a:lnTo>
                <a:lnTo>
                  <a:pt x="7791542" y="6298846"/>
                </a:lnTo>
                <a:lnTo>
                  <a:pt x="0" y="6298846"/>
                </a:lnTo>
                <a:lnTo>
                  <a:pt x="0" y="0"/>
                </a:lnTo>
                <a:close/>
              </a:path>
            </a:pathLst>
          </a:custGeom>
          <a:blipFill>
            <a:blip r:embed="rId6"/>
            <a:stretch>
              <a:fillRect/>
            </a:stretch>
          </a:blipFill>
        </p:spPr>
      </p:sp>
      <p:sp>
        <p:nvSpPr>
          <p:cNvPr id="5" name="TextBox 5"/>
          <p:cNvSpPr txBox="1"/>
          <p:nvPr/>
        </p:nvSpPr>
        <p:spPr>
          <a:xfrm>
            <a:off x="328316" y="135890"/>
            <a:ext cx="18239084" cy="1393824"/>
          </a:xfrm>
          <a:prstGeom prst="rect">
            <a:avLst/>
          </a:prstGeom>
        </p:spPr>
        <p:txBody>
          <a:bodyPr lIns="0" tIns="0" rIns="0" bIns="0" rtlCol="0" anchor="t">
            <a:spAutoFit/>
          </a:bodyPr>
          <a:lstStyle/>
          <a:p>
            <a:pPr>
              <a:lnSpc>
                <a:spcPts val="5600"/>
              </a:lnSpc>
            </a:pPr>
            <a:r>
              <a:rPr lang="en-US" sz="4000">
                <a:solidFill>
                  <a:srgbClr val="000000"/>
                </a:solidFill>
                <a:latin typeface="Canva Sans Bold"/>
              </a:rPr>
              <a:t>Changing attribution models leads to a 20.6% decrease in paid media revenue</a:t>
            </a:r>
          </a:p>
        </p:txBody>
      </p:sp>
      <p:sp>
        <p:nvSpPr>
          <p:cNvPr id="6" name="TextBox 6"/>
          <p:cNvSpPr txBox="1"/>
          <p:nvPr/>
        </p:nvSpPr>
        <p:spPr>
          <a:xfrm>
            <a:off x="328316" y="1621789"/>
            <a:ext cx="17627600" cy="932243"/>
          </a:xfrm>
          <a:prstGeom prst="rect">
            <a:avLst/>
          </a:prstGeom>
        </p:spPr>
        <p:txBody>
          <a:bodyPr lIns="0" tIns="0" rIns="0" bIns="0" rtlCol="0" anchor="t">
            <a:spAutoFit/>
          </a:bodyPr>
          <a:lstStyle/>
          <a:p>
            <a:pPr>
              <a:lnSpc>
                <a:spcPts val="3840"/>
              </a:lnSpc>
            </a:pPr>
            <a:r>
              <a:rPr lang="en-US" sz="2400">
                <a:solidFill>
                  <a:srgbClr val="000000"/>
                </a:solidFill>
                <a:latin typeface="Canva Sans"/>
              </a:rPr>
              <a:t>Moving from last-click to first-click has shown a </a:t>
            </a:r>
            <a:r>
              <a:rPr lang="en-US" sz="2400">
                <a:solidFill>
                  <a:srgbClr val="DE2B2B"/>
                </a:solidFill>
                <a:latin typeface="Canva Sans"/>
              </a:rPr>
              <a:t>20.6% </a:t>
            </a:r>
            <a:r>
              <a:rPr lang="en-US" sz="2400">
                <a:solidFill>
                  <a:srgbClr val="000000"/>
                </a:solidFill>
                <a:latin typeface="Canva Sans"/>
              </a:rPr>
              <a:t>decrease in revenue for paid medium</a:t>
            </a:r>
          </a:p>
          <a:p>
            <a:pPr>
              <a:lnSpc>
                <a:spcPts val="3840"/>
              </a:lnSpc>
            </a:pPr>
            <a:r>
              <a:rPr lang="en-US" sz="2400">
                <a:solidFill>
                  <a:srgbClr val="000000"/>
                </a:solidFill>
                <a:latin typeface="Canva Sans"/>
              </a:rPr>
              <a:t>Recommendation: Further analysis must be done on changing between multiple attribution models and its effects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5400000">
            <a:off x="5005937" y="5238527"/>
            <a:ext cx="24506727" cy="7708480"/>
          </a:xfrm>
          <a:custGeom>
            <a:avLst/>
            <a:gdLst/>
            <a:ahLst/>
            <a:cxnLst/>
            <a:rect l="l" t="t" r="r" b="b"/>
            <a:pathLst>
              <a:path w="24506727" h="7708480">
                <a:moveTo>
                  <a:pt x="0" y="0"/>
                </a:moveTo>
                <a:lnTo>
                  <a:pt x="24506726" y="0"/>
                </a:lnTo>
                <a:lnTo>
                  <a:pt x="24506726" y="7708480"/>
                </a:lnTo>
                <a:lnTo>
                  <a:pt x="0" y="7708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09521" y="4201"/>
            <a:ext cx="15001730" cy="2308517"/>
            <a:chOff x="0" y="-82741"/>
            <a:chExt cx="3511634" cy="607725"/>
          </a:xfrm>
        </p:grpSpPr>
        <p:sp>
          <p:nvSpPr>
            <p:cNvPr id="4" name="Freeform 4"/>
            <p:cNvSpPr/>
            <p:nvPr/>
          </p:nvSpPr>
          <p:spPr>
            <a:xfrm>
              <a:off x="0" y="0"/>
              <a:ext cx="3381999" cy="434024"/>
            </a:xfrm>
            <a:custGeom>
              <a:avLst/>
              <a:gdLst/>
              <a:ahLst/>
              <a:cxnLst/>
              <a:rect l="l" t="t" r="r" b="b"/>
              <a:pathLst>
                <a:path w="3381999" h="434024">
                  <a:moveTo>
                    <a:pt x="0" y="0"/>
                  </a:moveTo>
                  <a:lnTo>
                    <a:pt x="3381999" y="0"/>
                  </a:lnTo>
                  <a:lnTo>
                    <a:pt x="3381999" y="434024"/>
                  </a:lnTo>
                  <a:lnTo>
                    <a:pt x="0" y="434024"/>
                  </a:lnTo>
                  <a:close/>
                </a:path>
              </a:pathLst>
            </a:custGeom>
            <a:solidFill>
              <a:srgbClr val="000000">
                <a:alpha val="0"/>
              </a:srgbClr>
            </a:solidFill>
            <a:ln>
              <a:noFill/>
            </a:ln>
          </p:spPr>
        </p:sp>
        <p:sp>
          <p:nvSpPr>
            <p:cNvPr id="5" name="TextBox 5"/>
            <p:cNvSpPr txBox="1"/>
            <p:nvPr/>
          </p:nvSpPr>
          <p:spPr>
            <a:xfrm>
              <a:off x="82325" y="-82741"/>
              <a:ext cx="3429309" cy="607725"/>
            </a:xfrm>
            <a:prstGeom prst="rect">
              <a:avLst/>
            </a:prstGeom>
          </p:spPr>
          <p:txBody>
            <a:bodyPr lIns="50800" tIns="50800" rIns="50800" bIns="50800" rtlCol="0" anchor="ctr"/>
            <a:lstStyle/>
            <a:p>
              <a:pPr marL="0" lvl="0" indent="0">
                <a:lnSpc>
                  <a:spcPts val="5519"/>
                </a:lnSpc>
                <a:spcBef>
                  <a:spcPct val="0"/>
                </a:spcBef>
              </a:pPr>
              <a:r>
                <a:rPr lang="en-US" sz="3800">
                  <a:solidFill>
                    <a:srgbClr val="000000"/>
                  </a:solidFill>
                  <a:latin typeface="DM Sans Bold"/>
                </a:rPr>
                <a:t>We are losing money on paid marketing cost</a:t>
              </a:r>
            </a:p>
          </p:txBody>
        </p:sp>
      </p:grpSp>
      <p:sp>
        <p:nvSpPr>
          <p:cNvPr id="6" name="TextBox 6"/>
          <p:cNvSpPr txBox="1"/>
          <p:nvPr/>
        </p:nvSpPr>
        <p:spPr>
          <a:xfrm>
            <a:off x="13708083" y="3330286"/>
            <a:ext cx="4032662" cy="5350760"/>
          </a:xfrm>
          <a:prstGeom prst="rect">
            <a:avLst/>
          </a:prstGeom>
        </p:spPr>
        <p:txBody>
          <a:bodyPr wrap="square" lIns="0" tIns="0" rIns="0" bIns="0" rtlCol="0" anchor="t">
            <a:spAutoFit/>
          </a:bodyPr>
          <a:lstStyle/>
          <a:p>
            <a:pPr>
              <a:lnSpc>
                <a:spcPts val="4200"/>
              </a:lnSpc>
            </a:pPr>
            <a:r>
              <a:rPr lang="en-US" sz="3000">
                <a:solidFill>
                  <a:srgbClr val="FFFFFD"/>
                </a:solidFill>
                <a:latin typeface="Canva Sans Bold"/>
              </a:rPr>
              <a:t>Taking the highest revenue paid source, Google CPC, at most we make 89p per user brought in.</a:t>
            </a:r>
          </a:p>
          <a:p>
            <a:pPr>
              <a:lnSpc>
                <a:spcPts val="4200"/>
              </a:lnSpc>
            </a:pPr>
            <a:endParaRPr lang="en-US" sz="3000">
              <a:solidFill>
                <a:srgbClr val="FFFFFD"/>
              </a:solidFill>
              <a:latin typeface="Canva Sans Bold"/>
            </a:endParaRPr>
          </a:p>
          <a:p>
            <a:pPr>
              <a:lnSpc>
                <a:spcPts val="4200"/>
              </a:lnSpc>
            </a:pPr>
            <a:r>
              <a:rPr lang="en-US" sz="3000">
                <a:solidFill>
                  <a:srgbClr val="FFFFFD"/>
                </a:solidFill>
                <a:latin typeface="Canva Sans Bold"/>
              </a:rPr>
              <a:t>Google CPC costs between 0.50p and £5.00.</a:t>
            </a:r>
          </a:p>
          <a:p>
            <a:pPr marL="0" lvl="0" indent="0">
              <a:lnSpc>
                <a:spcPts val="4200"/>
              </a:lnSpc>
              <a:spcBef>
                <a:spcPct val="0"/>
              </a:spcBef>
            </a:pPr>
            <a:endParaRPr lang="en-US" sz="3000">
              <a:solidFill>
                <a:srgbClr val="FFFFFD"/>
              </a:solidFill>
              <a:latin typeface="Canva Sans Bold"/>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6467108A-3C32-5F58-E0F6-91A4F0967F68}"/>
                  </a:ext>
                </a:extLst>
              </p:cNvPr>
              <p:cNvGraphicFramePr>
                <a:graphicFrameLocks noGrp="1"/>
              </p:cNvGraphicFramePr>
              <p:nvPr>
                <p:extLst>
                  <p:ext uri="{D42A27DB-BD31-4B8C-83A1-F6EECF244321}">
                    <p14:modId xmlns:p14="http://schemas.microsoft.com/office/powerpoint/2010/main" val="126451379"/>
                  </p:ext>
                </p:extLst>
              </p:nvPr>
            </p:nvGraphicFramePr>
            <p:xfrm>
              <a:off x="685800" y="2312718"/>
              <a:ext cx="11623209" cy="7067550"/>
            </p:xfrm>
            <a:graphic>
              <a:graphicData uri="http://schemas.microsoft.com/office/webextensions/webextension/2010/11">
                <we:webextensionref xmlns:we="http://schemas.microsoft.com/office/webextensions/webextension/2010/11" xmlns:r="http://schemas.openxmlformats.org/officeDocument/2006/relationships" r:id="rId5"/>
              </a:graphicData>
            </a:graphic>
          </p:graphicFrame>
        </mc:Choice>
        <mc:Fallback>
          <p:pic>
            <p:nvPicPr>
              <p:cNvPr id="7" name="Add-in 6" title="Microsoft Power BI">
                <a:extLst>
                  <a:ext uri="{FF2B5EF4-FFF2-40B4-BE49-F238E27FC236}">
                    <a16:creationId xmlns:a16="http://schemas.microsoft.com/office/drawing/2014/main" id="{6467108A-3C32-5F58-E0F6-91A4F0967F68}"/>
                  </a:ext>
                </a:extLst>
              </p:cNvPr>
              <p:cNvPicPr>
                <a:picLocks noGrp="1" noRot="1" noChangeAspect="1" noMove="1" noResize="1" noEditPoints="1" noAdjustHandles="1" noChangeArrowheads="1" noChangeShapeType="1"/>
              </p:cNvPicPr>
              <p:nvPr/>
            </p:nvPicPr>
            <p:blipFill>
              <a:blip r:embed="rId6"/>
              <a:stretch>
                <a:fillRect/>
              </a:stretch>
            </p:blipFill>
            <p:spPr>
              <a:xfrm>
                <a:off x="685800" y="2312718"/>
                <a:ext cx="11623209" cy="7067550"/>
              </a:xfrm>
              <a:prstGeom prst="rect">
                <a:avLst/>
              </a:prstGeom>
            </p:spPr>
          </p:pic>
        </mc:Fallback>
      </mc:AlternateContent>
      <p:sp>
        <p:nvSpPr>
          <p:cNvPr id="8" name="TextBox 7">
            <a:extLst>
              <a:ext uri="{FF2B5EF4-FFF2-40B4-BE49-F238E27FC236}">
                <a16:creationId xmlns:a16="http://schemas.microsoft.com/office/drawing/2014/main" id="{43A09079-A718-86A8-A3E6-8D9A8B694297}"/>
              </a:ext>
            </a:extLst>
          </p:cNvPr>
          <p:cNvSpPr txBox="1"/>
          <p:nvPr/>
        </p:nvSpPr>
        <p:spPr>
          <a:xfrm>
            <a:off x="2133600" y="2933700"/>
            <a:ext cx="1752600" cy="646331"/>
          </a:xfrm>
          <a:prstGeom prst="rect">
            <a:avLst/>
          </a:prstGeom>
          <a:noFill/>
        </p:spPr>
        <p:txBody>
          <a:bodyPr wrap="square" rtlCol="0">
            <a:spAutoFit/>
          </a:bodyPr>
          <a:lstStyle/>
          <a:p>
            <a:r>
              <a:rPr lang="en-GB" dirty="0"/>
              <a:t>December 2022</a:t>
            </a:r>
          </a:p>
          <a:p>
            <a:endParaRPr lang="en-GB" dirty="0"/>
          </a:p>
        </p:txBody>
      </p:sp>
      <p:sp>
        <p:nvSpPr>
          <p:cNvPr id="9" name="TextBox 8">
            <a:extLst>
              <a:ext uri="{FF2B5EF4-FFF2-40B4-BE49-F238E27FC236}">
                <a16:creationId xmlns:a16="http://schemas.microsoft.com/office/drawing/2014/main" id="{AD13F4A7-8698-BD1B-574F-9DD1F15073D1}"/>
              </a:ext>
            </a:extLst>
          </p:cNvPr>
          <p:cNvSpPr txBox="1"/>
          <p:nvPr/>
        </p:nvSpPr>
        <p:spPr>
          <a:xfrm>
            <a:off x="2133600" y="3344157"/>
            <a:ext cx="1752600" cy="646331"/>
          </a:xfrm>
          <a:prstGeom prst="rect">
            <a:avLst/>
          </a:prstGeom>
          <a:noFill/>
        </p:spPr>
        <p:txBody>
          <a:bodyPr wrap="square" rtlCol="0">
            <a:spAutoFit/>
          </a:bodyPr>
          <a:lstStyle/>
          <a:p>
            <a:r>
              <a:rPr lang="en-GB" dirty="0"/>
              <a:t>November 2022</a:t>
            </a:r>
          </a:p>
          <a:p>
            <a:endParaRPr lang="en-GB" dirty="0"/>
          </a:p>
        </p:txBody>
      </p:sp>
      <p:sp>
        <p:nvSpPr>
          <p:cNvPr id="10" name="TextBox 9">
            <a:extLst>
              <a:ext uri="{FF2B5EF4-FFF2-40B4-BE49-F238E27FC236}">
                <a16:creationId xmlns:a16="http://schemas.microsoft.com/office/drawing/2014/main" id="{B776A204-F671-712A-7544-BF6F0F9F01D4}"/>
              </a:ext>
            </a:extLst>
          </p:cNvPr>
          <p:cNvSpPr txBox="1"/>
          <p:nvPr/>
        </p:nvSpPr>
        <p:spPr>
          <a:xfrm>
            <a:off x="2133600" y="3754614"/>
            <a:ext cx="1752600" cy="646331"/>
          </a:xfrm>
          <a:prstGeom prst="rect">
            <a:avLst/>
          </a:prstGeom>
          <a:noFill/>
        </p:spPr>
        <p:txBody>
          <a:bodyPr wrap="square" rtlCol="0">
            <a:spAutoFit/>
          </a:bodyPr>
          <a:lstStyle/>
          <a:p>
            <a:r>
              <a:rPr lang="en-GB" dirty="0"/>
              <a:t>September 2022</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532711" y="1222"/>
            <a:ext cx="14284695" cy="1331836"/>
            <a:chOff x="0" y="-70239"/>
            <a:chExt cx="3762224" cy="350771"/>
          </a:xfrm>
        </p:grpSpPr>
        <p:sp>
          <p:nvSpPr>
            <p:cNvPr id="3" name="Freeform 3"/>
            <p:cNvSpPr/>
            <p:nvPr/>
          </p:nvSpPr>
          <p:spPr>
            <a:xfrm>
              <a:off x="0" y="0"/>
              <a:ext cx="3762224" cy="200372"/>
            </a:xfrm>
            <a:custGeom>
              <a:avLst/>
              <a:gdLst/>
              <a:ahLst/>
              <a:cxnLst/>
              <a:rect l="l" t="t" r="r" b="b"/>
              <a:pathLst>
                <a:path w="3762224" h="200372">
                  <a:moveTo>
                    <a:pt x="0" y="0"/>
                  </a:moveTo>
                  <a:lnTo>
                    <a:pt x="3762224" y="0"/>
                  </a:lnTo>
                  <a:lnTo>
                    <a:pt x="3762224" y="200372"/>
                  </a:lnTo>
                  <a:lnTo>
                    <a:pt x="0" y="200372"/>
                  </a:lnTo>
                  <a:close/>
                </a:path>
              </a:pathLst>
            </a:custGeom>
            <a:solidFill>
              <a:srgbClr val="F47C00"/>
            </a:solidFill>
            <a:ln>
              <a:noFill/>
            </a:ln>
          </p:spPr>
        </p:sp>
        <p:sp>
          <p:nvSpPr>
            <p:cNvPr id="4" name="TextBox 4"/>
            <p:cNvSpPr txBox="1"/>
            <p:nvPr/>
          </p:nvSpPr>
          <p:spPr>
            <a:xfrm>
              <a:off x="359935" y="-70239"/>
              <a:ext cx="3042219" cy="350771"/>
            </a:xfrm>
            <a:prstGeom prst="rect">
              <a:avLst/>
            </a:prstGeom>
          </p:spPr>
          <p:txBody>
            <a:bodyPr lIns="50800" tIns="50800" rIns="50800" bIns="50800" rtlCol="0" anchor="ctr"/>
            <a:lstStyle/>
            <a:p>
              <a:pPr algn="ctr">
                <a:lnSpc>
                  <a:spcPts val="4982"/>
                </a:lnSpc>
                <a:spcBef>
                  <a:spcPct val="0"/>
                </a:spcBef>
              </a:pPr>
              <a:r>
                <a:rPr lang="en-US" sz="3600" spc="364">
                  <a:solidFill>
                    <a:srgbClr val="FFFFFF"/>
                  </a:solidFill>
                  <a:latin typeface="DM Sans Bold"/>
                </a:rPr>
                <a:t>OWNED/FREE vs. NOT OWNED</a:t>
              </a:r>
              <a:r>
                <a:rPr lang="en-US" sz="3600" spc="364">
                  <a:solidFill>
                    <a:srgbClr val="FFFFFF"/>
                  </a:solidFill>
                  <a:latin typeface="DM Sans"/>
                </a:rPr>
                <a:t> MEDIA</a:t>
              </a:r>
            </a:p>
          </p:txBody>
        </p:sp>
      </p:grpSp>
      <p:sp>
        <p:nvSpPr>
          <p:cNvPr id="5" name="Freeform 5"/>
          <p:cNvSpPr/>
          <p:nvPr/>
        </p:nvSpPr>
        <p:spPr>
          <a:xfrm>
            <a:off x="7226635" y="2690264"/>
            <a:ext cx="7758617" cy="6568036"/>
          </a:xfrm>
          <a:custGeom>
            <a:avLst/>
            <a:gdLst/>
            <a:ahLst/>
            <a:cxnLst/>
            <a:rect l="l" t="t" r="r" b="b"/>
            <a:pathLst>
              <a:path w="7758617" h="6568036">
                <a:moveTo>
                  <a:pt x="0" y="0"/>
                </a:moveTo>
                <a:lnTo>
                  <a:pt x="7758617" y="0"/>
                </a:lnTo>
                <a:lnTo>
                  <a:pt x="7758617" y="6568036"/>
                </a:lnTo>
                <a:lnTo>
                  <a:pt x="0" y="6568036"/>
                </a:lnTo>
                <a:lnTo>
                  <a:pt x="0" y="0"/>
                </a:lnTo>
                <a:close/>
              </a:path>
            </a:pathLst>
          </a:custGeom>
          <a:blipFill>
            <a:blip r:embed="rId2"/>
            <a:stretch>
              <a:fillRect/>
            </a:stretch>
          </a:blipFill>
        </p:spPr>
      </p:sp>
      <p:sp>
        <p:nvSpPr>
          <p:cNvPr id="6" name="TextBox 6"/>
          <p:cNvSpPr txBox="1"/>
          <p:nvPr/>
        </p:nvSpPr>
        <p:spPr>
          <a:xfrm>
            <a:off x="2674803" y="1586283"/>
            <a:ext cx="6469197" cy="2933700"/>
          </a:xfrm>
          <a:prstGeom prst="rect">
            <a:avLst/>
          </a:prstGeom>
        </p:spPr>
        <p:txBody>
          <a:bodyPr lIns="0" tIns="0" rIns="0" bIns="0" rtlCol="0" anchor="t">
            <a:spAutoFit/>
          </a:bodyPr>
          <a:lstStyle/>
          <a:p>
            <a:pPr>
              <a:lnSpc>
                <a:spcPts val="3333"/>
              </a:lnSpc>
            </a:pPr>
            <a:r>
              <a:rPr lang="en-US" sz="2778" spc="138">
                <a:solidFill>
                  <a:srgbClr val="F37335"/>
                </a:solidFill>
                <a:latin typeface="DM Sans Bold"/>
              </a:rPr>
              <a:t>Owned/Free Media:Media:</a:t>
            </a:r>
          </a:p>
          <a:p>
            <a:pPr marL="599816" lvl="1" indent="-299908">
              <a:lnSpc>
                <a:spcPts val="3333"/>
              </a:lnSpc>
              <a:buFont typeface="Arial"/>
              <a:buChar char="•"/>
            </a:pPr>
            <a:r>
              <a:rPr lang="en-US" sz="2778" spc="138">
                <a:solidFill>
                  <a:srgbClr val="1A1A1A"/>
                </a:solidFill>
                <a:latin typeface="DM Sans Bold"/>
              </a:rPr>
              <a:t>crm </a:t>
            </a:r>
            <a:r>
              <a:rPr lang="en-US" sz="2778" spc="138">
                <a:solidFill>
                  <a:srgbClr val="1A1A1A"/>
                </a:solidFill>
                <a:latin typeface="DM Sans"/>
              </a:rPr>
              <a:t>(Customer Relationship Management) - email, push, system mail, sms</a:t>
            </a:r>
          </a:p>
          <a:p>
            <a:pPr marL="599816" lvl="1" indent="-299908">
              <a:lnSpc>
                <a:spcPts val="3333"/>
              </a:lnSpc>
              <a:buFont typeface="Arial"/>
              <a:buChar char="•"/>
            </a:pPr>
            <a:r>
              <a:rPr lang="en-US" sz="2778" spc="138">
                <a:solidFill>
                  <a:srgbClr val="1A1A1A"/>
                </a:solidFill>
                <a:latin typeface="DM Sans Bold"/>
              </a:rPr>
              <a:t>organic social</a:t>
            </a:r>
            <a:r>
              <a:rPr lang="en-US" sz="2778" spc="138">
                <a:solidFill>
                  <a:srgbClr val="1A1A1A"/>
                </a:solidFill>
                <a:latin typeface="DM Sans"/>
              </a:rPr>
              <a:t> (Prism's social media) - Facebook, Instagram, Twitter, Tiktok, YouTube</a:t>
            </a:r>
          </a:p>
        </p:txBody>
      </p:sp>
      <p:sp>
        <p:nvSpPr>
          <p:cNvPr id="7" name="TextBox 7"/>
          <p:cNvSpPr txBox="1"/>
          <p:nvPr/>
        </p:nvSpPr>
        <p:spPr>
          <a:xfrm>
            <a:off x="1726846" y="5662722"/>
            <a:ext cx="6948213" cy="542925"/>
          </a:xfrm>
          <a:prstGeom prst="rect">
            <a:avLst/>
          </a:prstGeom>
        </p:spPr>
        <p:txBody>
          <a:bodyPr lIns="0" tIns="0" rIns="0" bIns="0" rtlCol="0" anchor="t">
            <a:spAutoFit/>
          </a:bodyPr>
          <a:lstStyle/>
          <a:p>
            <a:pPr>
              <a:lnSpc>
                <a:spcPts val="4206"/>
              </a:lnSpc>
            </a:pPr>
            <a:r>
              <a:rPr lang="en-US" sz="3505" spc="175">
                <a:solidFill>
                  <a:srgbClr val="FFFFFF"/>
                </a:solidFill>
                <a:latin typeface="DM Sans"/>
              </a:rPr>
              <a:t>N</a:t>
            </a:r>
          </a:p>
        </p:txBody>
      </p:sp>
      <p:sp>
        <p:nvSpPr>
          <p:cNvPr id="8" name="TextBox 8"/>
          <p:cNvSpPr txBox="1"/>
          <p:nvPr/>
        </p:nvSpPr>
        <p:spPr>
          <a:xfrm>
            <a:off x="2674803" y="4833332"/>
            <a:ext cx="4172252" cy="4191000"/>
          </a:xfrm>
          <a:prstGeom prst="rect">
            <a:avLst/>
          </a:prstGeom>
        </p:spPr>
        <p:txBody>
          <a:bodyPr lIns="0" tIns="0" rIns="0" bIns="0" rtlCol="0" anchor="t">
            <a:spAutoFit/>
          </a:bodyPr>
          <a:lstStyle/>
          <a:p>
            <a:pPr>
              <a:lnSpc>
                <a:spcPts val="3333"/>
              </a:lnSpc>
            </a:pPr>
            <a:r>
              <a:rPr lang="en-US" sz="2778" spc="138">
                <a:solidFill>
                  <a:srgbClr val="F37335"/>
                </a:solidFill>
                <a:latin typeface="DM Sans Bold"/>
              </a:rPr>
              <a:t>Not Owned Media:</a:t>
            </a:r>
          </a:p>
          <a:p>
            <a:pPr marL="599816" lvl="1" indent="-299908">
              <a:lnSpc>
                <a:spcPts val="3333"/>
              </a:lnSpc>
              <a:buFont typeface="Arial"/>
              <a:buChar char="•"/>
            </a:pPr>
            <a:r>
              <a:rPr lang="en-US" sz="2778" spc="138">
                <a:solidFill>
                  <a:srgbClr val="1A1A1A"/>
                </a:solidFill>
                <a:latin typeface="DM Sans"/>
              </a:rPr>
              <a:t>cpc</a:t>
            </a:r>
          </a:p>
          <a:p>
            <a:pPr marL="599816" lvl="1" indent="-299908">
              <a:lnSpc>
                <a:spcPts val="3333"/>
              </a:lnSpc>
              <a:buFont typeface="Arial"/>
              <a:buChar char="•"/>
            </a:pPr>
            <a:r>
              <a:rPr lang="en-US" sz="2778" spc="138">
                <a:solidFill>
                  <a:srgbClr val="1A1A1A"/>
                </a:solidFill>
                <a:latin typeface="DM Sans"/>
              </a:rPr>
              <a:t>cpm</a:t>
            </a:r>
          </a:p>
          <a:p>
            <a:pPr marL="599816" lvl="1" indent="-299908">
              <a:lnSpc>
                <a:spcPts val="3333"/>
              </a:lnSpc>
              <a:buFont typeface="Arial"/>
              <a:buChar char="•"/>
            </a:pPr>
            <a:r>
              <a:rPr lang="en-US" sz="2778" spc="138">
                <a:solidFill>
                  <a:srgbClr val="1A1A1A"/>
                </a:solidFill>
                <a:latin typeface="DM Sans"/>
              </a:rPr>
              <a:t>cpv</a:t>
            </a:r>
          </a:p>
          <a:p>
            <a:pPr marL="599816" lvl="1" indent="-299908">
              <a:lnSpc>
                <a:spcPts val="3333"/>
              </a:lnSpc>
              <a:buFont typeface="Arial"/>
              <a:buChar char="•"/>
            </a:pPr>
            <a:r>
              <a:rPr lang="en-US" sz="2778" spc="138">
                <a:solidFill>
                  <a:srgbClr val="1A1A1A"/>
                </a:solidFill>
                <a:latin typeface="DM Sans"/>
              </a:rPr>
              <a:t>none</a:t>
            </a:r>
          </a:p>
          <a:p>
            <a:pPr marL="599816" lvl="1" indent="-299908">
              <a:lnSpc>
                <a:spcPts val="3333"/>
              </a:lnSpc>
              <a:buFont typeface="Arial"/>
              <a:buChar char="•"/>
            </a:pPr>
            <a:r>
              <a:rPr lang="en-US" sz="2778" spc="138">
                <a:solidFill>
                  <a:srgbClr val="1A1A1A"/>
                </a:solidFill>
                <a:latin typeface="DM Sans"/>
              </a:rPr>
              <a:t>organic</a:t>
            </a:r>
          </a:p>
          <a:p>
            <a:pPr marL="599816" lvl="1" indent="-299908">
              <a:lnSpc>
                <a:spcPts val="3333"/>
              </a:lnSpc>
              <a:buFont typeface="Arial"/>
              <a:buChar char="•"/>
            </a:pPr>
            <a:r>
              <a:rPr lang="en-US" sz="2778" spc="138">
                <a:solidFill>
                  <a:srgbClr val="1A1A1A"/>
                </a:solidFill>
                <a:latin typeface="DM Sans"/>
              </a:rPr>
              <a:t>referral</a:t>
            </a:r>
          </a:p>
          <a:p>
            <a:pPr marL="599816" lvl="1" indent="-299908">
              <a:lnSpc>
                <a:spcPts val="3333"/>
              </a:lnSpc>
              <a:buFont typeface="Arial"/>
              <a:buChar char="•"/>
            </a:pPr>
            <a:r>
              <a:rPr lang="en-US" sz="2778" spc="138">
                <a:solidFill>
                  <a:srgbClr val="1A1A1A"/>
                </a:solidFill>
                <a:latin typeface="DM Sans"/>
              </a:rPr>
              <a:t>affiliate</a:t>
            </a:r>
          </a:p>
          <a:p>
            <a:pPr marL="599816" lvl="1" indent="-299908">
              <a:lnSpc>
                <a:spcPts val="3333"/>
              </a:lnSpc>
              <a:buFont typeface="Arial"/>
              <a:buChar char="•"/>
            </a:pPr>
            <a:r>
              <a:rPr lang="en-US" sz="2778" spc="138">
                <a:solidFill>
                  <a:srgbClr val="1A1A1A"/>
                </a:solidFill>
                <a:latin typeface="DM Sans"/>
              </a:rPr>
              <a:t>influencer</a:t>
            </a:r>
          </a:p>
          <a:p>
            <a:pPr marL="599816" lvl="1" indent="-299908">
              <a:lnSpc>
                <a:spcPts val="3333"/>
              </a:lnSpc>
              <a:buFont typeface="Arial"/>
              <a:buChar char="•"/>
            </a:pPr>
            <a:r>
              <a:rPr lang="en-US" sz="2778" spc="138">
                <a:solidFill>
                  <a:srgbClr val="1A1A1A"/>
                </a:solidFill>
                <a:latin typeface="DM Sans"/>
              </a:rPr>
              <a:t>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495211" y="3073204"/>
            <a:ext cx="17194668" cy="6509282"/>
          </a:xfrm>
          <a:custGeom>
            <a:avLst/>
            <a:gdLst/>
            <a:ahLst/>
            <a:cxnLst/>
            <a:rect l="l" t="t" r="r" b="b"/>
            <a:pathLst>
              <a:path w="17194668" h="6509282">
                <a:moveTo>
                  <a:pt x="0" y="0"/>
                </a:moveTo>
                <a:lnTo>
                  <a:pt x="17194668" y="0"/>
                </a:lnTo>
                <a:lnTo>
                  <a:pt x="17194668" y="6509282"/>
                </a:lnTo>
                <a:lnTo>
                  <a:pt x="0" y="6509282"/>
                </a:lnTo>
                <a:lnTo>
                  <a:pt x="0" y="0"/>
                </a:lnTo>
                <a:close/>
              </a:path>
            </a:pathLst>
          </a:custGeom>
          <a:blipFill>
            <a:blip r:embed="rId2"/>
            <a:stretch>
              <a:fillRect l="-690" t="-44257" r="-536"/>
            </a:stretch>
          </a:blipFill>
        </p:spPr>
      </p:sp>
      <p:sp>
        <p:nvSpPr>
          <p:cNvPr id="3" name="TextBox 3"/>
          <p:cNvSpPr txBox="1"/>
          <p:nvPr/>
        </p:nvSpPr>
        <p:spPr>
          <a:xfrm>
            <a:off x="468857" y="262890"/>
            <a:ext cx="17221022" cy="145542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rPr>
              <a:t>Revenue by </a:t>
            </a:r>
            <a:r>
              <a:rPr lang="en-US" sz="4200">
                <a:solidFill>
                  <a:srgbClr val="10279D"/>
                </a:solidFill>
                <a:latin typeface="Canva Sans Bold"/>
              </a:rPr>
              <a:t>Owned/Free</a:t>
            </a:r>
            <a:r>
              <a:rPr lang="en-US" sz="4200">
                <a:solidFill>
                  <a:srgbClr val="000000"/>
                </a:solidFill>
                <a:latin typeface="Canva Sans Bold"/>
              </a:rPr>
              <a:t> and </a:t>
            </a:r>
            <a:r>
              <a:rPr lang="en-US" sz="4200">
                <a:solidFill>
                  <a:srgbClr val="0F8FFE"/>
                </a:solidFill>
                <a:latin typeface="Canva Sans Bold"/>
              </a:rPr>
              <a:t>Not Owned</a:t>
            </a:r>
            <a:r>
              <a:rPr lang="en-US" sz="4200">
                <a:solidFill>
                  <a:srgbClr val="000000"/>
                </a:solidFill>
                <a:latin typeface="Canva Sans Bold"/>
              </a:rPr>
              <a:t> Media Follow the Same Trend but We Are Losing Control</a:t>
            </a:r>
          </a:p>
        </p:txBody>
      </p:sp>
      <p:sp>
        <p:nvSpPr>
          <p:cNvPr id="4" name="TextBox 4"/>
          <p:cNvSpPr txBox="1"/>
          <p:nvPr/>
        </p:nvSpPr>
        <p:spPr>
          <a:xfrm>
            <a:off x="480140" y="1680210"/>
            <a:ext cx="17327720" cy="1234440"/>
          </a:xfrm>
          <a:prstGeom prst="rect">
            <a:avLst/>
          </a:prstGeom>
        </p:spPr>
        <p:txBody>
          <a:bodyPr lIns="0" tIns="0" rIns="0" bIns="0" rtlCol="0" anchor="t">
            <a:spAutoFit/>
          </a:bodyPr>
          <a:lstStyle/>
          <a:p>
            <a:pPr>
              <a:lnSpc>
                <a:spcPts val="3359"/>
              </a:lnSpc>
            </a:pPr>
            <a:r>
              <a:rPr lang="en-US" sz="2400">
                <a:solidFill>
                  <a:srgbClr val="000000"/>
                </a:solidFill>
                <a:latin typeface="Canva Sans"/>
              </a:rPr>
              <a:t>Average revenue by owned and not owned media dropped from 2020 to 2021 and has increased from 2021 to 2022. However, the percentage of total of owned media has decreased by </a:t>
            </a:r>
            <a:r>
              <a:rPr lang="en-US" sz="2400">
                <a:solidFill>
                  <a:srgbClr val="DE2B2B"/>
                </a:solidFill>
                <a:latin typeface="Canva Sans"/>
              </a:rPr>
              <a:t>5.9%</a:t>
            </a:r>
            <a:r>
              <a:rPr lang="en-US" sz="2400">
                <a:solidFill>
                  <a:srgbClr val="000000"/>
                </a:solidFill>
                <a:latin typeface="Canva Sans"/>
              </a:rPr>
              <a:t>. </a:t>
            </a:r>
          </a:p>
          <a:p>
            <a:pPr>
              <a:lnSpc>
                <a:spcPts val="3359"/>
              </a:lnSpc>
            </a:pPr>
            <a:r>
              <a:rPr lang="en-US" sz="2400">
                <a:solidFill>
                  <a:srgbClr val="000000"/>
                </a:solidFill>
                <a:latin typeface="Canva Sans Bold"/>
              </a:rPr>
              <a:t>Recommendations</a:t>
            </a:r>
            <a:r>
              <a:rPr lang="en-US" sz="2400">
                <a:solidFill>
                  <a:srgbClr val="000000"/>
                </a:solidFill>
                <a:latin typeface="Canva Sans"/>
              </a:rPr>
              <a:t>: Reallocation of marketing budget towards owned media. For long term, invest in own media.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550030" y="563050"/>
            <a:ext cx="10763612" cy="9723950"/>
            <a:chOff x="0" y="0"/>
            <a:chExt cx="14351482" cy="12965266"/>
          </a:xfrm>
        </p:grpSpPr>
        <p:sp>
          <p:nvSpPr>
            <p:cNvPr id="3" name="Freeform 3"/>
            <p:cNvSpPr/>
            <p:nvPr/>
          </p:nvSpPr>
          <p:spPr>
            <a:xfrm rot="9972868">
              <a:off x="1056521" y="1309111"/>
              <a:ext cx="12238440" cy="10347044"/>
            </a:xfrm>
            <a:custGeom>
              <a:avLst/>
              <a:gdLst/>
              <a:ahLst/>
              <a:cxnLst/>
              <a:rect l="l" t="t" r="r" b="b"/>
              <a:pathLst>
                <a:path w="12238440" h="10347044">
                  <a:moveTo>
                    <a:pt x="0" y="0"/>
                  </a:moveTo>
                  <a:lnTo>
                    <a:pt x="12238440" y="0"/>
                  </a:lnTo>
                  <a:lnTo>
                    <a:pt x="12238440" y="10347044"/>
                  </a:lnTo>
                  <a:lnTo>
                    <a:pt x="0" y="10347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a:grpSpLocks noChangeAspect="1"/>
            </p:cNvGrpSpPr>
            <p:nvPr/>
          </p:nvGrpSpPr>
          <p:grpSpPr>
            <a:xfrm>
              <a:off x="3803111" y="2943637"/>
              <a:ext cx="7845360" cy="7861077"/>
              <a:chOff x="0" y="0"/>
              <a:chExt cx="10143490" cy="10163810"/>
            </a:xfrm>
          </p:grpSpPr>
          <p:sp>
            <p:nvSpPr>
              <p:cNvPr id="5" name="Freeform 5"/>
              <p:cNvSpPr/>
              <p:nvPr/>
            </p:nvSpPr>
            <p:spPr>
              <a:xfrm>
                <a:off x="0" y="0"/>
                <a:ext cx="10143351" cy="10163632"/>
              </a:xfrm>
              <a:custGeom>
                <a:avLst/>
                <a:gdLst/>
                <a:ahLst/>
                <a:cxnLst/>
                <a:rect l="l" t="t" r="r" b="b"/>
                <a:pathLst>
                  <a:path w="10143351" h="10163632">
                    <a:moveTo>
                      <a:pt x="0" y="0"/>
                    </a:moveTo>
                    <a:lnTo>
                      <a:pt x="10143351" y="0"/>
                    </a:lnTo>
                    <a:lnTo>
                      <a:pt x="10143351" y="10163632"/>
                    </a:lnTo>
                    <a:lnTo>
                      <a:pt x="0" y="10163632"/>
                    </a:lnTo>
                    <a:close/>
                  </a:path>
                </a:pathLst>
              </a:custGeom>
              <a:blipFill>
                <a:blip r:embed="rId4"/>
                <a:stretch>
                  <a:fillRect t="-25" b="-25"/>
                </a:stretch>
              </a:blipFill>
            </p:spPr>
          </p:sp>
          <p:sp>
            <p:nvSpPr>
              <p:cNvPr id="6" name="Freeform 6"/>
              <p:cNvSpPr/>
              <p:nvPr/>
            </p:nvSpPr>
            <p:spPr>
              <a:xfrm>
                <a:off x="3149600" y="2368550"/>
                <a:ext cx="5156200" cy="6858000"/>
              </a:xfrm>
              <a:custGeom>
                <a:avLst/>
                <a:gdLst/>
                <a:ahLst/>
                <a:cxnLst/>
                <a:rect l="l" t="t" r="r" b="b"/>
                <a:pathLst>
                  <a:path w="5156200" h="6858000">
                    <a:moveTo>
                      <a:pt x="0" y="0"/>
                    </a:moveTo>
                    <a:lnTo>
                      <a:pt x="5156200" y="0"/>
                    </a:lnTo>
                    <a:lnTo>
                      <a:pt x="5156200" y="6858000"/>
                    </a:lnTo>
                    <a:lnTo>
                      <a:pt x="0" y="6858000"/>
                    </a:lnTo>
                    <a:close/>
                  </a:path>
                </a:pathLst>
              </a:custGeom>
              <a:blipFill>
                <a:blip r:embed="rId5"/>
                <a:stretch>
                  <a:fillRect l="-50003" r="-50003"/>
                </a:stretch>
              </a:blipFill>
            </p:spPr>
          </p:sp>
          <p:sp>
            <p:nvSpPr>
              <p:cNvPr id="7" name="Freeform 7"/>
              <p:cNvSpPr/>
              <p:nvPr/>
            </p:nvSpPr>
            <p:spPr>
              <a:xfrm>
                <a:off x="374650" y="673100"/>
                <a:ext cx="6318250" cy="8427288"/>
              </a:xfrm>
              <a:custGeom>
                <a:avLst/>
                <a:gdLst/>
                <a:ahLst/>
                <a:cxnLst/>
                <a:rect l="l" t="t" r="r" b="b"/>
                <a:pathLst>
                  <a:path w="6318250" h="8427288">
                    <a:moveTo>
                      <a:pt x="2560460" y="1417091"/>
                    </a:moveTo>
                    <a:lnTo>
                      <a:pt x="2559050" y="8427288"/>
                    </a:lnTo>
                    <a:lnTo>
                      <a:pt x="0" y="8427288"/>
                    </a:lnTo>
                    <a:lnTo>
                      <a:pt x="0" y="0"/>
                    </a:lnTo>
                    <a:lnTo>
                      <a:pt x="6318250" y="0"/>
                    </a:lnTo>
                    <a:lnTo>
                      <a:pt x="6318250" y="1098550"/>
                    </a:lnTo>
                    <a:lnTo>
                      <a:pt x="2878087" y="1099439"/>
                    </a:lnTo>
                    <a:cubicBezTo>
                      <a:pt x="2702674" y="1099490"/>
                      <a:pt x="2560498" y="1241679"/>
                      <a:pt x="2560460" y="1417091"/>
                    </a:cubicBezTo>
                    <a:close/>
                  </a:path>
                </a:pathLst>
              </a:custGeom>
              <a:blipFill>
                <a:blip r:embed="rId6"/>
                <a:stretch>
                  <a:fillRect l="-100195"/>
                </a:stretch>
              </a:blipFill>
            </p:spPr>
          </p:sp>
        </p:grpSp>
      </p:grpSp>
      <p:grpSp>
        <p:nvGrpSpPr>
          <p:cNvPr id="8" name="Group 8"/>
          <p:cNvGrpSpPr/>
          <p:nvPr/>
        </p:nvGrpSpPr>
        <p:grpSpPr>
          <a:xfrm>
            <a:off x="11313641" y="7064547"/>
            <a:ext cx="6974359" cy="2193753"/>
            <a:chOff x="0" y="0"/>
            <a:chExt cx="9299145" cy="2925004"/>
          </a:xfrm>
        </p:grpSpPr>
        <p:sp>
          <p:nvSpPr>
            <p:cNvPr id="9" name="Freeform 9"/>
            <p:cNvSpPr/>
            <p:nvPr/>
          </p:nvSpPr>
          <p:spPr>
            <a:xfrm>
              <a:off x="0" y="0"/>
              <a:ext cx="9299145" cy="2925004"/>
            </a:xfrm>
            <a:custGeom>
              <a:avLst/>
              <a:gdLst/>
              <a:ahLst/>
              <a:cxnLst/>
              <a:rect l="l" t="t" r="r" b="b"/>
              <a:pathLst>
                <a:path w="9299145" h="2925004">
                  <a:moveTo>
                    <a:pt x="0" y="0"/>
                  </a:moveTo>
                  <a:lnTo>
                    <a:pt x="9299145" y="0"/>
                  </a:lnTo>
                  <a:lnTo>
                    <a:pt x="9299145" y="2925004"/>
                  </a:lnTo>
                  <a:lnTo>
                    <a:pt x="0" y="292500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899864" y="529305"/>
              <a:ext cx="7499417" cy="1799718"/>
            </a:xfrm>
            <a:prstGeom prst="rect">
              <a:avLst/>
            </a:prstGeom>
          </p:spPr>
          <p:txBody>
            <a:bodyPr lIns="0" tIns="0" rIns="0" bIns="0" rtlCol="0" anchor="t">
              <a:spAutoFit/>
            </a:bodyPr>
            <a:lstStyle/>
            <a:p>
              <a:pPr marL="0" lvl="0" indent="0">
                <a:lnSpc>
                  <a:spcPts val="5485"/>
                </a:lnSpc>
                <a:spcBef>
                  <a:spcPct val="0"/>
                </a:spcBef>
              </a:pPr>
              <a:r>
                <a:rPr lang="en-US" sz="3974" spc="83">
                  <a:solidFill>
                    <a:srgbClr val="FFFFFF"/>
                  </a:solidFill>
                  <a:latin typeface="DM Sans Bold"/>
                </a:rPr>
                <a:t>Recommendations for Prism</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0.png"/></Relationships>
</file>

<file path=ppt/webextensions/webextension1.xml><?xml version="1.0" encoding="utf-8"?>
<we:webextension xmlns:we="http://schemas.microsoft.com/office/webextensions/webextension/2010/11" id="{AAC2E460-A252-45BC-B732-49840EBBBA6B}">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71WW0/bMBT+K5NfeImmJL0lvEEH0qSNMWDsYULVSXLamrp25jiFDvW/79hJoJQUysYWVap9fHyu32f7jmW8yAUsT2CObJ8dKjWbg569C5jH5GNZL0zDtAdhjJ1uhqEfBGlEWio3XMmC7d8xA3qC5pIXJQhrkIQ/WBwFYT8M4sTv9aEf+z792JXHQIhTmFidMYgCPZajLpQEwX9hZYKWjC5x5TG8zYXSYB2dGzBonS1IneYUYPC+Q3FAavgCzzE1lfQMc6VNPYd4PPYjjHwMB3EXB/0oQ9pTVKsu+Jf1rVMX2FBJA1xSAFbWmiDJx1yYWiVZHt3mmqpx1xT12C0mWQYAgwz9TuL3uzEGmU9hmWVudYaU6URpnoIgYWXOWrtsMg89dqzV3NmtG2g1j6ThZmknUBiNi9EMlyS+cFb9FdX++xQ1um2USsaripENZeyfjRWLohZ+lI9lRb1PlHP5VPtclTrFMxw/TFxUK+riqVbUYxdZDjwbldL+0RJFdAmidHgh2584JUo521StmPRlKYRTbF/e+8A1NW7vOZVvzptTuVrZ76oC1lrwOyXVWt1n0/PYVN0MNVI7M9sAbwMFg96gG4+TOIqg14F+FFgA3aPgQuUnO7e/KJOfJWrb7o0UmgUaf20Gz1nS60B6CiLvlYg7R0EN+gPo6M3aunJ7jfcxR0E1Jg9fdIb6cOlcVHBoUnvs5mAy0TiBBvNHr0fAdlhT6igJblZ8XMo6BH/lIE6NZPuBnTSVCdfK+EK9t5P2LfjZXmQXNCQCt2+8x9ubMGoLmxrROosCW7qaIQfZAmRK0k3vnxGKUuMbENoupYKnM7tOwpHEm1FZoG6nd+sB/o/Omrbq+LtU5++JsEt4c7orpxuE6DyN10Kn4HIi6rv/4bKtGMBSURZ0AGJ2CHo4BW3s0yO5JprbG5Z2qx35/39AYblTvUhow/XaM6PGxHJ3lu4OgupeW60Xhs2R3mR2oEpT5JDiKcjqFMmr7RydHmEDZGab4cbupmm5Ru2DrCE7fb8BlMHAXUAKAAA=&quot;"/>
    <we:property name="creatorSessionId" value="&quot;2394152c-4ea6-4804-b372-487f482799a3&quot;"/>
    <we:property name="creatorTenantId" value="&quot;15830474-cef0-4326-88db-96e5ab019d8a&quot;"/>
    <we:property name="creatorUserId" value="&quot;10032002AB1C030F&quot;"/>
    <we:property name="datasetId" value="&quot;4821693e-ceee-42dd-9809-682d4b758874&quot;"/>
    <we:property name="embedUrl" value="&quot;/reportEmbed?reportId=16c5ce33-1eba-4d83-90a0-2f93723af92b&amp;groupId=4a2b814e-f0ef-4d4e-9707-dce7a996b530&amp;w=2&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71WW2/aMBT+K5Nf+hJNCbRc+kYZlaaul5Wue5gqdJIcwMXYme3Qsor/vmMnaSkFSrduERL2uV++Y/uBpdxkAuZnMEV2yI6UmkxBTz5ELGCypJ2fn5x2Lk8GZ53THpFVZrmShh0+MAt6hPaamxyEs0DEHzcBAyEuYOR2QxAGA5ahNkqC4L+wECaW1TkuAob3mVAanMm+BYvO7IzEaU++o4918giJ5TPsY2IL6iVmSttyD+3hMGxhK8Ras72PzUYrRdIxBdeH+bq8c+oD6yppgUsKwNHarajWqEXtODxoQKMdhvRz9CEXthSJ5737TFPeD1W9jj0zTlMAaKYY1uOwsd/GKA0pLDvPnEyXMh0pzRMQRCzMOWvXVea1gB1rNfV2y944yZ603M7dBozVOBtMcE7kK281XFDtv49Ro1ejVFJeVIxsKOv+XKxoTEn8LJ/TTKkn8ql8Kd1XuU7wEodPGx/Vgrp4oRX12EeWAU8HuXR/xKKIrkHkHhlk+wunRClnl6ojk7zMhfCC69l7n7imxu1tE/nmvXmRm4X7bgpgLQW/U1Jrq7s1vYCN1V1XI7UzdQ0IVlDQPGjut4dxu9WCgzo0WpED0CMKrlR2tnP7TR7/zFG7dq+kUDFo/bVabLOkl4H0EkTBGxHXR0EN+gPo6NXa+nIHlfchR0E1Jg/nOkV9NPcuCjhUqT130xmNNI6gwnzv7QjYDGtKHSXBzZGPc1mGEC48xKmR7DBym6oytaUyvlLvzUP7HvO5vsg+aIgFblZ8xNu7TNSGaapIy1MUudKVE9JJZyAToq56P0UwucZ3GGjHSgRPJo5PxIHEu0FuUK8f77UH+D86a9ZVJ9ylOn8/CLuEN6W7crwyEPWX8TroGC5Horz7ny7bYgJYInJDByCmR6C7Y9DWPTLiWxpzd8OSttpx/v8PKNzsFC8SUrhdemaUmJjvPqW7g6C41xbLhWFTpNeXW6jcmgwSvABZnCJZoc7RyxE2QKauGX7tb5o116h/qzHvhNrDy8Nhi4J7wVWnA32/ATKTWN1MCgAA&quot;"/>
    <we:property name="isFiltersActionButtonVisible" value="true"/>
    <we:property name="isFooterCollapsed" value="true"/>
    <we:property name="pageDisplayName" value="&quot;Page 3&quot;"/>
    <we:property name="pageName" value="&quot;ReportSectiona9ff08e80e2794e768de&quot;"/>
    <we:property name="pptInsertionSessionID" value="&quot;67920871-C4FC-4BE2-91EF-FFFF2AD28EE6&quot;"/>
    <we:property name="reportEmbeddedTime" value="&quot;2023-08-04T11:26:44.164Z&quot;"/>
    <we:property name="reportName" value="&quot;tempshi&quot;"/>
    <we:property name="reportState" value="&quot;CONNECTED&quot;"/>
    <we:property name="reportUrl" value="&quot;/groups/4a2b814e-f0ef-4d4e-9707-dce7a996b530/reports/16c5ce33-1eba-4d83-90a0-2f93723af92b/ReportSectiona9ff08e80e2794e768de?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E4B9622-B657-48EA-B1DB-1C9283F7857D}">
  <we:reference id="wa200003233" version="2.0.0.3" store="en-US" storeType="OMEX"/>
  <we:alternateReferences>
    <we:reference id="WA200003233" version="2.0.0.3" store="WA200003233" storeType="OMEX"/>
  </we:alternateReferences>
  <we:properties>
    <we:property name="pptInsertionSessionID" value="&quot;67920871-C4FC-4BE2-91EF-FFFF2AD28EE6&quot;"/>
    <we:property name="reportUrl" value="&quot;/groups/4a2b814e-f0ef-4d4e-9707-dce7a996b530/reports/f928f09f-3901-471c-84cd-8bc595e240e1/ReportSection6752479752382cc40cd7?experience=power-bi&quot;"/>
    <we:property name="reportName" value="&quot;week 4&quot;"/>
    <we:property name="reportState" value="&quot;CONNECTED&quot;"/>
    <we:property name="embedUrl" value="&quot;/reportEmbed?reportId=f928f09f-3901-471c-84cd-8bc595e240e1&amp;groupId=4a2b814e-f0ef-4d4e-9707-dce7a996b530&amp;w=2&amp;config=eyJjbHVzdGVyVXJsIjoiaHR0cHM6Ly9XQUJJLVVLLVNPVVRILUMtUFJJTUFSWS1yZWRpcmVjdC5hbmFseXNpcy53aW5kb3dzLm5ldCIsImVtYmVkRmVhdHVyZXMiOnsibW9kZXJuRW1iZWQiOnRydWUsInVzYWdlTWV0cmljc1ZOZXh0Ijp0cnVlfX0%3D&amp;disableSensitivityBanner=true&quot;"/>
    <we:property name="pageName" value="&quot;ReportSection6752479752382cc40cd7&quot;"/>
    <we:property name="pageDisplayName" value="&quot;Dashboard 2&quot;"/>
    <we:property name="datasetId" value="&quot;a6d378b8-2589-43a9-9b16-2d9bf0368c35&quot;"/>
    <we:property name="backgroundColor" value="&quot;#FFFFFF&quot;"/>
    <we:property name="bookmark" value="&quot;H4sIAAAAAAAAA+1ZXU/bPBT+K8g3u6leOd8Jd6MwvRe8iI0JaZoqdOI4xSONI8dhdCj/fcdOWspHy6ig2lt60zbnuPZzHj+2Hyu3JBN1VcD0BCac7JMDKa8moK72HDIg5f1YEoZBHrsJTaiX+L4fO26ErWSlhSxrsn9LNKgx1+eibqAwHWLwO0lcSlPIfUpD30lCGse+T0YDAkVxCmPTJoei5gNScVXLEgrxi3ddYEqrhrcDwm+qQiowA51p0NwMdo3N8RkBOv94iAOYFtf8jDPdRb/wSirdP4dR4PpRgp9e7DLmU5YZ7HWXteCfb28GtcCGstQgSgRgYn7AIhqxECCMKCSU+hRMPBeF7puk06ObSiEbyNG0MqR+ldUJsYUpXnd13JKhLJqJ/XV0L34mG8X4F57bVKmFnmIXx1Dri2Eh2BVpkaNTJZFBm9EK8lywi9r+z2Yv5c+h4khdRvaddjDH8TG7hpJh9CGWj+Ox4mPQ/ePRmwBV/JqXTYfwU1P2U0cfAqYLgIcYGkslGBRvzt+EZ6KZPOKPtiOM1KIcF71S76TxtUPJLJLhJShtlkj6A2VllNDOdIqj/VgQX1/V1ErkzcoYtaYFS7zQdVGqLkflpj5LIt/0uLIgzW90Km/uF2N6CxMn97IAYifhGXCXh773rPqXqu5fwRUodjk9RmUUjymY5x+nZoWfgxLdTtGp/w9p/CRUre9o7PfDeWfkHrMT3AAubbsFQOQQJ3HvLmDSfRnkGwf1hI7+TNbbSsrnBpcH3/HykJf/5n9Yxsq7Wz+HMF2PkFc8xh5UuFAOmp6Luj8oNn6MLYdVgcgumtJ8rXOGFehw1jzBtlWGs218eytc2JO3t8jZBtv5IT9yYy+FwKdOHDCI0pQ7m/DvyxfuX+bf/3cb3yv496KpcfJ5NtyckX9BPZ1wUy8PeBwGELgJ4A8Amqxvvd/zhW/1SfmOfdfu3rK7t+zuLa99b9lZ75313llvjLrgeS4w6iZBSBPPo44bbMJ6n/Cfe0N0eHJiRnmpe9ys+16J9XFypav6K33vyyajE86TL5XWtr7butiWuLdnVVAjINyIFued4OSMbVkZaLCsVh0ywbu8zGyaW9JvybHAiej6PoeiMd1+OIBasA+IqLXziP2rjKuDTjSHQs3e3TmDZROwnRPUjpasKstc/R7O9ZEVRfu05GSj6woYP4WSPyE9lByUmdH2SvnZ18xz8bXtb/Jrjs38HgAA&quot;"/>
    <we:property name="initialStateBookmark" value="&quot;H4sIAAAAAAAAA+1ZWU/jSBD+K6hf5iWsfMfmDQJoEcewgFitViiqtCtJD77UbjNkUf77VrudBELCkYVoFngg2NVX1VdfHVbfsViURQKjE0iRbbGdPL9OQV5v2KzFskb2/fvh8fbZYfdk+3iPxHmhRJ6VbOuOKZADVJeirCDRO5Dw76sWgyQ5hYF+60NSYosVKMs8g0T8g2YyDSlZ4bjF8LZIcgl6y3MFCvW2NzSd3uls+zeXTgSuxA2eI1dGeoZFLlXzHrR9x2tH9OuGDueexeM2rSnNaK3m8/P1obVinTxTIDJSQMs8n7etNg8AgrYFkWV5Fmh5XySqmdIb7d0WkuwmNEaFxusiL05YbZjE0thxxzp5UqX1094D+XleSY5n2K+HMiXUiLY4glJ1O4ng12xMGJ3KnBCsR5SEfl/wblmvq0eH+c+ORIIuZlv2uDXVYzu+gYyTdF6X7cFA4gBU87r3LopKvMGsMhruV1njOmteYeuewh0SDXIpOCTvjl+KsajSR/hZ4yuSlCIbJA1TZ9S4MFryWpPOEKTSwdD7QbTSTBhPeEqn/bhHvsaqUU2RdzPjaqxn8MgNHIeo6iAxt+fxqO3pHZ80SOGt6uW3D43RuwWR3XdjH0I7whjQwcBzn2X/Utb9LlCC5MPRETEjeQzBdPzx0MTwS5DCZArD/hfCuC9kqWYwNqluuhl7gGxKCWBYz7unENslJ27MBHq4MYP9hSAX8OhltP6ooPxRUXjgFy7zuBxPFyxD5dPFzy6MVgPkDcvYnIX3zKH2pls2hWLtZWy5WgWIuFtl+t8qNSyhDmfFCvZRadikcVNHvbYTuj3wPcsOfQ7tXg/tdfR9yx3+i/V9/7uAeYO+L6lKcj7GnfU1gK+wxxC35/Z9DAMffCcCegCwotVbts/8ofB0hv3E9fqr3/3qd7/63bfud79atv/Ysjngug5wy4n8wIpc17Idfx0t2wn+3OhQZ5Cn+pTXdh3r7dqe1PXx4JPV+Jfsl17nDEOcyLGsHvQ9ywo8OwqsMPS81VumDx5rr2ZBSQpRXbzvd0bOGdRmDTCjs5Ia2MIoJ7Ccgf/w6XJyK+AQNWWe1ssaM3VFnTV1OZVYbcsF9BLs0vcbhG5sb3qxA5ueZwebIbjhZjuIghB96PteSMuNwmRSi/05JN429MtiMQm9gzkeli9n6MSVpOgcKydJrEWuSqr6BoU2PRLKIHNnxDTRsRznSM/UtNV/ek0MChbAl+ZxDTDWtF243bcdKAX/xsZjsx15SMYod0zY7Qo5uW2xW8so/DEprmFdmJem/vnwEOio5sCHGO/X0bdr7ggPFKbGfvomIqVKTicdxKYOpQXpUE6q0uTtUGQ6T+gT+mqFz7MVInlxfLXYmRgM1ZJgmMRWXRAe3ojqIWbibbw4i+WVKgvgeAoZLohFikHIYoyfiUd9HcrqMyh/CrL2hfObXPAv1NPtaskdAAA=&quot;"/>
    <we:property name="isFiltersActionButtonVisible" value="true"/>
    <we:property name="reportEmbeddedTime" value="&quot;2023-08-04T11:24:45.403Z&quot;"/>
    <we:property name="creatorTenantId" value="&quot;15830474-cef0-4326-88db-96e5ab019d8a&quot;"/>
    <we:property name="creatorUserId" value="&quot;10032002AB1C030F&quot;"/>
    <we:property name="creatorSessionId" value="&quot;a6772606-3db9-483c-b810-325d08b8ba61&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AB62233D879548994B4A7593F33251" ma:contentTypeVersion="5" ma:contentTypeDescription="Create a new document." ma:contentTypeScope="" ma:versionID="cd53c8b9aba9a6fa0bae5073336bed83">
  <xsd:schema xmlns:xsd="http://www.w3.org/2001/XMLSchema" xmlns:xs="http://www.w3.org/2001/XMLSchema" xmlns:p="http://schemas.microsoft.com/office/2006/metadata/properties" xmlns:ns2="a3141f46-ad2c-4bf2-8f02-0b0aef94a266" xmlns:ns3="733e0adf-2eb6-4136-bc64-76c06642cd69" targetNamespace="http://schemas.microsoft.com/office/2006/metadata/properties" ma:root="true" ma:fieldsID="5e4fd72d9b19b284672c79bddd541a4d" ns2:_="" ns3:_="">
    <xsd:import namespace="a3141f46-ad2c-4bf2-8f02-0b0aef94a266"/>
    <xsd:import namespace="733e0adf-2eb6-4136-bc64-76c06642cd6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41f46-ad2c-4bf2-8f02-0b0aef94a2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3e0adf-2eb6-4136-bc64-76c06642cd6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921637-068D-4896-9B12-DAF5BD651FED}">
  <ds:schemaRefs>
    <ds:schemaRef ds:uri="http://schemas.microsoft.com/sharepoint/v3/contenttype/forms"/>
  </ds:schemaRefs>
</ds:datastoreItem>
</file>

<file path=customXml/itemProps2.xml><?xml version="1.0" encoding="utf-8"?>
<ds:datastoreItem xmlns:ds="http://schemas.openxmlformats.org/officeDocument/2006/customXml" ds:itemID="{75081F6F-320A-4370-AB64-4E8B5ECECEE0}">
  <ds:schemaRefs>
    <ds:schemaRef ds:uri="733e0adf-2eb6-4136-bc64-76c06642cd69"/>
    <ds:schemaRef ds:uri="a3141f46-ad2c-4bf2-8f02-0b0aef94a2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8A3EF6B-4DA2-41D4-AD45-167D988DEC22}">
  <ds:schemaRefs>
    <ds:schemaRef ds:uri="http://www.w3.org/XML/1998/namespace"/>
    <ds:schemaRef ds:uri="http://schemas.openxmlformats.org/package/2006/metadata/core-properties"/>
    <ds:schemaRef ds:uri="http://purl.org/dc/elements/1.1/"/>
    <ds:schemaRef ds:uri="a3141f46-ad2c-4bf2-8f02-0b0aef94a266"/>
    <ds:schemaRef ds:uri="http://purl.org/dc/dcmitype/"/>
    <ds:schemaRef ds:uri="http://schemas.microsoft.com/office/infopath/2007/PartnerControls"/>
    <ds:schemaRef ds:uri="http://schemas.microsoft.com/office/2006/documentManagement/types"/>
    <ds:schemaRef ds:uri="733e0adf-2eb6-4136-bc64-76c06642cd69"/>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461</TotalTime>
  <Words>815</Words>
  <Application>Microsoft Office PowerPoint</Application>
  <PresentationFormat>Custom</PresentationFormat>
  <Paragraphs>111</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DM Sans</vt:lpstr>
      <vt:lpstr>DM Sans Bold</vt:lpstr>
      <vt:lpstr>Canva Sans</vt:lpstr>
      <vt:lpstr>Codec Pro ExtraBold</vt:lpstr>
      <vt:lpstr>Calibri</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white creative modern marketing plan Presentation</dc:title>
  <cp:lastModifiedBy>Joshua Joseph Clarke</cp:lastModifiedBy>
  <cp:revision>1</cp:revision>
  <dcterms:created xsi:type="dcterms:W3CDTF">2006-08-16T00:00:00Z</dcterms:created>
  <dcterms:modified xsi:type="dcterms:W3CDTF">2023-08-04T19:00:01Z</dcterms:modified>
  <dc:identifier>DAFqeNJoI_U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0x01010045AB62233D879548994B4A7593F33251</vt:lpwstr>
  </property>
</Properties>
</file>