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6" r:id="rId4"/>
    <p:sldId id="272" r:id="rId5"/>
    <p:sldId id="267" r:id="rId6"/>
    <p:sldId id="274" r:id="rId7"/>
    <p:sldId id="268" r:id="rId8"/>
    <p:sldId id="273" r:id="rId9"/>
    <p:sldId id="269" r:id="rId10"/>
    <p:sldId id="276" r:id="rId11"/>
    <p:sldId id="270" r:id="rId12"/>
    <p:sldId id="275" r:id="rId13"/>
    <p:sldId id="271" r:id="rId1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4" d="100"/>
          <a:sy n="94" d="100"/>
        </p:scale>
        <p:origin x="22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B05DF-7299-4E41-96FC-1B403B8BBFCF}" type="datetimeFigureOut">
              <a:rPr lang="zh-TW" altLang="en-US" smtClean="0"/>
              <a:t>2017/5/20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F0003F0E-4133-4A94-A4D9-5700E4FE22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0266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B05DF-7299-4E41-96FC-1B403B8BBFCF}" type="datetimeFigureOut">
              <a:rPr lang="zh-TW" altLang="en-US" smtClean="0"/>
              <a:t>2017/5/20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03F0E-4133-4A94-A4D9-5700E4FE22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4414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B05DF-7299-4E41-96FC-1B403B8BBFCF}" type="datetimeFigureOut">
              <a:rPr lang="zh-TW" altLang="en-US" smtClean="0"/>
              <a:t>2017/5/20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03F0E-4133-4A94-A4D9-5700E4FE22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5367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B05DF-7299-4E41-96FC-1B403B8BBFCF}" type="datetimeFigureOut">
              <a:rPr lang="zh-TW" altLang="en-US" smtClean="0"/>
              <a:t>2017/5/20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03F0E-4133-4A94-A4D9-5700E4FE22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7558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889B05DF-7299-4E41-96FC-1B403B8BBFCF}" type="datetimeFigureOut">
              <a:rPr lang="zh-TW" altLang="en-US" smtClean="0"/>
              <a:t>2017/5/20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zh-TW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F0003F0E-4133-4A94-A4D9-5700E4FE22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8166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B05DF-7299-4E41-96FC-1B403B8BBFCF}" type="datetimeFigureOut">
              <a:rPr lang="zh-TW" altLang="en-US" smtClean="0"/>
              <a:t>2017/5/20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03F0E-4133-4A94-A4D9-5700E4FE22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2131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B05DF-7299-4E41-96FC-1B403B8BBFCF}" type="datetimeFigureOut">
              <a:rPr lang="zh-TW" altLang="en-US" smtClean="0"/>
              <a:t>2017/5/20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03F0E-4133-4A94-A4D9-5700E4FE22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7268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B05DF-7299-4E41-96FC-1B403B8BBFCF}" type="datetimeFigureOut">
              <a:rPr lang="zh-TW" altLang="en-US" smtClean="0"/>
              <a:t>2017/5/20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03F0E-4133-4A94-A4D9-5700E4FE22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4431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B05DF-7299-4E41-96FC-1B403B8BBFCF}" type="datetimeFigureOut">
              <a:rPr lang="zh-TW" altLang="en-US" smtClean="0"/>
              <a:t>2017/5/20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03F0E-4133-4A94-A4D9-5700E4FE22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0050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B05DF-7299-4E41-96FC-1B403B8BBFCF}" type="datetimeFigureOut">
              <a:rPr lang="zh-TW" altLang="en-US" smtClean="0"/>
              <a:t>2017/5/20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03F0E-4133-4A94-A4D9-5700E4FE22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5903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B05DF-7299-4E41-96FC-1B403B8BBFCF}" type="datetimeFigureOut">
              <a:rPr lang="zh-TW" altLang="en-US" smtClean="0"/>
              <a:t>2017/5/20</a:t>
            </a:fld>
            <a:endParaRPr lang="zh-TW" alt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03F0E-4133-4A94-A4D9-5700E4FE22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288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89B05DF-7299-4E41-96FC-1B403B8BBFCF}" type="datetimeFigureOut">
              <a:rPr lang="zh-TW" altLang="en-US" smtClean="0"/>
              <a:t>2017/5/20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F0003F0E-4133-4A94-A4D9-5700E4FE22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6436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7" Type="http://schemas.openxmlformats.org/officeDocument/2006/relationships/image" Target="../media/image15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g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7" Type="http://schemas.openxmlformats.org/officeDocument/2006/relationships/image" Target="../media/image15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g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1.jpg"/><Relationship Id="rId7" Type="http://schemas.openxmlformats.org/officeDocument/2006/relationships/image" Target="../media/image15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g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1.jpg"/><Relationship Id="rId7" Type="http://schemas.openxmlformats.org/officeDocument/2006/relationships/image" Target="../media/image15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g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1.jpg"/><Relationship Id="rId7" Type="http://schemas.openxmlformats.org/officeDocument/2006/relationships/image" Target="../media/image15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g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1.jpg"/><Relationship Id="rId7" Type="http://schemas.openxmlformats.org/officeDocument/2006/relationships/image" Target="../media/image15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g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2938" y="293534"/>
            <a:ext cx="753232" cy="753232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298" y="293534"/>
            <a:ext cx="753232" cy="753232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3578" y="293534"/>
            <a:ext cx="753232" cy="753232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3251542" y="1689903"/>
            <a:ext cx="557075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6000" dirty="0" smtClean="0">
                <a:latin typeface="+mj-ea"/>
                <a:ea typeface="+mj-ea"/>
              </a:rPr>
              <a:t>十大易用性改善</a:t>
            </a:r>
            <a:endParaRPr lang="zh-TW" altLang="en-US" sz="6000" dirty="0">
              <a:latin typeface="+mj-ea"/>
              <a:ea typeface="+mj-ea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1743760" y="3520632"/>
            <a:ext cx="88024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>
                <a:latin typeface="+mj-ea"/>
                <a:ea typeface="+mj-ea"/>
              </a:rPr>
              <a:t>104590005</a:t>
            </a:r>
            <a:r>
              <a:rPr lang="zh-TW" altLang="en-US" sz="2800" dirty="0" smtClean="0">
                <a:latin typeface="+mj-ea"/>
                <a:ea typeface="+mj-ea"/>
              </a:rPr>
              <a:t> 鄭人豪 </a:t>
            </a:r>
            <a:r>
              <a:rPr lang="en-US" altLang="zh-TW" sz="2800" dirty="0" smtClean="0">
                <a:latin typeface="+mj-ea"/>
                <a:ea typeface="+mj-ea"/>
              </a:rPr>
              <a:t>/</a:t>
            </a:r>
            <a:r>
              <a:rPr lang="zh-TW" altLang="en-US" sz="2800" dirty="0" smtClean="0">
                <a:latin typeface="+mj-ea"/>
                <a:ea typeface="+mj-ea"/>
              </a:rPr>
              <a:t> </a:t>
            </a:r>
            <a:r>
              <a:rPr lang="en-US" altLang="zh-TW" sz="2800" dirty="0" smtClean="0">
                <a:latin typeface="+mj-ea"/>
                <a:ea typeface="+mj-ea"/>
              </a:rPr>
              <a:t>104590045</a:t>
            </a:r>
            <a:r>
              <a:rPr lang="zh-TW" altLang="en-US" sz="2800" dirty="0" smtClean="0">
                <a:latin typeface="+mj-ea"/>
                <a:ea typeface="+mj-ea"/>
              </a:rPr>
              <a:t> 彭正鈦 </a:t>
            </a:r>
            <a:r>
              <a:rPr lang="en-US" altLang="zh-TW" sz="2800" dirty="0" smtClean="0">
                <a:latin typeface="+mj-ea"/>
                <a:ea typeface="+mj-ea"/>
              </a:rPr>
              <a:t>/ 104590021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595" y="141560"/>
            <a:ext cx="1404880" cy="1123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4260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68771"/>
            <a:ext cx="2384385" cy="2089230"/>
          </a:xfr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4385"/>
            <a:ext cx="2384385" cy="238438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384385" cy="2488557"/>
          </a:xfrm>
          <a:prstGeom prst="rect">
            <a:avLst/>
          </a:prstGeom>
        </p:spPr>
      </p:pic>
      <p:sp>
        <p:nvSpPr>
          <p:cNvPr id="8" name="標題 7"/>
          <p:cNvSpPr>
            <a:spLocks noGrp="1"/>
          </p:cNvSpPr>
          <p:nvPr>
            <p:ph type="title"/>
          </p:nvPr>
        </p:nvSpPr>
        <p:spPr>
          <a:xfrm>
            <a:off x="5132562" y="241565"/>
            <a:ext cx="805251" cy="1609344"/>
          </a:xfrm>
        </p:spPr>
        <p:txBody>
          <a:bodyPr/>
          <a:lstStyle/>
          <a:p>
            <a:r>
              <a:rPr lang="en-US" altLang="zh-TW" dirty="0">
                <a:latin typeface="+mj-ea"/>
              </a:rPr>
              <a:t>5</a:t>
            </a:r>
            <a:endParaRPr lang="zh-TW" altLang="en-US" dirty="0">
              <a:latin typeface="+mj-ea"/>
            </a:endParaRP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4385" y="0"/>
            <a:ext cx="2376668" cy="2488557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4385" y="2488557"/>
            <a:ext cx="2376668" cy="2280213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4385" y="4768770"/>
            <a:ext cx="2376668" cy="2089230"/>
          </a:xfrm>
          <a:prstGeom prst="rect">
            <a:avLst/>
          </a:prstGeom>
        </p:spPr>
      </p:pic>
      <p:sp>
        <p:nvSpPr>
          <p:cNvPr id="12" name="Shape 179"/>
          <p:cNvSpPr/>
          <p:nvPr/>
        </p:nvSpPr>
        <p:spPr>
          <a:xfrm>
            <a:off x="0" y="0"/>
            <a:ext cx="4761053" cy="6827519"/>
          </a:xfrm>
          <a:prstGeom prst="rect">
            <a:avLst/>
          </a:prstGeom>
          <a:solidFill>
            <a:schemeClr val="tx1">
              <a:alpha val="28000"/>
            </a:schemeClr>
          </a:solidFill>
          <a:ln w="12700">
            <a:miter lim="400000"/>
          </a:ln>
          <a:effectLst/>
        </p:spPr>
        <p:txBody>
          <a:bodyPr lIns="60957" tIns="60957" rIns="60957" bIns="60957" anchor="ctr"/>
          <a:lstStyle/>
          <a:p>
            <a:pPr algn="ctr" hangingPunct="0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2400" kern="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305030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21211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68771"/>
            <a:ext cx="2384385" cy="2089230"/>
          </a:xfr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4385"/>
            <a:ext cx="2384385" cy="238438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384385" cy="2488557"/>
          </a:xfrm>
          <a:prstGeom prst="rect">
            <a:avLst/>
          </a:prstGeom>
        </p:spPr>
      </p:pic>
      <p:sp>
        <p:nvSpPr>
          <p:cNvPr id="8" name="標題 7"/>
          <p:cNvSpPr>
            <a:spLocks noGrp="1"/>
          </p:cNvSpPr>
          <p:nvPr>
            <p:ph type="title"/>
          </p:nvPr>
        </p:nvSpPr>
        <p:spPr>
          <a:xfrm>
            <a:off x="5132562" y="241565"/>
            <a:ext cx="805251" cy="1609344"/>
          </a:xfrm>
        </p:spPr>
        <p:txBody>
          <a:bodyPr/>
          <a:lstStyle/>
          <a:p>
            <a:r>
              <a:rPr lang="en-US" altLang="zh-TW" dirty="0">
                <a:latin typeface="+mj-ea"/>
              </a:rPr>
              <a:t>6</a:t>
            </a:r>
            <a:endParaRPr lang="zh-TW" altLang="en-US" dirty="0">
              <a:latin typeface="+mj-ea"/>
            </a:endParaRP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4385" y="0"/>
            <a:ext cx="2376668" cy="2488557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4385" y="2488557"/>
            <a:ext cx="2376668" cy="2280213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4385" y="4768770"/>
            <a:ext cx="2376668" cy="2089230"/>
          </a:xfrm>
          <a:prstGeom prst="rect">
            <a:avLst/>
          </a:prstGeom>
        </p:spPr>
      </p:pic>
      <p:sp>
        <p:nvSpPr>
          <p:cNvPr id="12" name="Shape 179"/>
          <p:cNvSpPr/>
          <p:nvPr/>
        </p:nvSpPr>
        <p:spPr>
          <a:xfrm>
            <a:off x="0" y="0"/>
            <a:ext cx="4761053" cy="6827519"/>
          </a:xfrm>
          <a:prstGeom prst="rect">
            <a:avLst/>
          </a:prstGeom>
          <a:solidFill>
            <a:schemeClr val="tx1">
              <a:alpha val="28000"/>
            </a:schemeClr>
          </a:solidFill>
          <a:ln w="12700">
            <a:miter lim="400000"/>
          </a:ln>
          <a:effectLst/>
        </p:spPr>
        <p:txBody>
          <a:bodyPr lIns="60957" tIns="60957" rIns="60957" bIns="60957" anchor="ctr"/>
          <a:lstStyle/>
          <a:p>
            <a:pPr algn="ctr" hangingPunct="0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2400" kern="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120708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0156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68771"/>
            <a:ext cx="2384385" cy="2089230"/>
          </a:xfr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4385"/>
            <a:ext cx="2384385" cy="238438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384385" cy="2488557"/>
          </a:xfrm>
          <a:prstGeom prst="rect">
            <a:avLst/>
          </a:prstGeom>
        </p:spPr>
      </p:pic>
      <p:sp>
        <p:nvSpPr>
          <p:cNvPr id="8" name="標題 7"/>
          <p:cNvSpPr>
            <a:spLocks noGrp="1"/>
          </p:cNvSpPr>
          <p:nvPr>
            <p:ph type="title"/>
          </p:nvPr>
        </p:nvSpPr>
        <p:spPr>
          <a:xfrm>
            <a:off x="5132562" y="241565"/>
            <a:ext cx="805251" cy="1609344"/>
          </a:xfrm>
        </p:spPr>
        <p:txBody>
          <a:bodyPr/>
          <a:lstStyle/>
          <a:p>
            <a:r>
              <a:rPr lang="en-US" altLang="zh-TW" dirty="0" smtClean="0">
                <a:latin typeface="+mj-ea"/>
              </a:rPr>
              <a:t>1</a:t>
            </a:r>
            <a:endParaRPr lang="zh-TW" altLang="en-US" dirty="0">
              <a:latin typeface="+mj-ea"/>
            </a:endParaRP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4385" y="0"/>
            <a:ext cx="2376668" cy="2488557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4385" y="2488557"/>
            <a:ext cx="2376668" cy="2280213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4385" y="4768770"/>
            <a:ext cx="2376668" cy="2089230"/>
          </a:xfrm>
          <a:prstGeom prst="rect">
            <a:avLst/>
          </a:prstGeom>
        </p:spPr>
      </p:pic>
      <p:sp>
        <p:nvSpPr>
          <p:cNvPr id="12" name="Shape 179"/>
          <p:cNvSpPr/>
          <p:nvPr/>
        </p:nvSpPr>
        <p:spPr>
          <a:xfrm>
            <a:off x="0" y="0"/>
            <a:ext cx="4761053" cy="6827519"/>
          </a:xfrm>
          <a:prstGeom prst="rect">
            <a:avLst/>
          </a:prstGeom>
          <a:solidFill>
            <a:schemeClr val="tx1">
              <a:alpha val="28000"/>
            </a:schemeClr>
          </a:solidFill>
          <a:ln w="12700">
            <a:miter lim="400000"/>
          </a:ln>
          <a:effectLst/>
        </p:spPr>
        <p:txBody>
          <a:bodyPr lIns="60957" tIns="60957" rIns="60957" bIns="60957" anchor="ctr"/>
          <a:lstStyle/>
          <a:p>
            <a:pPr algn="ctr" hangingPunct="0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2400" kern="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標題 7"/>
          <p:cNvSpPr txBox="1">
            <a:spLocks/>
          </p:cNvSpPr>
          <p:nvPr/>
        </p:nvSpPr>
        <p:spPr>
          <a:xfrm>
            <a:off x="5448248" y="2132958"/>
            <a:ext cx="4593823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8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endParaRPr lang="zh-TW" altLang="en-US" dirty="0">
              <a:latin typeface="+mj-ea"/>
            </a:endParaRPr>
          </a:p>
        </p:txBody>
      </p:sp>
      <p:sp>
        <p:nvSpPr>
          <p:cNvPr id="14" name="標題 7"/>
          <p:cNvSpPr txBox="1">
            <a:spLocks/>
          </p:cNvSpPr>
          <p:nvPr/>
        </p:nvSpPr>
        <p:spPr>
          <a:xfrm>
            <a:off x="5132562" y="1834688"/>
            <a:ext cx="5187095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8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3200" dirty="0" smtClean="0">
                <a:latin typeface="+mj-ea"/>
              </a:rPr>
              <a:t>使用上便利</a:t>
            </a:r>
            <a:r>
              <a:rPr lang="en-US" altLang="zh-TW" sz="3200" dirty="0" smtClean="0">
                <a:latin typeface="+mj-ea"/>
              </a:rPr>
              <a:t/>
            </a:r>
            <a:br>
              <a:rPr lang="en-US" altLang="zh-TW" sz="3200" dirty="0" smtClean="0">
                <a:latin typeface="+mj-ea"/>
              </a:rPr>
            </a:br>
            <a:r>
              <a:rPr lang="zh-TW" altLang="en-US" sz="3200" dirty="0" smtClean="0">
                <a:latin typeface="+mj-ea"/>
              </a:rPr>
              <a:t>新增回最上按鈕</a:t>
            </a:r>
            <a:endParaRPr lang="zh-TW" altLang="en-US" sz="32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54326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6175121" y="354471"/>
            <a:ext cx="34017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1</a:t>
            </a:r>
            <a:r>
              <a:rPr lang="zh-TW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使用</a:t>
            </a: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上</a:t>
            </a:r>
            <a:r>
              <a:rPr lang="zh-TW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便利 </a:t>
            </a:r>
            <a:r>
              <a:rPr lang="en-US" altLang="zh-TW" dirty="0">
                <a:latin typeface="+mj-ea"/>
                <a:ea typeface="+mj-ea"/>
              </a:rPr>
              <a:t>|</a:t>
            </a:r>
            <a:r>
              <a:rPr lang="en-US" altLang="zh-TW" dirty="0" smtClean="0">
                <a:latin typeface="+mj-ea"/>
                <a:ea typeface="+mj-ea"/>
              </a:rPr>
              <a:t> </a:t>
            </a:r>
            <a:r>
              <a:rPr lang="zh-TW" altLang="en-US" dirty="0" smtClean="0">
                <a:latin typeface="+mj-ea"/>
                <a:ea typeface="+mj-ea"/>
              </a:rPr>
              <a:t>新增</a:t>
            </a:r>
            <a:r>
              <a:rPr lang="zh-TW" altLang="en-US" dirty="0">
                <a:latin typeface="+mj-ea"/>
                <a:ea typeface="+mj-ea"/>
              </a:rPr>
              <a:t>回最上按鈕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9137"/>
            <a:ext cx="3050921" cy="5248276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6248400" y="1510393"/>
            <a:ext cx="5249636" cy="100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+mj-ea"/>
                <a:ea typeface="+mj-ea"/>
              </a:rPr>
              <a:t>發現問題：</a:t>
            </a:r>
            <a:endParaRPr lang="en-US" altLang="zh-TW" dirty="0" smtClean="0">
              <a:latin typeface="+mj-ea"/>
              <a:ea typeface="+mj-ea"/>
            </a:endParaRPr>
          </a:p>
          <a:p>
            <a:pPr lvl="1">
              <a:spcBef>
                <a:spcPts val="600"/>
              </a:spcBef>
            </a:pPr>
            <a:r>
              <a:rPr lang="zh-TW" altLang="en-US" dirty="0" smtClean="0">
                <a:latin typeface="+mj-ea"/>
                <a:ea typeface="+mj-ea"/>
              </a:rPr>
              <a:t>使用者使用時，當瀏覽至最底層需要靠滾輪回至最上方。</a:t>
            </a:r>
            <a:endParaRPr lang="en-US" altLang="zh-TW" dirty="0" smtClean="0">
              <a:latin typeface="+mj-ea"/>
              <a:ea typeface="+mj-ea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6248400" y="3003576"/>
            <a:ext cx="5249636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+mj-ea"/>
                <a:ea typeface="+mj-ea"/>
              </a:rPr>
              <a:t>解決方式：</a:t>
            </a:r>
            <a:endParaRPr lang="en-US" altLang="zh-TW" dirty="0" smtClean="0">
              <a:latin typeface="+mj-ea"/>
              <a:ea typeface="+mj-ea"/>
            </a:endParaRPr>
          </a:p>
          <a:p>
            <a:pPr>
              <a:spcBef>
                <a:spcPts val="600"/>
              </a:spcBef>
            </a:pPr>
            <a:r>
              <a:rPr lang="zh-TW" altLang="en-US" dirty="0" smtClean="0">
                <a:latin typeface="+mj-ea"/>
                <a:ea typeface="+mj-ea"/>
              </a:rPr>
              <a:t>　　在底部加上回最上按鈕，以便使用者回至上方。</a:t>
            </a:r>
            <a:endParaRPr lang="en-US" altLang="zh-TW" dirty="0" smtClean="0">
              <a:latin typeface="+mj-ea"/>
              <a:ea typeface="+mj-ea"/>
            </a:endParaRP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539137"/>
            <a:ext cx="3050921" cy="5248276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3023" y="5229226"/>
            <a:ext cx="244248" cy="251298"/>
          </a:xfrm>
          <a:prstGeom prst="rect">
            <a:avLst/>
          </a:prstGeom>
        </p:spPr>
      </p:pic>
      <p:sp>
        <p:nvSpPr>
          <p:cNvPr id="11" name="向右箭號 10"/>
          <p:cNvSpPr/>
          <p:nvPr/>
        </p:nvSpPr>
        <p:spPr>
          <a:xfrm>
            <a:off x="2743200" y="2628900"/>
            <a:ext cx="547007" cy="374676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084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68771"/>
            <a:ext cx="2384385" cy="2089230"/>
          </a:xfr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4385"/>
            <a:ext cx="2384385" cy="238438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384385" cy="2488557"/>
          </a:xfrm>
          <a:prstGeom prst="rect">
            <a:avLst/>
          </a:prstGeom>
        </p:spPr>
      </p:pic>
      <p:sp>
        <p:nvSpPr>
          <p:cNvPr id="8" name="標題 7"/>
          <p:cNvSpPr>
            <a:spLocks noGrp="1"/>
          </p:cNvSpPr>
          <p:nvPr>
            <p:ph type="title"/>
          </p:nvPr>
        </p:nvSpPr>
        <p:spPr>
          <a:xfrm>
            <a:off x="5132562" y="241565"/>
            <a:ext cx="805251" cy="1609344"/>
          </a:xfrm>
        </p:spPr>
        <p:txBody>
          <a:bodyPr/>
          <a:lstStyle/>
          <a:p>
            <a:r>
              <a:rPr lang="en-US" altLang="zh-TW" dirty="0" smtClean="0">
                <a:latin typeface="+mj-ea"/>
              </a:rPr>
              <a:t>2</a:t>
            </a:r>
            <a:endParaRPr lang="zh-TW" altLang="en-US" dirty="0">
              <a:latin typeface="+mj-ea"/>
            </a:endParaRP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4385" y="0"/>
            <a:ext cx="2376668" cy="2488557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4385" y="2488557"/>
            <a:ext cx="2376668" cy="2280213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4385" y="4768770"/>
            <a:ext cx="2376668" cy="2089230"/>
          </a:xfrm>
          <a:prstGeom prst="rect">
            <a:avLst/>
          </a:prstGeom>
        </p:spPr>
      </p:pic>
      <p:sp>
        <p:nvSpPr>
          <p:cNvPr id="12" name="Shape 179"/>
          <p:cNvSpPr/>
          <p:nvPr/>
        </p:nvSpPr>
        <p:spPr>
          <a:xfrm>
            <a:off x="0" y="0"/>
            <a:ext cx="4761053" cy="6827519"/>
          </a:xfrm>
          <a:prstGeom prst="rect">
            <a:avLst/>
          </a:prstGeom>
          <a:solidFill>
            <a:schemeClr val="tx1">
              <a:alpha val="28000"/>
            </a:schemeClr>
          </a:solidFill>
          <a:ln w="12700">
            <a:miter lim="400000"/>
          </a:ln>
          <a:effectLst/>
        </p:spPr>
        <p:txBody>
          <a:bodyPr lIns="60957" tIns="60957" rIns="60957" bIns="60957" anchor="ctr"/>
          <a:lstStyle/>
          <a:p>
            <a:pPr algn="ctr" hangingPunct="0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2400" kern="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標題 7"/>
          <p:cNvSpPr txBox="1">
            <a:spLocks/>
          </p:cNvSpPr>
          <p:nvPr/>
        </p:nvSpPr>
        <p:spPr>
          <a:xfrm>
            <a:off x="5132562" y="1834688"/>
            <a:ext cx="5187095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8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3200" dirty="0" smtClean="0">
                <a:latin typeface="+mj-ea"/>
              </a:rPr>
              <a:t>行動裝置使用</a:t>
            </a:r>
            <a:r>
              <a:rPr lang="en-US" altLang="zh-TW" sz="3200" dirty="0" smtClean="0">
                <a:latin typeface="+mj-ea"/>
              </a:rPr>
              <a:t/>
            </a:r>
            <a:br>
              <a:rPr lang="en-US" altLang="zh-TW" sz="3200" dirty="0" smtClean="0">
                <a:latin typeface="+mj-ea"/>
              </a:rPr>
            </a:br>
            <a:r>
              <a:rPr lang="zh-TW" altLang="en-US" sz="3200" dirty="0" smtClean="0">
                <a:latin typeface="+mj-ea"/>
              </a:rPr>
              <a:t>放大圖片</a:t>
            </a:r>
            <a:endParaRPr lang="zh-TW" altLang="en-US" sz="32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11351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07" y="596201"/>
            <a:ext cx="3164625" cy="5674719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0143" y="596202"/>
            <a:ext cx="3164625" cy="5674719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 rotWithShape="1">
          <a:blip r:embed="rId3"/>
          <a:srcRect l="16411" t="18579" r="15985" b="13115"/>
          <a:stretch/>
        </p:blipFill>
        <p:spPr>
          <a:xfrm>
            <a:off x="3567594" y="1575707"/>
            <a:ext cx="2702577" cy="2065565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6624156" y="501428"/>
            <a:ext cx="34017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２行動裝置使用 </a:t>
            </a:r>
            <a:r>
              <a:rPr lang="en-US" altLang="zh-TW" dirty="0" smtClean="0">
                <a:latin typeface="+mj-ea"/>
                <a:ea typeface="+mj-ea"/>
              </a:rPr>
              <a:t>| </a:t>
            </a:r>
            <a:r>
              <a:rPr lang="zh-TW" altLang="en-US" dirty="0" smtClean="0">
                <a:latin typeface="+mj-ea"/>
                <a:ea typeface="+mj-ea"/>
              </a:rPr>
              <a:t>放大圖片</a:t>
            </a:r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6624156" y="1424814"/>
            <a:ext cx="5249636" cy="100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+mj-ea"/>
                <a:ea typeface="+mj-ea"/>
              </a:rPr>
              <a:t>發現問題：</a:t>
            </a:r>
            <a:endParaRPr lang="en-US" altLang="zh-TW" dirty="0" smtClean="0">
              <a:latin typeface="+mj-ea"/>
              <a:ea typeface="+mj-ea"/>
            </a:endParaRPr>
          </a:p>
          <a:p>
            <a:pPr lvl="1">
              <a:spcBef>
                <a:spcPts val="600"/>
              </a:spcBef>
            </a:pPr>
            <a:r>
              <a:rPr lang="zh-TW" altLang="en-US" dirty="0" smtClean="0">
                <a:latin typeface="+mj-ea"/>
                <a:ea typeface="+mj-ea"/>
              </a:rPr>
              <a:t>使用者使用行動裝置時，並無放大按鍵，無法看清楚食物細節。</a:t>
            </a:r>
            <a:endParaRPr lang="en-US" altLang="zh-TW" dirty="0" smtClean="0">
              <a:latin typeface="+mj-ea"/>
              <a:ea typeface="+mj-ea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6624156" y="2917997"/>
            <a:ext cx="5249636" cy="100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+mj-ea"/>
                <a:ea typeface="+mj-ea"/>
              </a:rPr>
              <a:t>解決方式：</a:t>
            </a:r>
            <a:endParaRPr lang="en-US" altLang="zh-TW" dirty="0" smtClean="0">
              <a:latin typeface="+mj-ea"/>
              <a:ea typeface="+mj-ea"/>
            </a:endParaRPr>
          </a:p>
          <a:p>
            <a:pPr lvl="1">
              <a:spcBef>
                <a:spcPts val="600"/>
              </a:spcBef>
            </a:pPr>
            <a:r>
              <a:rPr lang="zh-TW" altLang="en-US" dirty="0" smtClean="0">
                <a:latin typeface="+mj-ea"/>
                <a:ea typeface="+mj-ea"/>
              </a:rPr>
              <a:t>在行動裝置版本，可以點選圖片，取代原本相片，提供更詳細細節的圖片供使用者參考</a:t>
            </a:r>
            <a:r>
              <a:rPr lang="zh-TW" altLang="en-US" dirty="0">
                <a:latin typeface="+mj-ea"/>
                <a:ea typeface="+mj-ea"/>
              </a:rPr>
              <a:t>。</a:t>
            </a:r>
            <a:endParaRPr lang="en-US" altLang="zh-TW" dirty="0" smtClean="0">
              <a:latin typeface="+mj-ea"/>
              <a:ea typeface="+mj-ea"/>
            </a:endParaRPr>
          </a:p>
        </p:txBody>
      </p:sp>
      <p:sp>
        <p:nvSpPr>
          <p:cNvPr id="6" name="向右箭號 5"/>
          <p:cNvSpPr/>
          <p:nvPr/>
        </p:nvSpPr>
        <p:spPr>
          <a:xfrm>
            <a:off x="3050623" y="2608489"/>
            <a:ext cx="547007" cy="374676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2755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68771"/>
            <a:ext cx="2384385" cy="2089230"/>
          </a:xfr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4385"/>
            <a:ext cx="2384385" cy="238438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384385" cy="2488557"/>
          </a:xfrm>
          <a:prstGeom prst="rect">
            <a:avLst/>
          </a:prstGeom>
        </p:spPr>
      </p:pic>
      <p:sp>
        <p:nvSpPr>
          <p:cNvPr id="8" name="標題 7"/>
          <p:cNvSpPr>
            <a:spLocks noGrp="1"/>
          </p:cNvSpPr>
          <p:nvPr>
            <p:ph type="title"/>
          </p:nvPr>
        </p:nvSpPr>
        <p:spPr>
          <a:xfrm>
            <a:off x="5132562" y="241565"/>
            <a:ext cx="805251" cy="1609344"/>
          </a:xfrm>
        </p:spPr>
        <p:txBody>
          <a:bodyPr/>
          <a:lstStyle/>
          <a:p>
            <a:r>
              <a:rPr lang="en-US" altLang="zh-TW" dirty="0" smtClean="0">
                <a:latin typeface="+mj-ea"/>
              </a:rPr>
              <a:t>3</a:t>
            </a:r>
            <a:endParaRPr lang="zh-TW" altLang="en-US" dirty="0">
              <a:latin typeface="+mj-ea"/>
            </a:endParaRP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4385" y="0"/>
            <a:ext cx="2376668" cy="2488557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4385" y="2488557"/>
            <a:ext cx="2376668" cy="2280213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4385" y="4768770"/>
            <a:ext cx="2376668" cy="2089230"/>
          </a:xfrm>
          <a:prstGeom prst="rect">
            <a:avLst/>
          </a:prstGeom>
        </p:spPr>
      </p:pic>
      <p:sp>
        <p:nvSpPr>
          <p:cNvPr id="12" name="Shape 179"/>
          <p:cNvSpPr/>
          <p:nvPr/>
        </p:nvSpPr>
        <p:spPr>
          <a:xfrm>
            <a:off x="0" y="0"/>
            <a:ext cx="4761053" cy="6827519"/>
          </a:xfrm>
          <a:prstGeom prst="rect">
            <a:avLst/>
          </a:prstGeom>
          <a:solidFill>
            <a:schemeClr val="tx1">
              <a:alpha val="28000"/>
            </a:schemeClr>
          </a:solidFill>
          <a:ln w="12700">
            <a:miter lim="400000"/>
          </a:ln>
          <a:effectLst/>
        </p:spPr>
        <p:txBody>
          <a:bodyPr lIns="60957" tIns="60957" rIns="60957" bIns="60957" anchor="ctr"/>
          <a:lstStyle/>
          <a:p>
            <a:pPr algn="ctr" hangingPunct="0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2400" kern="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5132562" y="2091997"/>
            <a:ext cx="6365631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TW" altLang="en-US" sz="3200" cap="all" dirty="0">
                <a:blipFill>
                  <a:blip r:embed="rId8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ea"/>
                <a:ea typeface="+mj-ea"/>
                <a:cs typeface="+mj-cs"/>
              </a:rPr>
              <a:t>新增導覽列底線</a:t>
            </a:r>
            <a:endParaRPr lang="zh-TW" altLang="en-US" sz="3200" cap="all" dirty="0">
              <a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tile tx="6350" ty="-127000" sx="65000" sy="64000" flip="none" algn="tl"/>
              </a:blipFill>
              <a:latin typeface="+mj-ea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232123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內容版面配置區 7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467" y="747346"/>
            <a:ext cx="3669079" cy="2523487"/>
          </a:xfrm>
        </p:spPr>
      </p:pic>
      <p:pic>
        <p:nvPicPr>
          <p:cNvPr id="9" name="內容版面配置區 8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467" y="3492555"/>
            <a:ext cx="3669079" cy="2671738"/>
          </a:xfrm>
        </p:spPr>
      </p:pic>
      <p:sp>
        <p:nvSpPr>
          <p:cNvPr id="10" name="向下箭號 9"/>
          <p:cNvSpPr/>
          <p:nvPr/>
        </p:nvSpPr>
        <p:spPr>
          <a:xfrm>
            <a:off x="2268415" y="3147646"/>
            <a:ext cx="378070" cy="4747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5275385" y="1028700"/>
            <a:ext cx="562707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zh-TW" dirty="0">
                <a:latin typeface="+mj-ea"/>
                <a:ea typeface="+mj-ea"/>
              </a:rPr>
              <a:t>發現問題：</a:t>
            </a:r>
          </a:p>
          <a:p>
            <a:r>
              <a:rPr lang="en-US" altLang="zh-TW" dirty="0" smtClean="0">
                <a:latin typeface="+mj-ea"/>
                <a:ea typeface="+mj-ea"/>
              </a:rPr>
              <a:t>	</a:t>
            </a:r>
            <a:r>
              <a:rPr lang="zh-TW" altLang="zh-TW" dirty="0" smtClean="0">
                <a:latin typeface="+mj-ea"/>
                <a:ea typeface="+mj-ea"/>
              </a:rPr>
              <a:t>當</a:t>
            </a:r>
            <a:r>
              <a:rPr lang="zh-TW" altLang="zh-TW" dirty="0">
                <a:latin typeface="+mj-ea"/>
                <a:ea typeface="+mj-ea"/>
              </a:rPr>
              <a:t>使用者點選導覽列後，並沒有明顯標示</a:t>
            </a:r>
            <a:r>
              <a:rPr lang="zh-TW" altLang="zh-TW" dirty="0" smtClean="0">
                <a:latin typeface="+mj-ea"/>
                <a:ea typeface="+mj-ea"/>
              </a:rPr>
              <a:t>告</a:t>
            </a:r>
            <a:endParaRPr lang="en-US" altLang="zh-TW" dirty="0" smtClean="0">
              <a:latin typeface="+mj-ea"/>
              <a:ea typeface="+mj-ea"/>
            </a:endParaRPr>
          </a:p>
          <a:p>
            <a:r>
              <a:rPr lang="en-US" altLang="zh-TW" dirty="0">
                <a:latin typeface="+mj-ea"/>
                <a:ea typeface="+mj-ea"/>
              </a:rPr>
              <a:t>	</a:t>
            </a:r>
            <a:r>
              <a:rPr lang="zh-TW" altLang="zh-TW" dirty="0" smtClean="0">
                <a:latin typeface="+mj-ea"/>
                <a:ea typeface="+mj-ea"/>
              </a:rPr>
              <a:t>知</a:t>
            </a:r>
            <a:r>
              <a:rPr lang="zh-TW" altLang="zh-TW" dirty="0">
                <a:latin typeface="+mj-ea"/>
                <a:ea typeface="+mj-ea"/>
              </a:rPr>
              <a:t>使用者在哪一個頁面</a:t>
            </a:r>
          </a:p>
          <a:p>
            <a:r>
              <a:rPr lang="zh-TW" altLang="zh-TW" dirty="0">
                <a:latin typeface="+mj-ea"/>
                <a:ea typeface="+mj-ea"/>
              </a:rPr>
              <a:t>解決方式：</a:t>
            </a:r>
          </a:p>
          <a:p>
            <a:r>
              <a:rPr lang="en-US" altLang="zh-TW" dirty="0" smtClean="0">
                <a:latin typeface="+mj-ea"/>
                <a:ea typeface="+mj-ea"/>
              </a:rPr>
              <a:t>	</a:t>
            </a:r>
            <a:r>
              <a:rPr lang="zh-TW" altLang="zh-TW" dirty="0" smtClean="0">
                <a:latin typeface="+mj-ea"/>
                <a:ea typeface="+mj-ea"/>
              </a:rPr>
              <a:t>進</a:t>
            </a:r>
            <a:r>
              <a:rPr lang="zh-TW" altLang="zh-TW" dirty="0">
                <a:latin typeface="+mj-ea"/>
                <a:ea typeface="+mj-ea"/>
              </a:rPr>
              <a:t>到該頁面後，在導覽列下方新增底線，</a:t>
            </a:r>
            <a:r>
              <a:rPr lang="zh-TW" altLang="zh-TW" dirty="0" smtClean="0">
                <a:latin typeface="+mj-ea"/>
                <a:ea typeface="+mj-ea"/>
              </a:rPr>
              <a:t>提</a:t>
            </a:r>
            <a:endParaRPr lang="en-US" altLang="zh-TW" dirty="0" smtClean="0">
              <a:latin typeface="+mj-ea"/>
              <a:ea typeface="+mj-ea"/>
            </a:endParaRPr>
          </a:p>
          <a:p>
            <a:r>
              <a:rPr lang="en-US" altLang="zh-TW" dirty="0">
                <a:latin typeface="+mj-ea"/>
                <a:ea typeface="+mj-ea"/>
              </a:rPr>
              <a:t>	</a:t>
            </a:r>
            <a:r>
              <a:rPr lang="zh-TW" altLang="zh-TW" dirty="0" smtClean="0">
                <a:latin typeface="+mj-ea"/>
                <a:ea typeface="+mj-ea"/>
              </a:rPr>
              <a:t>醒</a:t>
            </a:r>
            <a:r>
              <a:rPr lang="zh-TW" altLang="zh-TW" dirty="0">
                <a:latin typeface="+mj-ea"/>
                <a:ea typeface="+mj-ea"/>
              </a:rPr>
              <a:t>使用者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582854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68771"/>
            <a:ext cx="2384385" cy="2089230"/>
          </a:xfr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4385"/>
            <a:ext cx="2384385" cy="238438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384385" cy="2488557"/>
          </a:xfrm>
          <a:prstGeom prst="rect">
            <a:avLst/>
          </a:prstGeom>
        </p:spPr>
      </p:pic>
      <p:sp>
        <p:nvSpPr>
          <p:cNvPr id="8" name="標題 7"/>
          <p:cNvSpPr>
            <a:spLocks noGrp="1"/>
          </p:cNvSpPr>
          <p:nvPr>
            <p:ph type="title"/>
          </p:nvPr>
        </p:nvSpPr>
        <p:spPr>
          <a:xfrm>
            <a:off x="5132562" y="241565"/>
            <a:ext cx="805251" cy="1609344"/>
          </a:xfrm>
        </p:spPr>
        <p:txBody>
          <a:bodyPr/>
          <a:lstStyle/>
          <a:p>
            <a:r>
              <a:rPr lang="en-US" altLang="zh-TW" dirty="0" smtClean="0">
                <a:latin typeface="+mj-ea"/>
              </a:rPr>
              <a:t>4</a:t>
            </a:r>
            <a:endParaRPr lang="zh-TW" altLang="en-US" dirty="0">
              <a:latin typeface="+mj-ea"/>
            </a:endParaRP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4385" y="0"/>
            <a:ext cx="2376668" cy="2488557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4385" y="2488557"/>
            <a:ext cx="2376668" cy="2280213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4385" y="4768770"/>
            <a:ext cx="2376668" cy="2089230"/>
          </a:xfrm>
          <a:prstGeom prst="rect">
            <a:avLst/>
          </a:prstGeom>
        </p:spPr>
      </p:pic>
      <p:sp>
        <p:nvSpPr>
          <p:cNvPr id="12" name="Shape 179"/>
          <p:cNvSpPr/>
          <p:nvPr/>
        </p:nvSpPr>
        <p:spPr>
          <a:xfrm>
            <a:off x="0" y="0"/>
            <a:ext cx="4761053" cy="6827519"/>
          </a:xfrm>
          <a:prstGeom prst="rect">
            <a:avLst/>
          </a:prstGeom>
          <a:solidFill>
            <a:schemeClr val="tx1">
              <a:alpha val="28000"/>
            </a:schemeClr>
          </a:solidFill>
          <a:ln w="12700">
            <a:miter lim="400000"/>
          </a:ln>
          <a:effectLst/>
        </p:spPr>
        <p:txBody>
          <a:bodyPr lIns="60957" tIns="60957" rIns="60957" bIns="60957" anchor="ctr"/>
          <a:lstStyle/>
          <a:p>
            <a:pPr algn="ctr" hangingPunct="0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2400" kern="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5310554" y="1670538"/>
            <a:ext cx="6295292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TW" altLang="en-US" sz="3200" cap="all" dirty="0">
                <a:blipFill>
                  <a:blip r:embed="rId8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ea"/>
                <a:ea typeface="+mj-ea"/>
                <a:cs typeface="+mj-cs"/>
              </a:rPr>
              <a:t>新增註冊提醒</a:t>
            </a:r>
            <a:endParaRPr lang="zh-TW" altLang="en-US" sz="3200" cap="all" dirty="0">
              <a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tile tx="6350" ty="-127000" sx="65000" sy="64000" flip="none" algn="tl"/>
              </a:blipFill>
              <a:latin typeface="+mj-ea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9064591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內容版面配置區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471" y="967154"/>
            <a:ext cx="3314987" cy="1950889"/>
          </a:xfrm>
        </p:spPr>
      </p:pic>
      <p:pic>
        <p:nvPicPr>
          <p:cNvPr id="8" name="內容版面配置區 7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471" y="3448951"/>
            <a:ext cx="3353091" cy="2034716"/>
          </a:xfrm>
        </p:spPr>
      </p:pic>
      <p:sp>
        <p:nvSpPr>
          <p:cNvPr id="9" name="向下箭號 8"/>
          <p:cNvSpPr/>
          <p:nvPr/>
        </p:nvSpPr>
        <p:spPr>
          <a:xfrm>
            <a:off x="2549769" y="2918043"/>
            <a:ext cx="404446" cy="5725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5943600" y="967154"/>
            <a:ext cx="53457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zh-TW" dirty="0">
                <a:latin typeface="+mj-ea"/>
                <a:ea typeface="+mj-ea"/>
              </a:rPr>
              <a:t>發現問題：</a:t>
            </a:r>
          </a:p>
          <a:p>
            <a:r>
              <a:rPr lang="en-US" altLang="zh-TW" dirty="0" smtClean="0">
                <a:latin typeface="+mj-ea"/>
                <a:ea typeface="+mj-ea"/>
              </a:rPr>
              <a:t>	</a:t>
            </a:r>
            <a:r>
              <a:rPr lang="zh-TW" altLang="zh-TW" dirty="0" smtClean="0">
                <a:latin typeface="+mj-ea"/>
                <a:ea typeface="+mj-ea"/>
              </a:rPr>
              <a:t>使用者</a:t>
            </a:r>
            <a:r>
              <a:rPr lang="zh-TW" altLang="zh-TW" dirty="0">
                <a:latin typeface="+mj-ea"/>
                <a:ea typeface="+mj-ea"/>
              </a:rPr>
              <a:t>填寫註冊資料可能填入錯誤的符號</a:t>
            </a:r>
          </a:p>
          <a:p>
            <a:r>
              <a:rPr lang="zh-TW" altLang="zh-TW" dirty="0">
                <a:latin typeface="+mj-ea"/>
                <a:ea typeface="+mj-ea"/>
              </a:rPr>
              <a:t>解決方式：</a:t>
            </a:r>
          </a:p>
          <a:p>
            <a:r>
              <a:rPr lang="en-US" altLang="zh-TW" dirty="0" smtClean="0">
                <a:latin typeface="+mj-ea"/>
                <a:ea typeface="+mj-ea"/>
              </a:rPr>
              <a:t>	</a:t>
            </a:r>
            <a:r>
              <a:rPr lang="zh-TW" altLang="zh-TW" dirty="0" smtClean="0">
                <a:latin typeface="+mj-ea"/>
                <a:ea typeface="+mj-ea"/>
              </a:rPr>
              <a:t>新增</a:t>
            </a:r>
            <a:r>
              <a:rPr lang="zh-TW" altLang="zh-TW" dirty="0">
                <a:latin typeface="+mj-ea"/>
                <a:ea typeface="+mj-ea"/>
              </a:rPr>
              <a:t>填寫欄位的提示</a:t>
            </a:r>
          </a:p>
        </p:txBody>
      </p:sp>
    </p:spTree>
    <p:extLst>
      <p:ext uri="{BB962C8B-B14F-4D97-AF65-F5344CB8AC3E}">
        <p14:creationId xmlns:p14="http://schemas.microsoft.com/office/powerpoint/2010/main" val="3907801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刻字型">
  <a:themeElements>
    <a:clrScheme name="木刻字型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木刻字型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木刻字型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TM03090434[[fn=木頭類型]]</Template>
  <TotalTime>78</TotalTime>
  <Words>126</Words>
  <Application>Microsoft Office PowerPoint</Application>
  <PresentationFormat>寬螢幕</PresentationFormat>
  <Paragraphs>32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20" baseType="lpstr">
      <vt:lpstr>微軟正黑體</vt:lpstr>
      <vt:lpstr>標楷體</vt:lpstr>
      <vt:lpstr>Calibri</vt:lpstr>
      <vt:lpstr>Rockwell</vt:lpstr>
      <vt:lpstr>Rockwell Condensed</vt:lpstr>
      <vt:lpstr>Wingdings</vt:lpstr>
      <vt:lpstr>木刻字型</vt:lpstr>
      <vt:lpstr>PowerPoint 簡報</vt:lpstr>
      <vt:lpstr>1</vt:lpstr>
      <vt:lpstr>PowerPoint 簡報</vt:lpstr>
      <vt:lpstr>2</vt:lpstr>
      <vt:lpstr>PowerPoint 簡報</vt:lpstr>
      <vt:lpstr>3</vt:lpstr>
      <vt:lpstr>PowerPoint 簡報</vt:lpstr>
      <vt:lpstr>4</vt:lpstr>
      <vt:lpstr>PowerPoint 簡報</vt:lpstr>
      <vt:lpstr>5</vt:lpstr>
      <vt:lpstr>PowerPoint 簡報</vt:lpstr>
      <vt:lpstr>6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鄭人豪</dc:creator>
  <cp:lastModifiedBy>鄭人豪</cp:lastModifiedBy>
  <cp:revision>11</cp:revision>
  <dcterms:created xsi:type="dcterms:W3CDTF">2017-05-20T08:42:05Z</dcterms:created>
  <dcterms:modified xsi:type="dcterms:W3CDTF">2017-05-20T15:25:30Z</dcterms:modified>
</cp:coreProperties>
</file>