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</p:sldIdLst>
  <p:sldSz cx="18000663" cy="30240288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立宭" initials="陳立宭" lastIdx="1" clrIdx="0">
    <p:extLst>
      <p:ext uri="{19B8F6BF-5375-455C-9EA6-DF929625EA0E}">
        <p15:presenceInfo xmlns:p15="http://schemas.microsoft.com/office/powerpoint/2012/main" userId="b91683029ed256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4949049"/>
            <a:ext cx="15300564" cy="10528100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5883154"/>
            <a:ext cx="13500497" cy="7301067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99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47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610015"/>
            <a:ext cx="3881393" cy="2562724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610015"/>
            <a:ext cx="11419171" cy="25627246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1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4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7539080"/>
            <a:ext cx="15525572" cy="1257911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20237201"/>
            <a:ext cx="15525572" cy="6615061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32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8050077"/>
            <a:ext cx="7650282" cy="1918718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8050077"/>
            <a:ext cx="7650282" cy="1918718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55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10022"/>
            <a:ext cx="15525572" cy="584505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7413073"/>
            <a:ext cx="7615123" cy="3633032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11046105"/>
            <a:ext cx="7615123" cy="162471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7413073"/>
            <a:ext cx="7652626" cy="3633032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11046105"/>
            <a:ext cx="7652626" cy="162471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71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84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94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2016019"/>
            <a:ext cx="5805682" cy="7056067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4354048"/>
            <a:ext cx="9112836" cy="21490205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9072087"/>
            <a:ext cx="5805682" cy="16807162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80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2016019"/>
            <a:ext cx="5805682" cy="7056067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4354048"/>
            <a:ext cx="9112836" cy="21490205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9072087"/>
            <a:ext cx="5805682" cy="16807162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34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610022"/>
            <a:ext cx="15525572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8050077"/>
            <a:ext cx="15525572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8028274"/>
            <a:ext cx="405014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8028274"/>
            <a:ext cx="6075224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8028274"/>
            <a:ext cx="405014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72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" y="0"/>
            <a:ext cx="18000663" cy="11377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1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149" y="111797"/>
            <a:ext cx="1142667" cy="914134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 flipH="1">
            <a:off x="10117917" y="494585"/>
            <a:ext cx="560587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1" dirty="0">
                <a:latin typeface="Garamond" panose="02020404030301010803" pitchFamily="18" charset="0"/>
              </a:rPr>
              <a:t>首頁 </a:t>
            </a:r>
            <a:r>
              <a:rPr lang="en-US" altLang="zh-TW" sz="1801" dirty="0">
                <a:latin typeface="Garamond" panose="02020404030301010803" pitchFamily="18" charset="0"/>
              </a:rPr>
              <a:t>Home</a:t>
            </a:r>
            <a:r>
              <a:rPr lang="zh-TW" altLang="en-US" sz="1801" dirty="0">
                <a:latin typeface="Garamond" panose="02020404030301010803" pitchFamily="18" charset="0"/>
              </a:rPr>
              <a:t>    熱門食譜 </a:t>
            </a:r>
            <a:r>
              <a:rPr lang="en-US" altLang="zh-TW" sz="1801" dirty="0">
                <a:latin typeface="Garamond" panose="02020404030301010803" pitchFamily="18" charset="0"/>
              </a:rPr>
              <a:t>Hot </a:t>
            </a:r>
            <a:r>
              <a:rPr lang="zh-TW" altLang="en-US" sz="1801" dirty="0">
                <a:latin typeface="Garamond" panose="02020404030301010803" pitchFamily="18" charset="0"/>
              </a:rPr>
              <a:t>   </a:t>
            </a:r>
            <a:r>
              <a:rPr lang="zh-TW" altLang="en-US" sz="1801">
                <a:latin typeface="Garamond" panose="02020404030301010803" pitchFamily="18" charset="0"/>
              </a:rPr>
              <a:t>最新</a:t>
            </a:r>
            <a:r>
              <a:rPr lang="zh-TW" altLang="en-US" sz="1801">
                <a:latin typeface="Garamond" panose="02020404030301010803" pitchFamily="18" charset="0"/>
              </a:rPr>
              <a:t>食譜 </a:t>
            </a:r>
            <a:r>
              <a:rPr lang="en-US" altLang="zh-TW" sz="1801">
                <a:latin typeface="Garamond" panose="02020404030301010803" pitchFamily="18" charset="0"/>
              </a:rPr>
              <a:t>New </a:t>
            </a:r>
            <a:r>
              <a:rPr lang="zh-TW" altLang="en-US" sz="1801" dirty="0">
                <a:latin typeface="Garamond" panose="02020404030301010803" pitchFamily="18" charset="0"/>
              </a:rPr>
              <a:t>   註冊 </a:t>
            </a:r>
            <a:r>
              <a:rPr lang="en-US" altLang="zh-TW" sz="1801" dirty="0">
                <a:latin typeface="Garamond" panose="02020404030301010803" pitchFamily="18" charset="0"/>
              </a:rPr>
              <a:t>Sign</a:t>
            </a:r>
            <a:endParaRPr lang="zh-TW" altLang="en-US" sz="1801" dirty="0">
              <a:latin typeface="Garamond" panose="02020404030301010803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12718" y="1781126"/>
            <a:ext cx="13011076" cy="25257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1801" dirty="0"/>
              <a:t>低卡泰式打拋豬</a:t>
            </a:r>
          </a:p>
          <a:p>
            <a:r>
              <a:rPr lang="en-US" altLang="zh-TW" sz="1801" dirty="0"/>
              <a:t>by qwer2005tw</a:t>
            </a:r>
            <a:endParaRPr lang="zh-TW" altLang="en-US" sz="1801" dirty="0">
              <a:solidFill>
                <a:srgbClr val="333333"/>
              </a:solidFill>
              <a:latin typeface="Helvetica Neue"/>
            </a:endParaRPr>
          </a:p>
          <a:p>
            <a:endParaRPr lang="en-US" altLang="zh-TW" sz="1801" dirty="0"/>
          </a:p>
          <a:p>
            <a:pPr algn="ctr"/>
            <a:endParaRPr lang="zh-TW" altLang="en-US" sz="180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327142" y="2237940"/>
            <a:ext cx="3478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>
                <a:solidFill>
                  <a:srgbClr val="333333"/>
                </a:solidFill>
                <a:latin typeface="Helvetica Neue"/>
              </a:rPr>
              <a:t>蜂蜜檸檬小蛋糕</a:t>
            </a:r>
          </a:p>
        </p:txBody>
      </p:sp>
      <p:cxnSp>
        <p:nvCxnSpPr>
          <p:cNvPr id="21" name="直線接點 20"/>
          <p:cNvCxnSpPr/>
          <p:nvPr/>
        </p:nvCxnSpPr>
        <p:spPr>
          <a:xfrm flipV="1">
            <a:off x="3194622" y="2966057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2" y="27681865"/>
            <a:ext cx="18000664" cy="2532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1" dirty="0"/>
          </a:p>
        </p:txBody>
      </p:sp>
      <p:pic>
        <p:nvPicPr>
          <p:cNvPr id="56" name="圖片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694" y="28228316"/>
            <a:ext cx="720001" cy="720001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878" y="28211568"/>
            <a:ext cx="720001" cy="720001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824" y="28209804"/>
            <a:ext cx="720001" cy="720001"/>
          </a:xfrm>
          <a:prstGeom prst="rect">
            <a:avLst/>
          </a:prstGeom>
        </p:spPr>
      </p:pic>
      <p:pic>
        <p:nvPicPr>
          <p:cNvPr id="60" name="圖片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93" y="28209804"/>
            <a:ext cx="720001" cy="720001"/>
          </a:xfrm>
          <a:prstGeom prst="rect">
            <a:avLst/>
          </a:prstGeom>
        </p:spPr>
      </p:pic>
      <p:cxnSp>
        <p:nvCxnSpPr>
          <p:cNvPr id="61" name="直線接點 60"/>
          <p:cNvCxnSpPr/>
          <p:nvPr/>
        </p:nvCxnSpPr>
        <p:spPr>
          <a:xfrm>
            <a:off x="2" y="29621937"/>
            <a:ext cx="1800066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3987801" y="29057344"/>
            <a:ext cx="181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LIKE ON FACEBOOK</a:t>
            </a:r>
            <a:endParaRPr lang="zh-TW" altLang="en-US" sz="1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6791837" y="29065912"/>
            <a:ext cx="1960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FOLLOW ON TWITTER</a:t>
            </a:r>
            <a:endParaRPr lang="zh-TW" altLang="en-US" sz="14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9743356" y="29057344"/>
            <a:ext cx="224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SUBSCRIBE ON YOUTUBE</a:t>
            </a:r>
            <a:endParaRPr lang="zh-TW" altLang="en-US" sz="14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12978595" y="29063490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ASK QUESTION</a:t>
            </a:r>
            <a:endParaRPr lang="zh-TW" altLang="en-US" sz="14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7500206" y="29776788"/>
            <a:ext cx="3611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Copyright © 2017 Banana Inc. All rights reserved</a:t>
            </a:r>
            <a:endParaRPr lang="zh-TW" altLang="en-US" sz="1400" dirty="0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89" y="3703107"/>
            <a:ext cx="7778186" cy="5833640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226" y="3458070"/>
            <a:ext cx="445977" cy="445977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12266210" y="3448462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00" dirty="0">
                <a:solidFill>
                  <a:srgbClr val="333333"/>
                </a:solidFill>
                <a:latin typeface="Helvetica Neue"/>
              </a:rPr>
              <a:t>食材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11655701" y="4326759"/>
            <a:ext cx="3565598" cy="4409892"/>
          </a:xfrm>
          <a:custGeom>
            <a:avLst/>
            <a:gdLst>
              <a:gd name="connsiteX0" fmla="*/ 0 w 3356658"/>
              <a:gd name="connsiteY0" fmla="*/ 559454 h 5137933"/>
              <a:gd name="connsiteX1" fmla="*/ 559454 w 3356658"/>
              <a:gd name="connsiteY1" fmla="*/ 0 h 5137933"/>
              <a:gd name="connsiteX2" fmla="*/ 2797204 w 3356658"/>
              <a:gd name="connsiteY2" fmla="*/ 0 h 5137933"/>
              <a:gd name="connsiteX3" fmla="*/ 3356658 w 3356658"/>
              <a:gd name="connsiteY3" fmla="*/ 559454 h 5137933"/>
              <a:gd name="connsiteX4" fmla="*/ 3356658 w 3356658"/>
              <a:gd name="connsiteY4" fmla="*/ 4578479 h 5137933"/>
              <a:gd name="connsiteX5" fmla="*/ 2797204 w 3356658"/>
              <a:gd name="connsiteY5" fmla="*/ 5137933 h 5137933"/>
              <a:gd name="connsiteX6" fmla="*/ 559454 w 3356658"/>
              <a:gd name="connsiteY6" fmla="*/ 5137933 h 5137933"/>
              <a:gd name="connsiteX7" fmla="*/ 0 w 3356658"/>
              <a:gd name="connsiteY7" fmla="*/ 4578479 h 5137933"/>
              <a:gd name="connsiteX8" fmla="*/ 0 w 3356658"/>
              <a:gd name="connsiteY8" fmla="*/ 559454 h 5137933"/>
              <a:gd name="connsiteX0" fmla="*/ 11575 w 3356658"/>
              <a:gd name="connsiteY0" fmla="*/ 261572 h 5140992"/>
              <a:gd name="connsiteX1" fmla="*/ 559454 w 3356658"/>
              <a:gd name="connsiteY1" fmla="*/ 3059 h 5140992"/>
              <a:gd name="connsiteX2" fmla="*/ 2797204 w 3356658"/>
              <a:gd name="connsiteY2" fmla="*/ 3059 h 5140992"/>
              <a:gd name="connsiteX3" fmla="*/ 3356658 w 3356658"/>
              <a:gd name="connsiteY3" fmla="*/ 562513 h 5140992"/>
              <a:gd name="connsiteX4" fmla="*/ 3356658 w 3356658"/>
              <a:gd name="connsiteY4" fmla="*/ 4581538 h 5140992"/>
              <a:gd name="connsiteX5" fmla="*/ 2797204 w 3356658"/>
              <a:gd name="connsiteY5" fmla="*/ 5140992 h 5140992"/>
              <a:gd name="connsiteX6" fmla="*/ 559454 w 3356658"/>
              <a:gd name="connsiteY6" fmla="*/ 5140992 h 5140992"/>
              <a:gd name="connsiteX7" fmla="*/ 0 w 3356658"/>
              <a:gd name="connsiteY7" fmla="*/ 4581538 h 5140992"/>
              <a:gd name="connsiteX8" fmla="*/ 11575 w 3356658"/>
              <a:gd name="connsiteY8" fmla="*/ 261572 h 5140992"/>
              <a:gd name="connsiteX0" fmla="*/ 11575 w 3356658"/>
              <a:gd name="connsiteY0" fmla="*/ 261572 h 5140992"/>
              <a:gd name="connsiteX1" fmla="*/ 559454 w 3356658"/>
              <a:gd name="connsiteY1" fmla="*/ 3059 h 5140992"/>
              <a:gd name="connsiteX2" fmla="*/ 2797204 w 3356658"/>
              <a:gd name="connsiteY2" fmla="*/ 3059 h 5140992"/>
              <a:gd name="connsiteX3" fmla="*/ 3356658 w 3356658"/>
              <a:gd name="connsiteY3" fmla="*/ 273146 h 5140992"/>
              <a:gd name="connsiteX4" fmla="*/ 3356658 w 3356658"/>
              <a:gd name="connsiteY4" fmla="*/ 4581538 h 5140992"/>
              <a:gd name="connsiteX5" fmla="*/ 2797204 w 3356658"/>
              <a:gd name="connsiteY5" fmla="*/ 5140992 h 5140992"/>
              <a:gd name="connsiteX6" fmla="*/ 559454 w 3356658"/>
              <a:gd name="connsiteY6" fmla="*/ 5140992 h 5140992"/>
              <a:gd name="connsiteX7" fmla="*/ 0 w 3356658"/>
              <a:gd name="connsiteY7" fmla="*/ 4581538 h 5140992"/>
              <a:gd name="connsiteX8" fmla="*/ 11575 w 3356658"/>
              <a:gd name="connsiteY8" fmla="*/ 261572 h 5140992"/>
              <a:gd name="connsiteX0" fmla="*/ 0 w 3345083"/>
              <a:gd name="connsiteY0" fmla="*/ 261572 h 5141608"/>
              <a:gd name="connsiteX1" fmla="*/ 547879 w 3345083"/>
              <a:gd name="connsiteY1" fmla="*/ 3059 h 5141608"/>
              <a:gd name="connsiteX2" fmla="*/ 2785629 w 3345083"/>
              <a:gd name="connsiteY2" fmla="*/ 3059 h 5141608"/>
              <a:gd name="connsiteX3" fmla="*/ 3345083 w 3345083"/>
              <a:gd name="connsiteY3" fmla="*/ 273146 h 5141608"/>
              <a:gd name="connsiteX4" fmla="*/ 3345083 w 3345083"/>
              <a:gd name="connsiteY4" fmla="*/ 4581538 h 5141608"/>
              <a:gd name="connsiteX5" fmla="*/ 2785629 w 3345083"/>
              <a:gd name="connsiteY5" fmla="*/ 5140992 h 5141608"/>
              <a:gd name="connsiteX6" fmla="*/ 547879 w 3345083"/>
              <a:gd name="connsiteY6" fmla="*/ 5140992 h 5141608"/>
              <a:gd name="connsiteX7" fmla="*/ 11574 w 3345083"/>
              <a:gd name="connsiteY7" fmla="*/ 4859330 h 5141608"/>
              <a:gd name="connsiteX8" fmla="*/ 0 w 3345083"/>
              <a:gd name="connsiteY8" fmla="*/ 261572 h 5141608"/>
              <a:gd name="connsiteX0" fmla="*/ 0 w 3345083"/>
              <a:gd name="connsiteY0" fmla="*/ 261572 h 5144051"/>
              <a:gd name="connsiteX1" fmla="*/ 547879 w 3345083"/>
              <a:gd name="connsiteY1" fmla="*/ 3059 h 5144051"/>
              <a:gd name="connsiteX2" fmla="*/ 2785629 w 3345083"/>
              <a:gd name="connsiteY2" fmla="*/ 3059 h 5144051"/>
              <a:gd name="connsiteX3" fmla="*/ 3345083 w 3345083"/>
              <a:gd name="connsiteY3" fmla="*/ 273146 h 5144051"/>
              <a:gd name="connsiteX4" fmla="*/ 3345083 w 3345083"/>
              <a:gd name="connsiteY4" fmla="*/ 4882480 h 5144051"/>
              <a:gd name="connsiteX5" fmla="*/ 2785629 w 3345083"/>
              <a:gd name="connsiteY5" fmla="*/ 5140992 h 5144051"/>
              <a:gd name="connsiteX6" fmla="*/ 547879 w 3345083"/>
              <a:gd name="connsiteY6" fmla="*/ 5140992 h 5144051"/>
              <a:gd name="connsiteX7" fmla="*/ 11574 w 3345083"/>
              <a:gd name="connsiteY7" fmla="*/ 4859330 h 5144051"/>
              <a:gd name="connsiteX8" fmla="*/ 0 w 3345083"/>
              <a:gd name="connsiteY8" fmla="*/ 261572 h 5144051"/>
              <a:gd name="connsiteX0" fmla="*/ 1 w 3333509"/>
              <a:gd name="connsiteY0" fmla="*/ 306385 h 5142565"/>
              <a:gd name="connsiteX1" fmla="*/ 536305 w 3333509"/>
              <a:gd name="connsiteY1" fmla="*/ 1573 h 5142565"/>
              <a:gd name="connsiteX2" fmla="*/ 2774055 w 3333509"/>
              <a:gd name="connsiteY2" fmla="*/ 1573 h 5142565"/>
              <a:gd name="connsiteX3" fmla="*/ 3333509 w 3333509"/>
              <a:gd name="connsiteY3" fmla="*/ 271660 h 5142565"/>
              <a:gd name="connsiteX4" fmla="*/ 3333509 w 3333509"/>
              <a:gd name="connsiteY4" fmla="*/ 4880994 h 5142565"/>
              <a:gd name="connsiteX5" fmla="*/ 2774055 w 3333509"/>
              <a:gd name="connsiteY5" fmla="*/ 5139506 h 5142565"/>
              <a:gd name="connsiteX6" fmla="*/ 536305 w 3333509"/>
              <a:gd name="connsiteY6" fmla="*/ 5139506 h 5142565"/>
              <a:gd name="connsiteX7" fmla="*/ 0 w 3333509"/>
              <a:gd name="connsiteY7" fmla="*/ 4857844 h 5142565"/>
              <a:gd name="connsiteX8" fmla="*/ 1 w 3333509"/>
              <a:gd name="connsiteY8" fmla="*/ 306385 h 514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3509" h="5142565">
                <a:moveTo>
                  <a:pt x="1" y="306385"/>
                </a:moveTo>
                <a:cubicBezTo>
                  <a:pt x="1" y="-2593"/>
                  <a:pt x="227327" y="1573"/>
                  <a:pt x="536305" y="1573"/>
                </a:cubicBezTo>
                <a:lnTo>
                  <a:pt x="2774055" y="1573"/>
                </a:lnTo>
                <a:cubicBezTo>
                  <a:pt x="3083033" y="1573"/>
                  <a:pt x="3333509" y="-37318"/>
                  <a:pt x="3333509" y="271660"/>
                </a:cubicBezTo>
                <a:lnTo>
                  <a:pt x="3333509" y="4880994"/>
                </a:lnTo>
                <a:cubicBezTo>
                  <a:pt x="3333509" y="5189972"/>
                  <a:pt x="3083033" y="5139506"/>
                  <a:pt x="2774055" y="5139506"/>
                </a:cubicBezTo>
                <a:lnTo>
                  <a:pt x="536305" y="5139506"/>
                </a:lnTo>
                <a:cubicBezTo>
                  <a:pt x="227327" y="5139506"/>
                  <a:pt x="0" y="5166822"/>
                  <a:pt x="0" y="4857844"/>
                </a:cubicBezTo>
                <a:cubicBezTo>
                  <a:pt x="0" y="3518169"/>
                  <a:pt x="1" y="1646060"/>
                  <a:pt x="1" y="30638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1" dirty="0"/>
          </a:p>
        </p:txBody>
      </p:sp>
      <p:cxnSp>
        <p:nvCxnSpPr>
          <p:cNvPr id="58" name="直線接點 57"/>
          <p:cNvCxnSpPr/>
          <p:nvPr/>
        </p:nvCxnSpPr>
        <p:spPr>
          <a:xfrm flipV="1">
            <a:off x="11655701" y="4074225"/>
            <a:ext cx="3565598" cy="334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11814804" y="44454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333333"/>
                </a:solidFill>
                <a:latin typeface="Helvetica Neue"/>
              </a:rPr>
              <a:t>主要</a:t>
            </a:r>
          </a:p>
        </p:txBody>
      </p:sp>
      <p:sp>
        <p:nvSpPr>
          <p:cNvPr id="35" name="矩形 34"/>
          <p:cNvSpPr/>
          <p:nvPr/>
        </p:nvSpPr>
        <p:spPr>
          <a:xfrm>
            <a:off x="11699380" y="4933516"/>
            <a:ext cx="3478265" cy="37127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1"/>
          </a:p>
        </p:txBody>
      </p:sp>
      <p:sp>
        <p:nvSpPr>
          <p:cNvPr id="84" name="文字方塊 83"/>
          <p:cNvSpPr txBox="1"/>
          <p:nvPr/>
        </p:nvSpPr>
        <p:spPr>
          <a:xfrm>
            <a:off x="11814789" y="4948109"/>
            <a:ext cx="1507144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低筋麵粉 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70g</a:t>
            </a:r>
          </a:p>
          <a:p>
            <a:endParaRPr lang="en-US" altLang="zh-TW" sz="8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玉米粉 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25g</a:t>
            </a:r>
          </a:p>
          <a:p>
            <a:endParaRPr lang="en-US" altLang="zh-TW" sz="8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蛋 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2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顆</a:t>
            </a: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endParaRPr lang="zh-TW" altLang="en-US" sz="8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糖 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40g</a:t>
            </a:r>
          </a:p>
          <a:p>
            <a:endParaRPr lang="en-US" altLang="zh-TW" sz="8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無鹽奶油 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40g</a:t>
            </a:r>
          </a:p>
          <a:p>
            <a:endParaRPr lang="en-US" altLang="zh-TW" sz="8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牛奶 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20ml</a:t>
            </a:r>
          </a:p>
          <a:p>
            <a:endParaRPr lang="en-US" altLang="zh-TW" sz="8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檸檬汁 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30ml</a:t>
            </a:r>
          </a:p>
          <a:p>
            <a:endParaRPr lang="en-US" altLang="zh-TW" sz="8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蜂蜜 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10g</a:t>
            </a:r>
          </a:p>
          <a:p>
            <a:endParaRPr lang="en-US" altLang="zh-TW" sz="8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檸檬皮屑 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1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份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3440909" y="10243782"/>
            <a:ext cx="77364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小巧可愛的檸檬蛋糕，看起來還真像一顆真的黃檸檬🍋呢～ 此配方不使用泡打粉，有調低</a:t>
            </a:r>
            <a:endParaRPr lang="en-US" altLang="zh-TW" sz="15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糖油含量，味道很清爽，還帶著蜂蜜🍯的香氣！配上檸檬糖霜味道更濃郁～</a:t>
            </a:r>
          </a:p>
        </p:txBody>
      </p:sp>
      <p:cxnSp>
        <p:nvCxnSpPr>
          <p:cNvPr id="88" name="直線接點 87"/>
          <p:cNvCxnSpPr/>
          <p:nvPr/>
        </p:nvCxnSpPr>
        <p:spPr>
          <a:xfrm flipV="1">
            <a:off x="3069279" y="11602888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圖片 4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142" y="11935140"/>
            <a:ext cx="2582400" cy="1936800"/>
          </a:xfrm>
          <a:prstGeom prst="rect">
            <a:avLst/>
          </a:prstGeom>
        </p:spPr>
      </p:pic>
      <p:cxnSp>
        <p:nvCxnSpPr>
          <p:cNvPr id="89" name="直線接點 88"/>
          <p:cNvCxnSpPr/>
          <p:nvPr/>
        </p:nvCxnSpPr>
        <p:spPr>
          <a:xfrm flipV="1">
            <a:off x="3069279" y="14130863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圖片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563" y="14466216"/>
            <a:ext cx="2531268" cy="1898451"/>
          </a:xfrm>
          <a:prstGeom prst="rect">
            <a:avLst/>
          </a:prstGeom>
        </p:spPr>
      </p:pic>
      <p:cxnSp>
        <p:nvCxnSpPr>
          <p:cNvPr id="90" name="直線接點 89"/>
          <p:cNvCxnSpPr/>
          <p:nvPr/>
        </p:nvCxnSpPr>
        <p:spPr>
          <a:xfrm flipV="1">
            <a:off x="3069279" y="16679748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 flipV="1">
            <a:off x="3002729" y="19222447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 flipV="1">
            <a:off x="3002729" y="21768080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 flipV="1">
            <a:off x="3002729" y="24288840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6363866" y="11937126"/>
            <a:ext cx="8840882" cy="1323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1" dirty="0">
                <a:solidFill>
                  <a:srgbClr val="333333"/>
                </a:solidFill>
                <a:latin typeface="Helvetica Neue"/>
              </a:rPr>
              <a:t>1</a:t>
            </a:r>
          </a:p>
          <a:p>
            <a:endParaRPr lang="en-US" altLang="zh-TW" sz="1001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退冰的全蛋打入盆中，秤好糖的量。檸檬先取皮屑後，取汁跟蜂蜜調和均勻。牛奶跟奶油放入鍋中待會</a:t>
            </a:r>
            <a:endParaRPr lang="en-US" altLang="zh-TW" sz="15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用小火加熱。麵粉和玉米粉一起秤好。煮一些熱水備用。</a:t>
            </a:r>
          </a:p>
        </p:txBody>
      </p:sp>
      <p:pic>
        <p:nvPicPr>
          <p:cNvPr id="48" name="圖片 4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142" y="17000098"/>
            <a:ext cx="2582400" cy="1936800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151" y="19532048"/>
            <a:ext cx="2582401" cy="1936800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151" y="22052316"/>
            <a:ext cx="2582401" cy="1936800"/>
          </a:xfrm>
          <a:prstGeom prst="rect">
            <a:avLst/>
          </a:prstGeom>
        </p:spPr>
      </p:pic>
      <p:sp>
        <p:nvSpPr>
          <p:cNvPr id="109" name="文字方塊 108"/>
          <p:cNvSpPr txBox="1"/>
          <p:nvPr/>
        </p:nvSpPr>
        <p:spPr>
          <a:xfrm>
            <a:off x="6359872" y="14554579"/>
            <a:ext cx="8709436" cy="1323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1" dirty="0">
                <a:solidFill>
                  <a:srgbClr val="333333"/>
                </a:solidFill>
                <a:latin typeface="Helvetica Neue"/>
              </a:rPr>
              <a:t>2</a:t>
            </a:r>
          </a:p>
          <a:p>
            <a:endParaRPr lang="en-US" altLang="zh-TW" sz="1001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調理盆底部墊一盆熱水，將全蛋與糖用高速打發至圖中流下的痕跡呈堆疊狀，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(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墊熱水期間蛋液不要</a:t>
            </a:r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太</a:t>
            </a:r>
            <a:endParaRPr lang="en-US" altLang="zh-TW" sz="1500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熱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，手摸覺得溫熱即可移開熱水盆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)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，約需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8-10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分鐘。這時開始熱牛奶及奶油還有以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170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度預熱烤箱。</a:t>
            </a:r>
            <a:endParaRPr lang="zh-TW" altLang="en-US" sz="15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6359885" y="17075611"/>
            <a:ext cx="8648521" cy="1323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1" dirty="0">
                <a:solidFill>
                  <a:srgbClr val="333333"/>
                </a:solidFill>
                <a:latin typeface="Helvetica Neue"/>
              </a:rPr>
              <a:t>3</a:t>
            </a:r>
          </a:p>
          <a:p>
            <a:endParaRPr lang="en-US" altLang="zh-TW" sz="1001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打發後一併篩入麵粉及玉米粉，用刮勺輕輕翻拌均勻，再加入加熱後的牛奶及奶油，一樣輕輕攪拌</a:t>
            </a:r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均</a:t>
            </a:r>
            <a:endParaRPr lang="en-US" altLang="zh-TW" sz="1500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勻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，再加入蜂蜜檸檬汁和皮屑，混合均勻。</a:t>
            </a:r>
            <a:endParaRPr lang="zh-TW" altLang="en-US" sz="15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6359885" y="19740688"/>
            <a:ext cx="8545929" cy="1092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1" dirty="0">
                <a:solidFill>
                  <a:srgbClr val="333333"/>
                </a:solidFill>
                <a:latin typeface="Helvetica Neue"/>
              </a:rPr>
              <a:t>4</a:t>
            </a:r>
          </a:p>
          <a:p>
            <a:endParaRPr lang="en-US" altLang="zh-TW" sz="1001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麵糊倒入擠花袋中或用湯匙挖也可，倒入檸檬模型約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9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分滿。其他模型也可以，只是時間也要調整。</a:t>
            </a:r>
            <a:endParaRPr lang="zh-TW" altLang="en-US" sz="15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6359886" y="22248001"/>
            <a:ext cx="4528804" cy="1092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1" dirty="0">
                <a:solidFill>
                  <a:srgbClr val="333333"/>
                </a:solidFill>
                <a:latin typeface="Helvetica Neue"/>
              </a:rPr>
              <a:t>5</a:t>
            </a:r>
          </a:p>
          <a:p>
            <a:endParaRPr lang="en-US" altLang="zh-TW" sz="1001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放入預熱好的烤箱，以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170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度烤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14-15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分鐘即可出爐。</a:t>
            </a:r>
            <a:endParaRPr lang="zh-TW" altLang="en-US" sz="15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51" name="圓角矩形 25"/>
          <p:cNvSpPr/>
          <p:nvPr/>
        </p:nvSpPr>
        <p:spPr>
          <a:xfrm>
            <a:off x="11655701" y="9039057"/>
            <a:ext cx="3565598" cy="1583393"/>
          </a:xfrm>
          <a:custGeom>
            <a:avLst/>
            <a:gdLst>
              <a:gd name="connsiteX0" fmla="*/ 0 w 3356658"/>
              <a:gd name="connsiteY0" fmla="*/ 559454 h 5137933"/>
              <a:gd name="connsiteX1" fmla="*/ 559454 w 3356658"/>
              <a:gd name="connsiteY1" fmla="*/ 0 h 5137933"/>
              <a:gd name="connsiteX2" fmla="*/ 2797204 w 3356658"/>
              <a:gd name="connsiteY2" fmla="*/ 0 h 5137933"/>
              <a:gd name="connsiteX3" fmla="*/ 3356658 w 3356658"/>
              <a:gd name="connsiteY3" fmla="*/ 559454 h 5137933"/>
              <a:gd name="connsiteX4" fmla="*/ 3356658 w 3356658"/>
              <a:gd name="connsiteY4" fmla="*/ 4578479 h 5137933"/>
              <a:gd name="connsiteX5" fmla="*/ 2797204 w 3356658"/>
              <a:gd name="connsiteY5" fmla="*/ 5137933 h 5137933"/>
              <a:gd name="connsiteX6" fmla="*/ 559454 w 3356658"/>
              <a:gd name="connsiteY6" fmla="*/ 5137933 h 5137933"/>
              <a:gd name="connsiteX7" fmla="*/ 0 w 3356658"/>
              <a:gd name="connsiteY7" fmla="*/ 4578479 h 5137933"/>
              <a:gd name="connsiteX8" fmla="*/ 0 w 3356658"/>
              <a:gd name="connsiteY8" fmla="*/ 559454 h 5137933"/>
              <a:gd name="connsiteX0" fmla="*/ 11575 w 3356658"/>
              <a:gd name="connsiteY0" fmla="*/ 261572 h 5140992"/>
              <a:gd name="connsiteX1" fmla="*/ 559454 w 3356658"/>
              <a:gd name="connsiteY1" fmla="*/ 3059 h 5140992"/>
              <a:gd name="connsiteX2" fmla="*/ 2797204 w 3356658"/>
              <a:gd name="connsiteY2" fmla="*/ 3059 h 5140992"/>
              <a:gd name="connsiteX3" fmla="*/ 3356658 w 3356658"/>
              <a:gd name="connsiteY3" fmla="*/ 562513 h 5140992"/>
              <a:gd name="connsiteX4" fmla="*/ 3356658 w 3356658"/>
              <a:gd name="connsiteY4" fmla="*/ 4581538 h 5140992"/>
              <a:gd name="connsiteX5" fmla="*/ 2797204 w 3356658"/>
              <a:gd name="connsiteY5" fmla="*/ 5140992 h 5140992"/>
              <a:gd name="connsiteX6" fmla="*/ 559454 w 3356658"/>
              <a:gd name="connsiteY6" fmla="*/ 5140992 h 5140992"/>
              <a:gd name="connsiteX7" fmla="*/ 0 w 3356658"/>
              <a:gd name="connsiteY7" fmla="*/ 4581538 h 5140992"/>
              <a:gd name="connsiteX8" fmla="*/ 11575 w 3356658"/>
              <a:gd name="connsiteY8" fmla="*/ 261572 h 5140992"/>
              <a:gd name="connsiteX0" fmla="*/ 11575 w 3356658"/>
              <a:gd name="connsiteY0" fmla="*/ 261572 h 5140992"/>
              <a:gd name="connsiteX1" fmla="*/ 559454 w 3356658"/>
              <a:gd name="connsiteY1" fmla="*/ 3059 h 5140992"/>
              <a:gd name="connsiteX2" fmla="*/ 2797204 w 3356658"/>
              <a:gd name="connsiteY2" fmla="*/ 3059 h 5140992"/>
              <a:gd name="connsiteX3" fmla="*/ 3356658 w 3356658"/>
              <a:gd name="connsiteY3" fmla="*/ 273146 h 5140992"/>
              <a:gd name="connsiteX4" fmla="*/ 3356658 w 3356658"/>
              <a:gd name="connsiteY4" fmla="*/ 4581538 h 5140992"/>
              <a:gd name="connsiteX5" fmla="*/ 2797204 w 3356658"/>
              <a:gd name="connsiteY5" fmla="*/ 5140992 h 5140992"/>
              <a:gd name="connsiteX6" fmla="*/ 559454 w 3356658"/>
              <a:gd name="connsiteY6" fmla="*/ 5140992 h 5140992"/>
              <a:gd name="connsiteX7" fmla="*/ 0 w 3356658"/>
              <a:gd name="connsiteY7" fmla="*/ 4581538 h 5140992"/>
              <a:gd name="connsiteX8" fmla="*/ 11575 w 3356658"/>
              <a:gd name="connsiteY8" fmla="*/ 261572 h 5140992"/>
              <a:gd name="connsiteX0" fmla="*/ 0 w 3345083"/>
              <a:gd name="connsiteY0" fmla="*/ 261572 h 5141608"/>
              <a:gd name="connsiteX1" fmla="*/ 547879 w 3345083"/>
              <a:gd name="connsiteY1" fmla="*/ 3059 h 5141608"/>
              <a:gd name="connsiteX2" fmla="*/ 2785629 w 3345083"/>
              <a:gd name="connsiteY2" fmla="*/ 3059 h 5141608"/>
              <a:gd name="connsiteX3" fmla="*/ 3345083 w 3345083"/>
              <a:gd name="connsiteY3" fmla="*/ 273146 h 5141608"/>
              <a:gd name="connsiteX4" fmla="*/ 3345083 w 3345083"/>
              <a:gd name="connsiteY4" fmla="*/ 4581538 h 5141608"/>
              <a:gd name="connsiteX5" fmla="*/ 2785629 w 3345083"/>
              <a:gd name="connsiteY5" fmla="*/ 5140992 h 5141608"/>
              <a:gd name="connsiteX6" fmla="*/ 547879 w 3345083"/>
              <a:gd name="connsiteY6" fmla="*/ 5140992 h 5141608"/>
              <a:gd name="connsiteX7" fmla="*/ 11574 w 3345083"/>
              <a:gd name="connsiteY7" fmla="*/ 4859330 h 5141608"/>
              <a:gd name="connsiteX8" fmla="*/ 0 w 3345083"/>
              <a:gd name="connsiteY8" fmla="*/ 261572 h 5141608"/>
              <a:gd name="connsiteX0" fmla="*/ 0 w 3345083"/>
              <a:gd name="connsiteY0" fmla="*/ 261572 h 5144051"/>
              <a:gd name="connsiteX1" fmla="*/ 547879 w 3345083"/>
              <a:gd name="connsiteY1" fmla="*/ 3059 h 5144051"/>
              <a:gd name="connsiteX2" fmla="*/ 2785629 w 3345083"/>
              <a:gd name="connsiteY2" fmla="*/ 3059 h 5144051"/>
              <a:gd name="connsiteX3" fmla="*/ 3345083 w 3345083"/>
              <a:gd name="connsiteY3" fmla="*/ 273146 h 5144051"/>
              <a:gd name="connsiteX4" fmla="*/ 3345083 w 3345083"/>
              <a:gd name="connsiteY4" fmla="*/ 4882480 h 5144051"/>
              <a:gd name="connsiteX5" fmla="*/ 2785629 w 3345083"/>
              <a:gd name="connsiteY5" fmla="*/ 5140992 h 5144051"/>
              <a:gd name="connsiteX6" fmla="*/ 547879 w 3345083"/>
              <a:gd name="connsiteY6" fmla="*/ 5140992 h 5144051"/>
              <a:gd name="connsiteX7" fmla="*/ 11574 w 3345083"/>
              <a:gd name="connsiteY7" fmla="*/ 4859330 h 5144051"/>
              <a:gd name="connsiteX8" fmla="*/ 0 w 3345083"/>
              <a:gd name="connsiteY8" fmla="*/ 261572 h 5144051"/>
              <a:gd name="connsiteX0" fmla="*/ 1 w 3333509"/>
              <a:gd name="connsiteY0" fmla="*/ 306385 h 5142565"/>
              <a:gd name="connsiteX1" fmla="*/ 536305 w 3333509"/>
              <a:gd name="connsiteY1" fmla="*/ 1573 h 5142565"/>
              <a:gd name="connsiteX2" fmla="*/ 2774055 w 3333509"/>
              <a:gd name="connsiteY2" fmla="*/ 1573 h 5142565"/>
              <a:gd name="connsiteX3" fmla="*/ 3333509 w 3333509"/>
              <a:gd name="connsiteY3" fmla="*/ 271660 h 5142565"/>
              <a:gd name="connsiteX4" fmla="*/ 3333509 w 3333509"/>
              <a:gd name="connsiteY4" fmla="*/ 4880994 h 5142565"/>
              <a:gd name="connsiteX5" fmla="*/ 2774055 w 3333509"/>
              <a:gd name="connsiteY5" fmla="*/ 5139506 h 5142565"/>
              <a:gd name="connsiteX6" fmla="*/ 536305 w 3333509"/>
              <a:gd name="connsiteY6" fmla="*/ 5139506 h 5142565"/>
              <a:gd name="connsiteX7" fmla="*/ 0 w 3333509"/>
              <a:gd name="connsiteY7" fmla="*/ 4857844 h 5142565"/>
              <a:gd name="connsiteX8" fmla="*/ 1 w 3333509"/>
              <a:gd name="connsiteY8" fmla="*/ 306385 h 514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3509" h="5142565">
                <a:moveTo>
                  <a:pt x="1" y="306385"/>
                </a:moveTo>
                <a:cubicBezTo>
                  <a:pt x="1" y="-2593"/>
                  <a:pt x="227327" y="1573"/>
                  <a:pt x="536305" y="1573"/>
                </a:cubicBezTo>
                <a:lnTo>
                  <a:pt x="2774055" y="1573"/>
                </a:lnTo>
                <a:cubicBezTo>
                  <a:pt x="3083033" y="1573"/>
                  <a:pt x="3333509" y="-37318"/>
                  <a:pt x="3333509" y="271660"/>
                </a:cubicBezTo>
                <a:lnTo>
                  <a:pt x="3333509" y="4880994"/>
                </a:lnTo>
                <a:cubicBezTo>
                  <a:pt x="3333509" y="5189972"/>
                  <a:pt x="3083033" y="5139506"/>
                  <a:pt x="2774055" y="5139506"/>
                </a:cubicBezTo>
                <a:lnTo>
                  <a:pt x="536305" y="5139506"/>
                </a:lnTo>
                <a:cubicBezTo>
                  <a:pt x="227327" y="5139506"/>
                  <a:pt x="0" y="5166822"/>
                  <a:pt x="0" y="4857844"/>
                </a:cubicBezTo>
                <a:cubicBezTo>
                  <a:pt x="0" y="3518169"/>
                  <a:pt x="1" y="1646060"/>
                  <a:pt x="1" y="30638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1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11814795" y="91577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檸檬糖霜</a:t>
            </a:r>
          </a:p>
        </p:txBody>
      </p:sp>
      <p:sp>
        <p:nvSpPr>
          <p:cNvPr id="53" name="矩形 52"/>
          <p:cNvSpPr/>
          <p:nvPr/>
        </p:nvSpPr>
        <p:spPr>
          <a:xfrm>
            <a:off x="11699380" y="9645798"/>
            <a:ext cx="3478265" cy="913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1"/>
          </a:p>
        </p:txBody>
      </p:sp>
      <p:sp>
        <p:nvSpPr>
          <p:cNvPr id="54" name="文字方塊 53"/>
          <p:cNvSpPr txBox="1"/>
          <p:nvPr/>
        </p:nvSpPr>
        <p:spPr>
          <a:xfrm>
            <a:off x="11814791" y="9660405"/>
            <a:ext cx="1274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檸檬汁 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5ml</a:t>
            </a:r>
          </a:p>
          <a:p>
            <a:endParaRPr lang="en-US" altLang="zh-TW" sz="8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糖粉 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30g</a:t>
            </a:r>
          </a:p>
        </p:txBody>
      </p:sp>
      <p:cxnSp>
        <p:nvCxnSpPr>
          <p:cNvPr id="62" name="直線接點 61"/>
          <p:cNvCxnSpPr/>
          <p:nvPr/>
        </p:nvCxnSpPr>
        <p:spPr>
          <a:xfrm flipV="1">
            <a:off x="3002729" y="26852025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圖片 6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151" y="24615502"/>
            <a:ext cx="2582401" cy="1936800"/>
          </a:xfrm>
          <a:prstGeom prst="rect">
            <a:avLst/>
          </a:prstGeom>
        </p:spPr>
      </p:pic>
      <p:sp>
        <p:nvSpPr>
          <p:cNvPr id="69" name="文字方塊 68"/>
          <p:cNvSpPr txBox="1"/>
          <p:nvPr/>
        </p:nvSpPr>
        <p:spPr>
          <a:xfrm>
            <a:off x="6359886" y="24811186"/>
            <a:ext cx="8840882" cy="1323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1" dirty="0">
                <a:solidFill>
                  <a:srgbClr val="333333"/>
                </a:solidFill>
                <a:latin typeface="Helvetica Neue"/>
              </a:rPr>
              <a:t>6</a:t>
            </a:r>
            <a:endParaRPr lang="en-US" altLang="zh-TW" sz="4001" dirty="0">
              <a:solidFill>
                <a:srgbClr val="333333"/>
              </a:solidFill>
              <a:latin typeface="Helvetica Neue"/>
            </a:endParaRPr>
          </a:p>
          <a:p>
            <a:endParaRPr lang="en-US" altLang="zh-TW" sz="1001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出爐後先在冷卻架散熱，這時開始調製檸檬糖霜，將糖霜材料的檸檬汁跟糖粉混合均勻，等蛋糕冷卻</a:t>
            </a:r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後</a:t>
            </a:r>
            <a:endParaRPr lang="en-US" altLang="zh-TW" sz="1500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淋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上，裝飾些檸檬皮絲更漂亮喔～</a:t>
            </a:r>
            <a:endParaRPr lang="zh-TW" altLang="en-US" sz="15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33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</TotalTime>
  <Words>397</Words>
  <Application>Microsoft Office PowerPoint</Application>
  <PresentationFormat>自訂</PresentationFormat>
  <Paragraphs>56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Helvetica Neue</vt:lpstr>
      <vt:lpstr>新細明體</vt:lpstr>
      <vt:lpstr>Arial</vt:lpstr>
      <vt:lpstr>Calibri</vt:lpstr>
      <vt:lpstr>Calibri Light</vt:lpstr>
      <vt:lpstr>Garamond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陳立宭</dc:creator>
  <cp:lastModifiedBy>陳立宭</cp:lastModifiedBy>
  <cp:revision>42</cp:revision>
  <dcterms:created xsi:type="dcterms:W3CDTF">2017-04-23T03:18:17Z</dcterms:created>
  <dcterms:modified xsi:type="dcterms:W3CDTF">2017-04-24T06:35:39Z</dcterms:modified>
</cp:coreProperties>
</file>