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48"/>
  </p:notesMasterIdLst>
  <p:sldIdLst>
    <p:sldId id="256" r:id="rId2"/>
    <p:sldId id="257" r:id="rId3"/>
    <p:sldId id="298" r:id="rId4"/>
    <p:sldId id="312" r:id="rId5"/>
    <p:sldId id="313" r:id="rId6"/>
    <p:sldId id="314" r:id="rId7"/>
    <p:sldId id="311" r:id="rId8"/>
    <p:sldId id="294" r:id="rId9"/>
    <p:sldId id="295" r:id="rId10"/>
    <p:sldId id="310" r:id="rId11"/>
    <p:sldId id="315" r:id="rId12"/>
    <p:sldId id="319" r:id="rId13"/>
    <p:sldId id="287" r:id="rId14"/>
    <p:sldId id="289" r:id="rId15"/>
    <p:sldId id="290" r:id="rId16"/>
    <p:sldId id="291" r:id="rId17"/>
    <p:sldId id="325" r:id="rId18"/>
    <p:sldId id="292" r:id="rId19"/>
    <p:sldId id="322" r:id="rId20"/>
    <p:sldId id="321" r:id="rId21"/>
    <p:sldId id="326" r:id="rId22"/>
    <p:sldId id="323" r:id="rId23"/>
    <p:sldId id="330" r:id="rId24"/>
    <p:sldId id="327" r:id="rId25"/>
    <p:sldId id="329" r:id="rId26"/>
    <p:sldId id="333" r:id="rId27"/>
    <p:sldId id="334" r:id="rId28"/>
    <p:sldId id="335" r:id="rId29"/>
    <p:sldId id="342" r:id="rId30"/>
    <p:sldId id="360" r:id="rId31"/>
    <p:sldId id="346" r:id="rId32"/>
    <p:sldId id="349" r:id="rId33"/>
    <p:sldId id="350" r:id="rId34"/>
    <p:sldId id="351" r:id="rId35"/>
    <p:sldId id="352" r:id="rId36"/>
    <p:sldId id="359" r:id="rId37"/>
    <p:sldId id="318" r:id="rId38"/>
    <p:sldId id="344" r:id="rId39"/>
    <p:sldId id="348" r:id="rId40"/>
    <p:sldId id="307" r:id="rId41"/>
    <p:sldId id="263" r:id="rId42"/>
    <p:sldId id="266" r:id="rId43"/>
    <p:sldId id="286" r:id="rId44"/>
    <p:sldId id="357" r:id="rId45"/>
    <p:sldId id="262" r:id="rId46"/>
    <p:sldId id="354"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039628105e089c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A28F86"/>
    <a:srgbClr val="8D6C62"/>
    <a:srgbClr val="CC6600"/>
    <a:srgbClr val="59321D"/>
    <a:srgbClr val="B79785"/>
    <a:srgbClr val="EBD199"/>
    <a:srgbClr val="FFFFFF"/>
    <a:srgbClr val="595959"/>
    <a:srgbClr val="5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C3BF2F-5E58-48E6-9570-0CB579CA567E}">
  <a:tblStyle styleId="{77C3BF2F-5E58-48E6-9570-0CB579CA5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86"/>
    <p:restoredTop sz="80165" autoAdjust="0"/>
  </p:normalViewPr>
  <p:slideViewPr>
    <p:cSldViewPr snapToGrid="0">
      <p:cViewPr varScale="1">
        <p:scale>
          <a:sx n="133" d="100"/>
          <a:sy n="133" d="100"/>
        </p:scale>
        <p:origin x="232"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0</a:t>
            </a:r>
            <a:r>
              <a:rPr lang="zh-TW" altLang="en-US" dirty="0"/>
              <a:t> </a:t>
            </a:r>
            <a:r>
              <a:rPr lang="en-US" altLang="zh-TW" dirty="0"/>
              <a:t>-&gt;</a:t>
            </a:r>
            <a:r>
              <a:rPr lang="zh-TW" altLang="en-US" dirty="0"/>
              <a:t> 分化只有</a:t>
            </a:r>
            <a:r>
              <a:rPr lang="en-US" altLang="zh-TW" dirty="0"/>
              <a:t>poorly</a:t>
            </a:r>
            <a:r>
              <a:rPr lang="zh-TW" altLang="en-US" dirty="0"/>
              <a:t>和</a:t>
            </a:r>
            <a:r>
              <a:rPr lang="en-US" altLang="zh-TW" dirty="0"/>
              <a:t>moderately</a:t>
            </a:r>
          </a:p>
          <a:p>
            <a:r>
              <a:rPr lang="en-US" altLang="zh-TW" dirty="0"/>
              <a:t>LVI </a:t>
            </a:r>
            <a:r>
              <a:rPr lang="zh-TW" altLang="en-US" dirty="0"/>
              <a:t>腫瘤細胞經由淋巴管或血管散布</a:t>
            </a:r>
            <a:endParaRPr lang="en-US" altLang="zh-TW" dirty="0"/>
          </a:p>
          <a:p>
            <a:endParaRPr lang="en-US" altLang="zh-TW" dirty="0"/>
          </a:p>
          <a:p>
            <a:r>
              <a:rPr lang="zh-TW" altLang="en-US" dirty="0"/>
              <a:t>間變性淋巴瘤激酶</a:t>
            </a:r>
            <a:r>
              <a:rPr lang="en-US" altLang="zh-TW" dirty="0"/>
              <a:t>(ALK)</a:t>
            </a:r>
            <a:r>
              <a:rPr lang="zh-TW" altLang="en-US" dirty="0"/>
              <a:t> </a:t>
            </a:r>
            <a:r>
              <a:rPr lang="en-US" altLang="zh-TW" dirty="0"/>
              <a:t>5%</a:t>
            </a:r>
          </a:p>
          <a:p>
            <a:r>
              <a:rPr lang="zh-CN" altLang="en-US" dirty="0"/>
              <a:t>原癌基因酪氨酸蛋白激酶</a:t>
            </a:r>
            <a:r>
              <a:rPr lang="en-US" altLang="zh-CN" dirty="0"/>
              <a:t>(</a:t>
            </a:r>
            <a:r>
              <a:rPr lang="en-US" altLang="zh-TW" dirty="0"/>
              <a:t>ROS1)</a:t>
            </a:r>
            <a:r>
              <a:rPr lang="zh-TW" altLang="en-US" dirty="0"/>
              <a:t> </a:t>
            </a:r>
            <a:r>
              <a:rPr lang="en-US" altLang="zh-TW" dirty="0"/>
              <a:t>1-2%, </a:t>
            </a:r>
            <a:r>
              <a:rPr lang="en-US" altLang="zh-TW" sz="1100" b="0" i="0" u="none" strike="noStrike" cap="none" dirty="0">
                <a:solidFill>
                  <a:srgbClr val="000000"/>
                </a:solidFill>
                <a:effectLst/>
                <a:latin typeface="Arial"/>
                <a:ea typeface="Arial"/>
                <a:cs typeface="Arial"/>
                <a:sym typeface="Arial"/>
              </a:rPr>
              <a:t>ROS1 is an oncogene(</a:t>
            </a:r>
            <a:r>
              <a:rPr lang="zh-TW" altLang="en-US" sz="1100" b="0" i="0" u="none" strike="noStrike" cap="none" dirty="0">
                <a:solidFill>
                  <a:srgbClr val="000000"/>
                </a:solidFill>
                <a:effectLst/>
                <a:latin typeface="Arial"/>
                <a:ea typeface="Arial"/>
                <a:cs typeface="Arial"/>
                <a:sym typeface="Arial"/>
              </a:rPr>
              <a:t>致癌基因</a:t>
            </a:r>
            <a:r>
              <a:rPr lang="en-US" altLang="zh-TW" sz="1100" b="0" i="0" u="none" strike="noStrike" cap="none" dirty="0">
                <a:solidFill>
                  <a:srgbClr val="000000"/>
                </a:solidFill>
                <a:effectLst/>
                <a:latin typeface="Arial"/>
                <a:ea typeface="Arial"/>
                <a:cs typeface="Arial"/>
                <a:sym typeface="Arial"/>
              </a:rPr>
              <a:t>), like the ALK oncogene</a:t>
            </a:r>
          </a:p>
          <a:p>
            <a:r>
              <a:rPr lang="zh-TW" altLang="en-US" sz="1100" b="0" i="0" u="none" strike="noStrike" cap="none" dirty="0">
                <a:solidFill>
                  <a:srgbClr val="000000"/>
                </a:solidFill>
                <a:effectLst/>
                <a:latin typeface="Arial"/>
                <a:ea typeface="Arial"/>
                <a:cs typeface="Arial"/>
                <a:sym typeface="Arial"/>
              </a:rPr>
              <a:t>表皮生長因子受體基因</a:t>
            </a:r>
            <a:r>
              <a:rPr lang="en-US" altLang="zh-TW" sz="1100" b="0" i="0" u="none" strike="noStrike" cap="none" dirty="0">
                <a:solidFill>
                  <a:srgbClr val="000000"/>
                </a:solidFill>
                <a:effectLst/>
                <a:latin typeface="Arial"/>
                <a:ea typeface="Arial"/>
                <a:cs typeface="Arial"/>
                <a:sym typeface="Arial"/>
              </a:rPr>
              <a:t>(EGFR) </a:t>
            </a:r>
            <a:r>
              <a:rPr lang="en-US" altLang="zh-TW" dirty="0"/>
              <a:t>55%</a:t>
            </a:r>
          </a:p>
          <a:p>
            <a:endParaRPr lang="en-US" altLang="zh-TW" dirty="0"/>
          </a:p>
          <a:p>
            <a:r>
              <a:rPr lang="zh-TW" altLang="en-US" dirty="0"/>
              <a:t>臨床分期</a:t>
            </a:r>
            <a:r>
              <a:rPr lang="en-US" altLang="zh-TW" dirty="0"/>
              <a:t>——</a:t>
            </a:r>
            <a:r>
              <a:rPr lang="zh-TW" altLang="en-US" dirty="0"/>
              <a:t>基於臨床檢查、影像學檢查、腫瘤活體檢查所獲得的信息。有 時，其它檢查例如血液檢查結果也是重要的分期因素。</a:t>
            </a:r>
            <a:endParaRPr lang="en-US" altLang="zh-TW" dirty="0"/>
          </a:p>
          <a:p>
            <a:r>
              <a:rPr lang="en-US" altLang="zh-TW" dirty="0"/>
              <a:t>0 -&gt; </a:t>
            </a:r>
            <a:r>
              <a:rPr lang="zh-TW" altLang="en-US" dirty="0"/>
              <a:t>臨床分期</a:t>
            </a:r>
            <a:r>
              <a:rPr lang="en-US" altLang="zh-TW" dirty="0"/>
              <a:t>TNM (4, 3, 1) </a:t>
            </a:r>
            <a:r>
              <a:rPr lang="zh-TW" altLang="en-US" dirty="0"/>
              <a:t>且病理分期很多都</a:t>
            </a:r>
            <a:r>
              <a:rPr lang="en-US" altLang="zh-TW" dirty="0"/>
              <a:t>-</a:t>
            </a:r>
            <a:endParaRPr lang="zh-TW" altLang="en-US" dirty="0"/>
          </a:p>
        </p:txBody>
      </p:sp>
    </p:spTree>
    <p:extLst>
      <p:ext uri="{BB962C8B-B14F-4D97-AF65-F5344CB8AC3E}">
        <p14:creationId xmlns:p14="http://schemas.microsoft.com/office/powerpoint/2010/main" val="3732782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20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最後補個總結</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加文字敘述</a:t>
            </a:r>
            <a:endParaRPr dirty="0"/>
          </a:p>
        </p:txBody>
      </p:sp>
    </p:spTree>
    <p:extLst>
      <p:ext uri="{BB962C8B-B14F-4D97-AF65-F5344CB8AC3E}">
        <p14:creationId xmlns:p14="http://schemas.microsoft.com/office/powerpoint/2010/main" val="260356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6c3ebc02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6c3ebc02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-1024</a:t>
            </a:r>
            <a:r>
              <a:rPr lang="zh-TW" altLang="en-US" dirty="0"/>
              <a:t> </a:t>
            </a:r>
            <a:r>
              <a:rPr lang="en-US" altLang="zh-TW" dirty="0"/>
              <a:t>–&gt;</a:t>
            </a:r>
            <a:r>
              <a:rPr lang="zh-TW" altLang="en-US" dirty="0"/>
              <a:t> </a:t>
            </a:r>
            <a:r>
              <a:rPr lang="en-US" altLang="zh-TW" dirty="0"/>
              <a:t>3071</a:t>
            </a:r>
            <a:r>
              <a:rPr lang="zh-TW" altLang="en-US" dirty="0"/>
              <a:t> </a:t>
            </a:r>
            <a:r>
              <a:rPr lang="en-US" altLang="zh-TW" dirty="0"/>
              <a:t>(4096)</a:t>
            </a:r>
            <a:endParaRPr dirty="0"/>
          </a:p>
        </p:txBody>
      </p:sp>
    </p:spTree>
    <p:extLst>
      <p:ext uri="{BB962C8B-B14F-4D97-AF65-F5344CB8AC3E}">
        <p14:creationId xmlns:p14="http://schemas.microsoft.com/office/powerpoint/2010/main" val="3000734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6c3ebc02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6c3ebc02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文字</a:t>
            </a:r>
            <a:r>
              <a:rPr lang="en-US" dirty="0"/>
              <a:t> -&gt; </a:t>
            </a:r>
            <a:r>
              <a:rPr lang="en-US" dirty="0" err="1"/>
              <a:t>數字</a:t>
            </a:r>
            <a:endParaRPr lang="en-US" dirty="0"/>
          </a:p>
          <a:p>
            <a:pPr marL="0" lvl="0" indent="0" algn="l" rtl="0">
              <a:spcBef>
                <a:spcPts val="0"/>
              </a:spcBef>
              <a:spcAft>
                <a:spcPts val="0"/>
              </a:spcAft>
              <a:buNone/>
            </a:pPr>
            <a:r>
              <a:rPr lang="en-US" dirty="0"/>
              <a:t>Gender</a:t>
            </a:r>
          </a:p>
          <a:p>
            <a:pPr marL="0" lvl="0" indent="0" algn="l" rtl="0">
              <a:spcBef>
                <a:spcPts val="0"/>
              </a:spcBef>
              <a:spcAft>
                <a:spcPts val="0"/>
              </a:spcAft>
              <a:buNone/>
            </a:pPr>
            <a:r>
              <a:rPr lang="zh-TW" altLang="en-US" dirty="0"/>
              <a:t>自由設定規則</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標號</a:t>
            </a:r>
            <a:r>
              <a:rPr lang="en-US" dirty="0"/>
              <a:t>？</a:t>
            </a:r>
            <a:endParaRPr dirty="0"/>
          </a:p>
        </p:txBody>
      </p:sp>
    </p:spTree>
    <p:extLst>
      <p:ext uri="{BB962C8B-B14F-4D97-AF65-F5344CB8AC3E}">
        <p14:creationId xmlns:p14="http://schemas.microsoft.com/office/powerpoint/2010/main" val="156156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en-US" altLang="zh-TW" dirty="0"/>
              <a:t>Stem </a:t>
            </a:r>
          </a:p>
          <a:p>
            <a:r>
              <a:rPr kumimoji="1" lang="en-US" altLang="zh-TW" dirty="0"/>
              <a:t>Conv(k=4, s=4)</a:t>
            </a:r>
          </a:p>
          <a:p>
            <a:r>
              <a:rPr kumimoji="1" lang="en-US" altLang="zh-TW" dirty="0" err="1"/>
              <a:t>Layernorm</a:t>
            </a:r>
            <a:endParaRPr kumimoji="1" lang="en-US" altLang="zh-TW" dirty="0"/>
          </a:p>
          <a:p>
            <a:endParaRPr kumimoji="1" lang="en-US" altLang="zh-TW" dirty="0"/>
          </a:p>
          <a:p>
            <a:r>
              <a:rPr kumimoji="1" lang="en-US" altLang="zh-TW" dirty="0" err="1"/>
              <a:t>Downsample</a:t>
            </a:r>
            <a:endParaRPr kumimoji="1" lang="en-US" altLang="zh-TW" dirty="0"/>
          </a:p>
          <a:p>
            <a:r>
              <a:rPr kumimoji="1" lang="en-US" altLang="zh-TW" dirty="0" err="1"/>
              <a:t>layernorm</a:t>
            </a:r>
            <a:endParaRPr kumimoji="1" lang="en-US" altLang="zh-TW" dirty="0"/>
          </a:p>
          <a:p>
            <a:r>
              <a:rPr kumimoji="1" lang="en-US" altLang="zh-TW" dirty="0"/>
              <a:t>Conv(k=2, s=2)</a:t>
            </a:r>
            <a:endParaRPr kumimoji="1" lang="zh-TW" altLang="en-US" dirty="0"/>
          </a:p>
        </p:txBody>
      </p:sp>
    </p:spTree>
    <p:extLst>
      <p:ext uri="{BB962C8B-B14F-4D97-AF65-F5344CB8AC3E}">
        <p14:creationId xmlns:p14="http://schemas.microsoft.com/office/powerpoint/2010/main" val="263467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327514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en-US" altLang="zh-TW" dirty="0"/>
              <a:t>Stem </a:t>
            </a:r>
          </a:p>
          <a:p>
            <a:r>
              <a:rPr kumimoji="1" lang="en-US" altLang="zh-TW" dirty="0"/>
              <a:t>Conv(k=4, s=4)</a:t>
            </a:r>
          </a:p>
          <a:p>
            <a:r>
              <a:rPr kumimoji="1" lang="en-US" altLang="zh-TW" dirty="0" err="1"/>
              <a:t>Layernorm</a:t>
            </a:r>
            <a:endParaRPr kumimoji="1" lang="en-US" altLang="zh-TW" dirty="0"/>
          </a:p>
          <a:p>
            <a:endParaRPr kumimoji="1" lang="en-US" altLang="zh-TW" dirty="0"/>
          </a:p>
          <a:p>
            <a:r>
              <a:rPr kumimoji="1" lang="en-US" altLang="zh-TW" dirty="0" err="1"/>
              <a:t>Downsample</a:t>
            </a:r>
            <a:endParaRPr kumimoji="1" lang="en-US" altLang="zh-TW" dirty="0"/>
          </a:p>
          <a:p>
            <a:r>
              <a:rPr kumimoji="1" lang="en-US" altLang="zh-TW" dirty="0" err="1"/>
              <a:t>layernorm</a:t>
            </a:r>
            <a:endParaRPr kumimoji="1" lang="en-US" altLang="zh-TW" dirty="0"/>
          </a:p>
          <a:p>
            <a:r>
              <a:rPr kumimoji="1" lang="en-US" altLang="zh-TW" dirty="0"/>
              <a:t>Conv(k=2, s=2)</a:t>
            </a:r>
            <a:endParaRPr kumimoji="1" lang="zh-TW" altLang="en-US" dirty="0"/>
          </a:p>
        </p:txBody>
      </p:sp>
    </p:spTree>
    <p:extLst>
      <p:ext uri="{BB962C8B-B14F-4D97-AF65-F5344CB8AC3E}">
        <p14:creationId xmlns:p14="http://schemas.microsoft.com/office/powerpoint/2010/main" val="3534396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39300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40646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891948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zh-TW" altLang="en-US" dirty="0"/>
              <a:t>右上角</a:t>
            </a:r>
          </a:p>
        </p:txBody>
      </p:sp>
    </p:spTree>
    <p:extLst>
      <p:ext uri="{BB962C8B-B14F-4D97-AF65-F5344CB8AC3E}">
        <p14:creationId xmlns:p14="http://schemas.microsoft.com/office/powerpoint/2010/main" val="3518731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6300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90882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3900700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389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2033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752436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dirty="0" err="1"/>
              <a:t>Turmor</a:t>
            </a:r>
            <a:r>
              <a:rPr lang="en-US" altLang="zh-TW" dirty="0"/>
              <a:t> size = 5 (cm)? 5.2 (cm)</a:t>
            </a:r>
          </a:p>
          <a:p>
            <a:r>
              <a:rPr lang="zh-TW" altLang="en-US" dirty="0"/>
              <a:t>左邊大區域可能是腫瘤</a:t>
            </a:r>
            <a:r>
              <a:rPr lang="en-US" altLang="zh-TW" dirty="0"/>
              <a:t>?</a:t>
            </a:r>
            <a:endParaRPr lang="zh-TW" altLang="en-US" dirty="0"/>
          </a:p>
        </p:txBody>
      </p:sp>
    </p:spTree>
    <p:extLst>
      <p:ext uri="{BB962C8B-B14F-4D97-AF65-F5344CB8AC3E}">
        <p14:creationId xmlns:p14="http://schemas.microsoft.com/office/powerpoint/2010/main" val="2953733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dirty="0" err="1"/>
              <a:t>Turmor</a:t>
            </a:r>
            <a:r>
              <a:rPr lang="en-US" altLang="zh-TW" dirty="0"/>
              <a:t> size = &gt;7 (cm) &gt;10 (cm)</a:t>
            </a:r>
          </a:p>
          <a:p>
            <a:r>
              <a:rPr lang="zh-TW" altLang="en-US" dirty="0"/>
              <a:t>左邊大區域可能是腫瘤</a:t>
            </a:r>
            <a:r>
              <a:rPr lang="en-US" altLang="zh-TW" dirty="0"/>
              <a:t>?</a:t>
            </a:r>
            <a:endParaRPr lang="zh-TW" altLang="en-US" dirty="0"/>
          </a:p>
        </p:txBody>
      </p:sp>
    </p:spTree>
    <p:extLst>
      <p:ext uri="{BB962C8B-B14F-4D97-AF65-F5344CB8AC3E}">
        <p14:creationId xmlns:p14="http://schemas.microsoft.com/office/powerpoint/2010/main" val="52421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38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dirty="0" err="1"/>
              <a:t>Turmor</a:t>
            </a:r>
            <a:r>
              <a:rPr lang="en-US" altLang="zh-TW" dirty="0"/>
              <a:t> size =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000" b="0" i="0" u="none" strike="noStrike" cap="none" dirty="0">
                <a:solidFill>
                  <a:schemeClr val="bg2">
                    <a:lumMod val="75000"/>
                  </a:schemeClr>
                </a:solidFill>
                <a:latin typeface="Arial"/>
                <a:ea typeface="Arial"/>
                <a:cs typeface="Arial"/>
                <a:sym typeface="Arial"/>
              </a:rPr>
              <a:t>4.5 8.3 3.2 11 </a:t>
            </a:r>
            <a:r>
              <a:rPr lang="en-US" altLang="zh-TW" sz="1000" b="0" i="0" u="none" strike="noStrike" cap="none" dirty="0">
                <a:solidFill>
                  <a:srgbClr val="FF0000"/>
                </a:solidFill>
                <a:latin typeface="Arial"/>
                <a:ea typeface="Arial"/>
                <a:cs typeface="Arial"/>
                <a:sym typeface="Arial"/>
              </a:rPr>
              <a:t>1.4(</a:t>
            </a:r>
            <a:r>
              <a:rPr lang="zh-TW" altLang="en-US" sz="1000" b="0" i="0" u="none" strike="noStrike" cap="none" dirty="0">
                <a:solidFill>
                  <a:srgbClr val="FF0000"/>
                </a:solidFill>
                <a:latin typeface="Arial"/>
                <a:ea typeface="Arial"/>
                <a:cs typeface="Arial"/>
                <a:sym typeface="Arial"/>
              </a:rPr>
              <a:t>太小</a:t>
            </a:r>
            <a:r>
              <a:rPr lang="en-US" altLang="zh-TW" sz="1000" b="0" i="0" u="none" strike="noStrike" cap="none" dirty="0">
                <a:solidFill>
                  <a:srgbClr val="FF0000"/>
                </a:solidFill>
                <a:latin typeface="Arial"/>
                <a:ea typeface="Arial"/>
                <a:cs typeface="Arial"/>
                <a:sym typeface="Arial"/>
              </a:rPr>
              <a:t>?)</a:t>
            </a:r>
          </a:p>
          <a:p>
            <a:pPr algn="just">
              <a:lnSpc>
                <a:spcPct val="110000"/>
              </a:lnSpc>
            </a:pPr>
            <a:r>
              <a:rPr lang="en-US" altLang="zh-TW" sz="1000" b="0" i="0" u="none" strike="noStrike" cap="none" dirty="0">
                <a:solidFill>
                  <a:schemeClr val="bg2">
                    <a:lumMod val="75000"/>
                  </a:schemeClr>
                </a:solidFill>
                <a:latin typeface="Arial"/>
                <a:ea typeface="Arial"/>
                <a:cs typeface="Arial"/>
                <a:sym typeface="Arial"/>
              </a:rPr>
              <a:t>2.6 2.7 3.8 2.5 4.5</a:t>
            </a:r>
          </a:p>
          <a:p>
            <a:pPr algn="just">
              <a:lnSpc>
                <a:spcPct val="110000"/>
              </a:lnSpc>
            </a:pPr>
            <a:endParaRPr lang="en-US" altLang="zh-TW" sz="1000" b="0" i="0" u="none" strike="noStrike" cap="none" dirty="0">
              <a:solidFill>
                <a:schemeClr val="bg2">
                  <a:lumMod val="75000"/>
                </a:schemeClr>
              </a:solidFill>
              <a:latin typeface="Arial"/>
              <a:ea typeface="Arial"/>
              <a:cs typeface="Arial"/>
              <a:sym typeface="Arial"/>
            </a:endParaRPr>
          </a:p>
          <a:p>
            <a:pPr algn="just">
              <a:lnSpc>
                <a:spcPct val="110000"/>
              </a:lnSpc>
            </a:pPr>
            <a:r>
              <a:rPr lang="en-US" altLang="zh-TW" sz="1000" b="0" i="0" u="none" strike="noStrike" cap="none" dirty="0">
                <a:solidFill>
                  <a:schemeClr val="bg2">
                    <a:lumMod val="75000"/>
                  </a:schemeClr>
                </a:solidFill>
                <a:latin typeface="Arial"/>
                <a:ea typeface="Arial"/>
                <a:cs typeface="Arial"/>
                <a:sym typeface="Arial"/>
              </a:rPr>
              <a:t>8.3</a:t>
            </a:r>
            <a:r>
              <a:rPr lang="zh-TW" altLang="en-US" sz="1000" b="0" i="0" u="none" strike="noStrike" cap="none" dirty="0">
                <a:solidFill>
                  <a:schemeClr val="bg2">
                    <a:lumMod val="75000"/>
                  </a:schemeClr>
                </a:solidFill>
                <a:latin typeface="Arial"/>
                <a:ea typeface="Arial"/>
                <a:cs typeface="Arial"/>
                <a:sym typeface="Arial"/>
              </a:rPr>
              <a:t> 和 </a:t>
            </a:r>
            <a:r>
              <a:rPr lang="en-US" altLang="zh-TW" sz="1000" b="0" i="0" u="none" strike="noStrike" cap="none" dirty="0">
                <a:solidFill>
                  <a:schemeClr val="bg2">
                    <a:lumMod val="75000"/>
                  </a:schemeClr>
                </a:solidFill>
                <a:latin typeface="Arial"/>
                <a:ea typeface="Arial"/>
                <a:cs typeface="Arial"/>
                <a:sym typeface="Arial"/>
              </a:rPr>
              <a:t>11</a:t>
            </a:r>
            <a:r>
              <a:rPr lang="zh-TW" altLang="en-US" sz="1000" b="0" i="0" u="none" strike="noStrike" cap="none" dirty="0">
                <a:solidFill>
                  <a:schemeClr val="bg2">
                    <a:lumMod val="75000"/>
                  </a:schemeClr>
                </a:solidFill>
                <a:latin typeface="Arial"/>
                <a:ea typeface="Arial"/>
                <a:cs typeface="Arial"/>
                <a:sym typeface="Arial"/>
              </a:rPr>
              <a:t>有可能較容易被認為是</a:t>
            </a:r>
            <a:r>
              <a:rPr lang="en-US" altLang="zh-TW" sz="1000" b="0" i="0" u="none" strike="noStrike" cap="none" dirty="0">
                <a:solidFill>
                  <a:schemeClr val="bg2">
                    <a:lumMod val="75000"/>
                  </a:schemeClr>
                </a:solidFill>
                <a:latin typeface="Arial"/>
                <a:ea typeface="Arial"/>
                <a:cs typeface="Arial"/>
                <a:sym typeface="Arial"/>
              </a:rPr>
              <a:t>Deceased</a:t>
            </a:r>
          </a:p>
        </p:txBody>
      </p:sp>
    </p:spTree>
    <p:extLst>
      <p:ext uri="{BB962C8B-B14F-4D97-AF65-F5344CB8AC3E}">
        <p14:creationId xmlns:p14="http://schemas.microsoft.com/office/powerpoint/2010/main" val="1913424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kern="100" dirty="0">
                <a:solidFill>
                  <a:schemeClr val="bg2">
                    <a:lumMod val="75000"/>
                  </a:schemeClr>
                </a:solidFill>
                <a:effectLst/>
                <a:latin typeface="+mn-lt"/>
                <a:ea typeface="標楷體" panose="03000509000000000000" pitchFamily="65" charset="-120"/>
              </a:rPr>
              <a:t>Agrawal, A., et al. Test 120318Test 57254</a:t>
            </a:r>
            <a:br>
              <a:rPr lang="en-US" altLang="zh-TW" sz="1100" kern="100" dirty="0">
                <a:solidFill>
                  <a:schemeClr val="bg2">
                    <a:lumMod val="75000"/>
                  </a:schemeClr>
                </a:solidFill>
                <a:effectLst/>
                <a:latin typeface="+mn-lt"/>
                <a:ea typeface="標楷體" panose="03000509000000000000" pitchFamily="65" charset="-120"/>
              </a:rPr>
            </a:br>
            <a:r>
              <a:rPr lang="en-US" altLang="zh-TW" sz="1100" kern="100" dirty="0">
                <a:solidFill>
                  <a:schemeClr val="bg2">
                    <a:lumMod val="75000"/>
                  </a:schemeClr>
                </a:solidFill>
                <a:effectLst/>
                <a:latin typeface="+mn-lt"/>
                <a:ea typeface="標楷體" panose="03000509000000000000" pitchFamily="65" charset="-120"/>
              </a:rPr>
              <a:t>machine learning and NN (ensemble)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kern="100" dirty="0">
                <a:solidFill>
                  <a:schemeClr val="bg2">
                    <a:lumMod val="75000"/>
                  </a:schemeClr>
                </a:solidFill>
                <a:effectLst/>
                <a:latin typeface="+mn-lt"/>
                <a:ea typeface="標楷體" panose="03000509000000000000" pitchFamily="65" charset="-120"/>
              </a:rPr>
              <a:t>13 attributes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1100" kern="100" dirty="0">
              <a:solidFill>
                <a:schemeClr val="bg2">
                  <a:lumMod val="75000"/>
                </a:schemeClr>
              </a:solidFill>
              <a:effectLst/>
              <a:latin typeface="+mn-lt"/>
              <a:ea typeface="標楷體" panose="03000509000000000000" pitchFamily="65" charset="-12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kern="100" dirty="0">
                <a:solidFill>
                  <a:schemeClr val="bg2">
                    <a:lumMod val="75000"/>
                  </a:schemeClr>
                </a:solidFill>
                <a:effectLst/>
                <a:latin typeface="+mn-lt"/>
                <a:ea typeface="標楷體" panose="03000509000000000000" pitchFamily="65" charset="-120"/>
              </a:rPr>
              <a:t>Lai, Y-H., et al. 512 (Deceased 157 Survivor 355) Train 256 Val 85 Test 171</a:t>
            </a:r>
            <a:br>
              <a:rPr lang="en-US" altLang="zh-TW" sz="1100" kern="100" dirty="0">
                <a:solidFill>
                  <a:schemeClr val="bg2">
                    <a:lumMod val="75000"/>
                  </a:schemeClr>
                </a:solidFill>
                <a:effectLst/>
                <a:latin typeface="+mn-lt"/>
                <a:ea typeface="標楷體" panose="03000509000000000000" pitchFamily="65" charset="-120"/>
              </a:rPr>
            </a:br>
            <a:r>
              <a:rPr lang="en" altLang="zh-TW" sz="1800" b="1" dirty="0">
                <a:effectLst/>
                <a:latin typeface="Corbel" panose="020B0503020204020204" pitchFamily="34" charset="0"/>
              </a:rPr>
              <a:t>non-small cell lung cancer (NSCLC) biomarkers * 7 + prognostic biomarkers * 8</a:t>
            </a:r>
            <a:br>
              <a:rPr lang="en" altLang="zh-TW" sz="1100" b="1" kern="0" dirty="0">
                <a:solidFill>
                  <a:srgbClr val="000000"/>
                </a:solidFill>
                <a:effectLst/>
                <a:latin typeface="Arial"/>
              </a:rPr>
            </a:br>
            <a:r>
              <a:rPr lang="en" altLang="zh-TW" sz="1100" b="1" kern="0" dirty="0">
                <a:solidFill>
                  <a:srgbClr val="000000"/>
                </a:solidFill>
                <a:effectLst/>
                <a:latin typeface="Arial"/>
              </a:rPr>
              <a:t>5 year</a:t>
            </a:r>
            <a:endParaRPr lang="en-US" altLang="zh-TW" sz="1100" kern="100" dirty="0">
              <a:solidFill>
                <a:schemeClr val="bg2">
                  <a:lumMod val="75000"/>
                </a:schemeClr>
              </a:solidFill>
              <a:effectLst/>
              <a:latin typeface="+mn-lt"/>
              <a:ea typeface="標楷體" panose="03000509000000000000" pitchFamily="65" charset="-12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1100" kern="100" dirty="0">
              <a:solidFill>
                <a:schemeClr val="bg2">
                  <a:lumMod val="75000"/>
                </a:schemeClr>
              </a:solidFill>
              <a:effectLst/>
              <a:latin typeface="+mn-lt"/>
              <a:ea typeface="標楷體" panose="03000509000000000000" pitchFamily="65" charset="-12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kern="100" dirty="0">
                <a:solidFill>
                  <a:schemeClr val="bg2">
                    <a:lumMod val="75000"/>
                  </a:schemeClr>
                </a:solidFill>
                <a:effectLst/>
                <a:latin typeface="+mn-lt"/>
                <a:ea typeface="標楷體" panose="03000509000000000000" pitchFamily="65" charset="-120"/>
              </a:rPr>
              <a:t>He, B., et al. SMOTE 186 (Deceased 37 Survivor 149) -&gt; 298 -&gt; Train 223 Val 75</a:t>
            </a:r>
            <a:br>
              <a:rPr lang="en-US" altLang="zh-TW" sz="1100" kern="100" dirty="0">
                <a:solidFill>
                  <a:schemeClr val="bg2">
                    <a:lumMod val="75000"/>
                  </a:schemeClr>
                </a:solidFill>
                <a:effectLst/>
                <a:latin typeface="+mn-lt"/>
                <a:ea typeface="標楷體" panose="03000509000000000000" pitchFamily="65" charset="-120"/>
              </a:rPr>
            </a:br>
            <a:r>
              <a:rPr lang="en-US" altLang="zh-TW" sz="1100" kern="100" dirty="0">
                <a:solidFill>
                  <a:schemeClr val="bg2">
                    <a:lumMod val="75000"/>
                  </a:schemeClr>
                </a:solidFill>
                <a:effectLst/>
                <a:latin typeface="+mn-lt"/>
                <a:ea typeface="標楷體" panose="03000509000000000000" pitchFamily="65" charset="-120"/>
              </a:rPr>
              <a:t>random forest on radiomics</a:t>
            </a:r>
            <a:br>
              <a:rPr lang="en-US" altLang="zh-TW" sz="1100" kern="100" dirty="0">
                <a:solidFill>
                  <a:schemeClr val="bg2">
                    <a:lumMod val="75000"/>
                  </a:schemeClr>
                </a:solidFill>
                <a:effectLst/>
                <a:latin typeface="+mn-lt"/>
                <a:ea typeface="標楷體" panose="03000509000000000000" pitchFamily="65" charset="-120"/>
              </a:rPr>
            </a:br>
            <a:r>
              <a:rPr lang="en-US" altLang="zh-TW" sz="1100" kern="100" dirty="0">
                <a:solidFill>
                  <a:schemeClr val="bg2">
                    <a:lumMod val="75000"/>
                  </a:schemeClr>
                </a:solidFill>
                <a:effectLst/>
                <a:latin typeface="+mn-lt"/>
                <a:ea typeface="標楷體" panose="03000509000000000000" pitchFamily="65" charset="-120"/>
              </a:rPr>
              <a:t>ACC 89.33 AUC 0.9296 </a:t>
            </a:r>
            <a:r>
              <a:rPr lang="zh-TW" altLang="en-US" sz="1100" kern="100" dirty="0">
                <a:solidFill>
                  <a:schemeClr val="bg2">
                    <a:lumMod val="75000"/>
                  </a:schemeClr>
                </a:solidFill>
                <a:effectLst/>
                <a:latin typeface="+mn-lt"/>
                <a:ea typeface="標楷體" panose="03000509000000000000" pitchFamily="65" charset="-120"/>
              </a:rPr>
              <a:t>是因為調整</a:t>
            </a:r>
            <a:r>
              <a:rPr lang="en-US" altLang="zh-TW" sz="1100" kern="100" dirty="0">
                <a:solidFill>
                  <a:schemeClr val="bg2">
                    <a:lumMod val="75000"/>
                  </a:schemeClr>
                </a:solidFill>
                <a:effectLst/>
                <a:latin typeface="+mn-lt"/>
                <a:ea typeface="標楷體" panose="03000509000000000000" pitchFamily="65" charset="-120"/>
              </a:rPr>
              <a:t>threshold</a:t>
            </a:r>
          </a:p>
        </p:txBody>
      </p:sp>
    </p:spTree>
    <p:extLst>
      <p:ext uri="{BB962C8B-B14F-4D97-AF65-F5344CB8AC3E}">
        <p14:creationId xmlns:p14="http://schemas.microsoft.com/office/powerpoint/2010/main" val="240308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620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62412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1993769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1993769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82137de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82137de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5bb4f7a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5bb4f7a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15bb4f7a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15bb4f7a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50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3b1388a6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3b1388a6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越早治療存活率越高</a:t>
            </a:r>
            <a:endParaRPr lang="en-US" altLang="zh-TW" dirty="0"/>
          </a:p>
          <a:p>
            <a:pPr marL="0" lvl="0" indent="0" algn="l" rtl="0">
              <a:spcBef>
                <a:spcPts val="0"/>
              </a:spcBef>
              <a:spcAft>
                <a:spcPts val="0"/>
              </a:spcAft>
              <a:buNone/>
            </a:pPr>
            <a:r>
              <a:rPr lang="en-US" dirty="0"/>
              <a:t>2023年</a:t>
            </a:r>
          </a:p>
          <a:p>
            <a:pPr marL="0" lvl="0" indent="0" algn="l" rtl="0">
              <a:spcBef>
                <a:spcPts val="0"/>
              </a:spcBef>
              <a:spcAft>
                <a:spcPts val="0"/>
              </a:spcAft>
              <a:buNone/>
            </a:pPr>
            <a:r>
              <a:rPr lang="zh-TW" altLang="en-US" dirty="0"/>
              <a:t> </a:t>
            </a:r>
            <a:r>
              <a:rPr lang="en-US" dirty="0"/>
              <a:t>127070 </a:t>
            </a:r>
            <a:r>
              <a:rPr lang="zh-TW" altLang="en-US" dirty="0"/>
              <a:t>死亡 </a:t>
            </a:r>
            <a:r>
              <a:rPr lang="en-US" altLang="zh-TW" dirty="0"/>
              <a:t>350 </a:t>
            </a:r>
            <a:r>
              <a:rPr lang="zh-TW" altLang="en-US" dirty="0"/>
              <a:t>死亡</a:t>
            </a:r>
            <a:r>
              <a:rPr lang="en-US" altLang="zh-TW" dirty="0"/>
              <a:t>/</a:t>
            </a:r>
            <a:r>
              <a:rPr lang="zh-TW" altLang="en-US" dirty="0"/>
              <a:t>天</a:t>
            </a:r>
            <a:endParaRPr lang="en-US" altLang="zh-TW" dirty="0"/>
          </a:p>
          <a:p>
            <a:pPr marL="0" lvl="0" indent="0" algn="l" rtl="0">
              <a:spcBef>
                <a:spcPts val="0"/>
              </a:spcBef>
              <a:spcAft>
                <a:spcPts val="0"/>
              </a:spcAft>
              <a:buNone/>
            </a:pPr>
            <a:r>
              <a:rPr lang="zh-TW" altLang="en-US" dirty="0"/>
              <a:t> </a:t>
            </a:r>
            <a:r>
              <a:rPr lang="en-US" dirty="0"/>
              <a:t>238340 </a:t>
            </a:r>
            <a:r>
              <a:rPr lang="zh-TW" altLang="en-US" dirty="0"/>
              <a:t>肺癌</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 altLang="zh-TW" b="0" i="0" dirty="0">
                <a:solidFill>
                  <a:srgbClr val="202124"/>
                </a:solidFill>
                <a:effectLst/>
                <a:latin typeface="Google Sans"/>
              </a:rPr>
              <a:t>Localized: </a:t>
            </a:r>
            <a:r>
              <a:rPr lang="en" altLang="zh-TW" b="0" i="0" dirty="0">
                <a:solidFill>
                  <a:srgbClr val="040C28"/>
                </a:solidFill>
                <a:effectLst/>
                <a:latin typeface="Google Sans"/>
              </a:rPr>
              <a:t>There is no sign that the cancer has spread outside of the lung</a:t>
            </a:r>
            <a:r>
              <a:rPr lang="en" altLang="zh-TW" b="0" i="0" dirty="0">
                <a:solidFill>
                  <a:srgbClr val="202124"/>
                </a:solidFill>
                <a:effectLst/>
                <a:latin typeface="Google Sans"/>
              </a:rPr>
              <a:t>. </a:t>
            </a:r>
          </a:p>
          <a:p>
            <a:pPr marL="0" lvl="0" indent="0" algn="l" rtl="0">
              <a:spcBef>
                <a:spcPts val="0"/>
              </a:spcBef>
              <a:spcAft>
                <a:spcPts val="0"/>
              </a:spcAft>
              <a:buNone/>
            </a:pPr>
            <a:r>
              <a:rPr lang="en" altLang="zh-TW" b="0" i="0" dirty="0">
                <a:solidFill>
                  <a:srgbClr val="202124"/>
                </a:solidFill>
                <a:effectLst/>
                <a:latin typeface="Google Sans"/>
              </a:rPr>
              <a:t>Regional: The cancer has spread outside the lung to nearby structures or lymph nodes. </a:t>
            </a:r>
          </a:p>
          <a:p>
            <a:pPr marL="0" lvl="0" indent="0" algn="l" rtl="0">
              <a:spcBef>
                <a:spcPts val="0"/>
              </a:spcBef>
              <a:spcAft>
                <a:spcPts val="0"/>
              </a:spcAft>
              <a:buNone/>
            </a:pPr>
            <a:r>
              <a:rPr lang="en" altLang="zh-TW" b="0" i="0" dirty="0">
                <a:solidFill>
                  <a:srgbClr val="202124"/>
                </a:solidFill>
                <a:effectLst/>
                <a:latin typeface="Google Sans"/>
              </a:rPr>
              <a:t>Distant: The cancer has spread to distant parts of the body, such as the brain, bones, liver, or the other lung.</a:t>
            </a:r>
            <a:endParaRPr dirty="0"/>
          </a:p>
        </p:txBody>
      </p:sp>
    </p:spTree>
    <p:extLst>
      <p:ext uri="{BB962C8B-B14F-4D97-AF65-F5344CB8AC3E}">
        <p14:creationId xmlns:p14="http://schemas.microsoft.com/office/powerpoint/2010/main" val="271719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SEER data? 40年</a:t>
            </a:r>
            <a:r>
              <a:rPr lang="zh-TW" altLang="en-US" dirty="0"/>
              <a:t> </a:t>
            </a:r>
            <a:r>
              <a:rPr lang="en-US" altLang="zh-TW" dirty="0"/>
              <a:t>pathological clinical data &lt;-&gt; </a:t>
            </a:r>
            <a:r>
              <a:rPr lang="zh-TW" altLang="en-US" dirty="0"/>
              <a:t>社會經濟</a:t>
            </a:r>
            <a:endParaRPr lang="en-US" altLang="zh-TW" dirty="0"/>
          </a:p>
          <a:p>
            <a:pPr marL="0" lvl="0" indent="0" algn="l" rtl="0">
              <a:spcBef>
                <a:spcPts val="0"/>
              </a:spcBef>
              <a:spcAft>
                <a:spcPts val="0"/>
              </a:spcAft>
              <a:buNone/>
            </a:pPr>
            <a:r>
              <a:rPr lang="zh-TW" altLang="en-US" dirty="0"/>
              <a:t>可申請獲得部分數據</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 dirty="0"/>
              <a:t>Epidemiology</a:t>
            </a:r>
            <a:r>
              <a:rPr lang="en-US" dirty="0"/>
              <a:t> </a:t>
            </a:r>
            <a:r>
              <a:rPr lang="en-US" dirty="0" err="1"/>
              <a:t>流行病學</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沒有</a:t>
            </a:r>
            <a:r>
              <a:rPr lang="en-US" altLang="zh-TW" dirty="0"/>
              <a:t>CNN</a:t>
            </a:r>
            <a:r>
              <a:rPr lang="zh-TW" altLang="en-US" dirty="0"/>
              <a:t>與</a:t>
            </a:r>
            <a:r>
              <a:rPr lang="en-US" altLang="zh-TW" dirty="0"/>
              <a:t>CT images</a:t>
            </a:r>
          </a:p>
        </p:txBody>
      </p:sp>
    </p:spTree>
    <p:extLst>
      <p:ext uri="{BB962C8B-B14F-4D97-AF65-F5344CB8AC3E}">
        <p14:creationId xmlns:p14="http://schemas.microsoft.com/office/powerpoint/2010/main" val="83519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solidFill>
                  <a:schemeClr val="bg2">
                    <a:lumMod val="75000"/>
                  </a:schemeClr>
                </a:solidFill>
              </a:rPr>
              <a:t>Anatomical </a:t>
            </a:r>
            <a:r>
              <a:rPr lang="zh-TW" altLang="en-US" dirty="0">
                <a:solidFill>
                  <a:schemeClr val="bg2">
                    <a:lumMod val="75000"/>
                  </a:schemeClr>
                </a:solidFill>
              </a:rPr>
              <a:t>解剖學的</a:t>
            </a:r>
            <a:endParaRPr dirty="0"/>
          </a:p>
        </p:txBody>
      </p:sp>
    </p:spTree>
    <p:extLst>
      <p:ext uri="{BB962C8B-B14F-4D97-AF65-F5344CB8AC3E}">
        <p14:creationId xmlns:p14="http://schemas.microsoft.com/office/powerpoint/2010/main" val="357956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c3ebc02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c3ebc0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65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 altLang="zh-TW" b="0" i="0" dirty="0">
                <a:solidFill>
                  <a:srgbClr val="4D5156"/>
                </a:solidFill>
                <a:effectLst/>
                <a:latin typeface="arial" panose="020B0604020202020204" pitchFamily="34" charset="0"/>
              </a:rPr>
              <a:t>Kilovoltage peak (</a:t>
            </a:r>
            <a:r>
              <a:rPr lang="en" altLang="zh-TW" b="0" i="0" dirty="0" err="1">
                <a:solidFill>
                  <a:srgbClr val="EA4335"/>
                </a:solidFill>
                <a:effectLst/>
                <a:latin typeface="arial" panose="020B0604020202020204" pitchFamily="34" charset="0"/>
              </a:rPr>
              <a:t>kVp</a:t>
            </a:r>
            <a:r>
              <a:rPr lang="en" altLang="zh-TW" b="0" i="0" dirty="0">
                <a:solidFill>
                  <a:srgbClr val="4D5156"/>
                </a:solidFill>
                <a:effectLst/>
                <a:latin typeface="arial" panose="020B0604020202020204" pitchFamily="34" charset="0"/>
              </a:rPr>
              <a:t>) is the peak potential applied to the </a:t>
            </a:r>
            <a:r>
              <a:rPr lang="en" altLang="zh-TW" b="0" i="0" dirty="0">
                <a:solidFill>
                  <a:srgbClr val="EA4335"/>
                </a:solidFill>
                <a:effectLst/>
                <a:latin typeface="arial" panose="020B0604020202020204" pitchFamily="34" charset="0"/>
              </a:rPr>
              <a:t>x</a:t>
            </a:r>
            <a:r>
              <a:rPr lang="en" altLang="zh-TW" b="0" i="0" dirty="0">
                <a:solidFill>
                  <a:srgbClr val="4D5156"/>
                </a:solidFill>
                <a:effectLst/>
                <a:latin typeface="arial" panose="020B0604020202020204" pitchFamily="34" charset="0"/>
              </a:rPr>
              <a:t>-</a:t>
            </a:r>
            <a:r>
              <a:rPr lang="en" altLang="zh-TW" b="0" i="0" dirty="0">
                <a:solidFill>
                  <a:srgbClr val="EA4335"/>
                </a:solidFill>
                <a:effectLst/>
                <a:latin typeface="arial" panose="020B0604020202020204" pitchFamily="34" charset="0"/>
              </a:rPr>
              <a:t>ray</a:t>
            </a:r>
            <a:r>
              <a:rPr lang="en" altLang="zh-TW" b="0" i="0" dirty="0">
                <a:solidFill>
                  <a:srgbClr val="4D5156"/>
                </a:solidFill>
                <a:effectLst/>
                <a:latin typeface="arial" panose="020B0604020202020204" pitchFamily="34" charset="0"/>
              </a:rPr>
              <a:t> tube</a:t>
            </a:r>
            <a:endParaRPr lang="en-US" altLang="zh-TW" sz="1100" b="0" i="0" u="none" strike="noStrike" cap="none" dirty="0">
              <a:solidFill>
                <a:srgbClr val="000000"/>
              </a:solidFill>
              <a:effectLst/>
              <a:latin typeface="Arial"/>
              <a:ea typeface="Arial"/>
              <a:cs typeface="Arial"/>
              <a:sym typeface="Arial"/>
            </a:endParaRPr>
          </a:p>
          <a:p>
            <a:r>
              <a:rPr lang="en-US" altLang="zh-TW" sz="1100" b="0" i="0" u="none" strike="noStrike" cap="none" dirty="0">
                <a:solidFill>
                  <a:srgbClr val="000000"/>
                </a:solidFill>
                <a:effectLst/>
                <a:latin typeface="Arial"/>
                <a:ea typeface="Arial"/>
                <a:cs typeface="Arial"/>
                <a:sym typeface="Arial"/>
              </a:rPr>
              <a:t>kiloelectron volts (keV)</a:t>
            </a:r>
            <a:endParaRPr lang="zh-TW" altLang="en-US" dirty="0"/>
          </a:p>
        </p:txBody>
      </p:sp>
    </p:spTree>
    <p:extLst>
      <p:ext uri="{BB962C8B-B14F-4D97-AF65-F5344CB8AC3E}">
        <p14:creationId xmlns:p14="http://schemas.microsoft.com/office/powerpoint/2010/main" val="372888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sz="1100" b="0" i="0" u="none" strike="noStrike" cap="none" dirty="0">
                <a:solidFill>
                  <a:srgbClr val="000000"/>
                </a:solidFill>
                <a:effectLst/>
                <a:latin typeface="Arial"/>
                <a:ea typeface="Arial"/>
                <a:cs typeface="Arial"/>
                <a:sym typeface="Arial"/>
              </a:rPr>
              <a:t>雙能量</a:t>
            </a:r>
            <a:r>
              <a:rPr lang="en-US" altLang="zh-TW" sz="1100" b="0" i="0" u="none" strike="noStrike" cap="none" dirty="0">
                <a:solidFill>
                  <a:srgbClr val="000000"/>
                </a:solidFill>
                <a:effectLst/>
                <a:latin typeface="Arial"/>
                <a:ea typeface="Arial"/>
                <a:cs typeface="Arial"/>
                <a:sym typeface="Arial"/>
              </a:rPr>
              <a:t>CT</a:t>
            </a:r>
            <a:r>
              <a:rPr lang="zh-TW" altLang="en-US" sz="1100" b="0" i="0" u="none" strike="noStrike" cap="none" dirty="0">
                <a:solidFill>
                  <a:srgbClr val="000000"/>
                </a:solidFill>
                <a:effectLst/>
                <a:latin typeface="Arial"/>
                <a:ea typeface="Arial"/>
                <a:cs typeface="Arial"/>
                <a:sym typeface="Arial"/>
              </a:rPr>
              <a:t>以兩種不同的管電壓</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通常是</a:t>
            </a:r>
            <a:r>
              <a:rPr lang="en-US" altLang="zh-TW" sz="1100" b="0" i="0" u="none" strike="noStrike" cap="none" dirty="0">
                <a:solidFill>
                  <a:srgbClr val="000000"/>
                </a:solidFill>
                <a:effectLst/>
                <a:latin typeface="Arial"/>
                <a:ea typeface="Arial"/>
                <a:cs typeface="Arial"/>
                <a:sym typeface="Arial"/>
              </a:rPr>
              <a:t>80kVp</a:t>
            </a:r>
            <a:r>
              <a:rPr lang="zh-TW" altLang="en-US" sz="1100" b="0" i="0" u="none" strike="noStrike" cap="none" dirty="0">
                <a:solidFill>
                  <a:srgbClr val="000000"/>
                </a:solidFill>
                <a:effectLst/>
                <a:latin typeface="Arial"/>
                <a:ea typeface="Arial"/>
                <a:cs typeface="Arial"/>
                <a:sym typeface="Arial"/>
              </a:rPr>
              <a:t>與</a:t>
            </a:r>
            <a:r>
              <a:rPr lang="en-US" altLang="zh-TW" sz="1100" b="0" i="0" u="none" strike="noStrike" cap="none" dirty="0">
                <a:solidFill>
                  <a:srgbClr val="000000"/>
                </a:solidFill>
                <a:effectLst/>
                <a:latin typeface="Arial"/>
                <a:ea typeface="Arial"/>
                <a:cs typeface="Arial"/>
                <a:sym typeface="Arial"/>
              </a:rPr>
              <a:t>140kVp)</a:t>
            </a:r>
            <a:r>
              <a:rPr lang="zh-TW" altLang="en-US" sz="1100" b="0" i="0" u="none" strike="noStrike" cap="none" dirty="0">
                <a:solidFill>
                  <a:srgbClr val="000000"/>
                </a:solidFill>
                <a:effectLst/>
                <a:latin typeface="Arial"/>
                <a:ea typeface="Arial"/>
                <a:cs typeface="Arial"/>
                <a:sym typeface="Arial"/>
              </a:rPr>
              <a:t>進行掃描組織時，得到兩個</a:t>
            </a:r>
            <a:r>
              <a:rPr lang="en-US" altLang="zh-TW" sz="1100" b="0" i="0" u="none" strike="noStrike" cap="none" dirty="0">
                <a:solidFill>
                  <a:srgbClr val="000000"/>
                </a:solidFill>
                <a:effectLst/>
                <a:latin typeface="Arial"/>
                <a:ea typeface="Arial"/>
                <a:cs typeface="Arial"/>
                <a:sym typeface="Arial"/>
              </a:rPr>
              <a:t>X</a:t>
            </a:r>
            <a:r>
              <a:rPr lang="zh-TW" altLang="en-US" sz="1100" b="0" i="0" u="none" strike="noStrike" cap="none" dirty="0">
                <a:solidFill>
                  <a:srgbClr val="000000"/>
                </a:solidFill>
                <a:effectLst/>
                <a:latin typeface="Arial"/>
                <a:ea typeface="Arial"/>
                <a:cs typeface="Arial"/>
                <a:sym typeface="Arial"/>
              </a:rPr>
              <a:t>光射線衰減級別係數的數據集，這些數據經過電腦的運算，可分辨人體內不同的組織特性，可組出單能量</a:t>
            </a:r>
            <a:r>
              <a:rPr lang="en-US" altLang="zh-TW" sz="1100" b="0" i="0" u="none" strike="noStrike" cap="none" dirty="0">
                <a:solidFill>
                  <a:srgbClr val="000000"/>
                </a:solidFill>
                <a:effectLst/>
                <a:latin typeface="Arial"/>
                <a:ea typeface="Arial"/>
                <a:cs typeface="Arial"/>
                <a:sym typeface="Arial"/>
              </a:rPr>
              <a:t>(40</a:t>
            </a:r>
            <a:r>
              <a:rPr lang="zh-TW" altLang="en-US" sz="1100" b="0" i="0" u="none" strike="noStrike" cap="none" dirty="0">
                <a:solidFill>
                  <a:srgbClr val="000000"/>
                </a:solidFill>
                <a:effectLst/>
                <a:latin typeface="Arial"/>
                <a:ea typeface="Arial"/>
                <a:cs typeface="Arial"/>
                <a:sym typeface="Arial"/>
              </a:rPr>
              <a:t>至</a:t>
            </a:r>
            <a:r>
              <a:rPr lang="en-US" altLang="zh-TW" sz="1100" b="0" i="0" u="none" strike="noStrike" cap="none" dirty="0">
                <a:solidFill>
                  <a:srgbClr val="000000"/>
                </a:solidFill>
                <a:effectLst/>
                <a:latin typeface="Arial"/>
                <a:ea typeface="Arial"/>
                <a:cs typeface="Arial"/>
                <a:sym typeface="Arial"/>
              </a:rPr>
              <a:t>140 keV)</a:t>
            </a:r>
            <a:r>
              <a:rPr lang="zh-TW" altLang="en-US" sz="1100" b="0" i="0" u="none" strike="noStrike" cap="none" dirty="0">
                <a:solidFill>
                  <a:srgbClr val="000000"/>
                </a:solidFill>
                <a:effectLst/>
                <a:latin typeface="Arial"/>
                <a:ea typeface="Arial"/>
                <a:cs typeface="Arial"/>
                <a:sym typeface="Arial"/>
              </a:rPr>
              <a:t>影像。</a:t>
            </a:r>
            <a:endParaRPr lang="en-US" altLang="zh-TW" dirty="0"/>
          </a:p>
          <a:p>
            <a:endParaRPr lang="en-US" altLang="zh-TW" dirty="0"/>
          </a:p>
          <a:p>
            <a:r>
              <a:rPr lang="zh-TW" altLang="en-US" dirty="0"/>
              <a:t>一般而言較低的單能量影像可以產生較好的對比度，但相反的會有產大的雜訊，而較高的單能量影像清晰度較佳，假影及雜訊較少。</a:t>
            </a:r>
            <a:endParaRPr lang="en-US" altLang="zh-TW"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b="0" i="0" u="none" strike="noStrike" cap="none" dirty="0">
                <a:solidFill>
                  <a:srgbClr val="000000"/>
                </a:solidFill>
                <a:effectLst/>
                <a:latin typeface="Arial"/>
                <a:ea typeface="Arial"/>
                <a:cs typeface="Arial"/>
                <a:sym typeface="Arial"/>
              </a:rPr>
              <a:t>kiloelectron volts (keV)</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b="0" i="0" u="none" strike="noStrike" cap="none" dirty="0">
                <a:solidFill>
                  <a:srgbClr val="000000"/>
                </a:solidFill>
                <a:effectLst/>
                <a:latin typeface="Arial"/>
                <a:cs typeface="Arial"/>
                <a:sym typeface="Arial"/>
              </a:rPr>
              <a:t>70 </a:t>
            </a:r>
            <a:r>
              <a:rPr lang="zh-TW" altLang="en-US" sz="1100" b="0" i="0" u="none" strike="noStrike" cap="none" dirty="0">
                <a:solidFill>
                  <a:srgbClr val="000000"/>
                </a:solidFill>
                <a:effectLst/>
                <a:latin typeface="Arial"/>
                <a:cs typeface="Arial"/>
                <a:sym typeface="Arial"/>
              </a:rPr>
              <a:t>醫生比較常用。</a:t>
            </a:r>
            <a:endParaRPr lang="en-US" altLang="zh-TW"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1100" b="0" i="0" u="none" strike="noStrike" cap="none" dirty="0">
              <a:solidFill>
                <a:srgbClr val="000000"/>
              </a:solidFill>
              <a:effectLst/>
              <a:latin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sz="1100" b="0" i="0" u="none" strike="noStrike" cap="none" dirty="0">
                <a:solidFill>
                  <a:srgbClr val="000000"/>
                </a:solidFill>
                <a:effectLst/>
                <a:latin typeface="Arial"/>
                <a:cs typeface="Arial"/>
                <a:sym typeface="Arial"/>
              </a:rPr>
              <a:t>Contrast -&gt; tumor</a:t>
            </a:r>
            <a:r>
              <a:rPr lang="zh-TW" altLang="en-US" sz="1100" b="0" i="0" u="none" strike="noStrike" cap="none" dirty="0">
                <a:solidFill>
                  <a:srgbClr val="000000"/>
                </a:solidFill>
                <a:effectLst/>
                <a:latin typeface="Arial"/>
                <a:cs typeface="Arial"/>
                <a:sym typeface="Arial"/>
              </a:rPr>
              <a:t>的紋路比較明顯 </a:t>
            </a:r>
            <a:r>
              <a:rPr lang="en-US" altLang="zh-TW" sz="1100" b="0" i="0" u="none" strike="noStrike" cap="none" dirty="0">
                <a:solidFill>
                  <a:srgbClr val="000000"/>
                </a:solidFill>
                <a:effectLst/>
                <a:latin typeface="Arial"/>
                <a:cs typeface="Arial"/>
                <a:sym typeface="Arial"/>
              </a:rPr>
              <a:t>(</a:t>
            </a:r>
            <a:r>
              <a:rPr lang="zh-TW" altLang="en-US" sz="1100" b="0" i="0" u="none" strike="noStrike" cap="none" dirty="0">
                <a:solidFill>
                  <a:srgbClr val="000000"/>
                </a:solidFill>
                <a:effectLst/>
                <a:latin typeface="Arial"/>
                <a:cs typeface="Arial"/>
                <a:sym typeface="Arial"/>
              </a:rPr>
              <a:t>以</a:t>
            </a:r>
            <a:r>
              <a:rPr lang="en-US" altLang="zh-TW" sz="1100" b="0" i="0" u="none" strike="noStrike" cap="none" dirty="0">
                <a:solidFill>
                  <a:srgbClr val="000000"/>
                </a:solidFill>
                <a:effectLst/>
                <a:latin typeface="Arial"/>
                <a:cs typeface="Arial"/>
                <a:sym typeface="Arial"/>
              </a:rPr>
              <a:t>C40</a:t>
            </a:r>
            <a:r>
              <a:rPr lang="zh-TW" altLang="en-US" sz="1100" b="0" i="0" u="none" strike="noStrike" cap="none" dirty="0">
                <a:solidFill>
                  <a:srgbClr val="000000"/>
                </a:solidFill>
                <a:effectLst/>
                <a:latin typeface="Arial"/>
                <a:cs typeface="Arial"/>
                <a:sym typeface="Arial"/>
              </a:rPr>
              <a:t>為例</a:t>
            </a:r>
            <a:r>
              <a:rPr lang="en-US" altLang="zh-TW" sz="1100" b="0" i="0" u="none" strike="noStrike" cap="none" dirty="0">
                <a:solidFill>
                  <a:srgbClr val="000000"/>
                </a:solidFill>
                <a:effectLst/>
                <a:latin typeface="Arial"/>
                <a:cs typeface="Arial"/>
                <a:sym typeface="Arial"/>
              </a:rPr>
              <a:t>)</a:t>
            </a:r>
            <a:endParaRPr lang="zh-TW" altLang="en-US" dirty="0"/>
          </a:p>
          <a:p>
            <a:pPr marL="158750" indent="0">
              <a:buNone/>
            </a:pPr>
            <a:endParaRPr lang="zh-TW" altLang="en-US" dirty="0"/>
          </a:p>
        </p:txBody>
      </p:sp>
    </p:spTree>
    <p:extLst>
      <p:ext uri="{BB962C8B-B14F-4D97-AF65-F5344CB8AC3E}">
        <p14:creationId xmlns:p14="http://schemas.microsoft.com/office/powerpoint/2010/main" val="40153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package" Target="../embeddings/Microsoft_Word___.docx"/><Relationship Id="rId7"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package" Target="../embeddings/Microsoft_Word___4.docx"/><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6.emf"/><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21.png"/><Relationship Id="rId7"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package" Target="../embeddings/Microsoft_Word___5.docx"/><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__6.docx"/><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6.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20.emf"/><Relationship Id="rId4" Type="http://schemas.openxmlformats.org/officeDocument/2006/relationships/package" Target="../embeddings/Microsoft_Word___7.docx"/></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28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__8.docx"/><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8.jpg"/></Relationships>
</file>

<file path=ppt/slides/_rels/slide34.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12" Type="http://schemas.openxmlformats.org/officeDocument/2006/relationships/image" Target="../media/image38.jp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2.jpg"/><Relationship Id="rId11" Type="http://schemas.openxmlformats.org/officeDocument/2006/relationships/image" Target="../media/image37.jp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Word___9.docx"/><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08100"/>
            <a:ext cx="8520600" cy="2052600"/>
          </a:xfrm>
          <a:prstGeom prst="rect">
            <a:avLst/>
          </a:prstGeom>
          <a:ln>
            <a:noFill/>
          </a:ln>
        </p:spPr>
        <p:txBody>
          <a:bodyPr spcFirstLastPara="1" wrap="square" lIns="91425" tIns="91425" rIns="91425" bIns="91425" anchor="b" anchorCtr="0">
            <a:noAutofit/>
          </a:bodyPr>
          <a:lstStyle/>
          <a:p>
            <a:pPr marL="0" lvl="0" indent="0" rtl="0">
              <a:lnSpc>
                <a:spcPct val="115000"/>
              </a:lnSpc>
              <a:spcBef>
                <a:spcPts val="1200"/>
              </a:spcBef>
              <a:spcAft>
                <a:spcPts val="1200"/>
              </a:spcAft>
              <a:buSzPts val="990"/>
              <a:buNone/>
            </a:pPr>
            <a:r>
              <a:rPr lang="zh-TW" sz="2800" dirty="0">
                <a:latin typeface="Rockwell" panose="02060603020205020403" pitchFamily="18" charset="0"/>
                <a:cs typeface="Times New Roman" panose="02020603050405020304" pitchFamily="18" charset="0"/>
              </a:rPr>
              <a:t>ConvNeXt Based Lung Cancer Survival Prediction </a:t>
            </a:r>
            <a:r>
              <a:rPr lang="en-US" altLang="zh-TW" sz="2800" dirty="0">
                <a:latin typeface="Rockwell" panose="02060603020205020403" pitchFamily="18" charset="0"/>
                <a:cs typeface="Times New Roman" panose="02020603050405020304" pitchFamily="18" charset="0"/>
              </a:rPr>
              <a:t>using</a:t>
            </a:r>
            <a:r>
              <a:rPr lang="zh-TW" sz="2800" dirty="0">
                <a:latin typeface="Rockwell" panose="02060603020205020403" pitchFamily="18" charset="0"/>
                <a:cs typeface="Times New Roman" panose="02020603050405020304" pitchFamily="18" charset="0"/>
              </a:rPr>
              <a:t> Dual Energy CT</a:t>
            </a:r>
            <a:endParaRPr sz="2800" dirty="0">
              <a:latin typeface="Rockwell" panose="02060603020205020403"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3352811"/>
            <a:ext cx="8520600" cy="1442703"/>
          </a:xfrm>
          <a:prstGeom prst="rect">
            <a:avLst/>
          </a:prstGeom>
        </p:spPr>
        <p:txBody>
          <a:bodyPr spcFirstLastPara="1" wrap="square" lIns="91425" tIns="91425" rIns="91425" bIns="91425" anchor="t" anchorCtr="0">
            <a:normAutofit fontScale="92500" lnSpcReduction="10000"/>
          </a:bodyPr>
          <a:lstStyle/>
          <a:p>
            <a:pPr marL="0" lvl="0" indent="0" algn="ctr" rtl="0">
              <a:lnSpc>
                <a:spcPct val="90000"/>
              </a:lnSpc>
              <a:spcBef>
                <a:spcPts val="1000"/>
              </a:spcBef>
              <a:spcAft>
                <a:spcPts val="0"/>
              </a:spcAft>
              <a:buClr>
                <a:schemeClr val="dk1"/>
              </a:buClr>
              <a:buSzPct val="45833"/>
              <a:buFont typeface="Arial"/>
              <a:buNone/>
            </a:pPr>
            <a:r>
              <a:rPr lang="zh-TW" sz="1600" dirty="0">
                <a:solidFill>
                  <a:schemeClr val="dk1"/>
                </a:solidFill>
                <a:latin typeface="Rockwell" panose="02060603020205020403" pitchFamily="18" charset="0"/>
                <a:cs typeface="Times New Roman" panose="02020603050405020304" pitchFamily="18" charset="0"/>
              </a:rPr>
              <a:t>Advisor: Ruey-Feng Chang, Ph.D.</a:t>
            </a:r>
            <a:r>
              <a:rPr lang="zh-TW" altLang="en-US" sz="1600" dirty="0">
                <a:solidFill>
                  <a:schemeClr val="dk1"/>
                </a:solidFill>
                <a:latin typeface="Rockwell" panose="02060603020205020403" pitchFamily="18" charset="0"/>
                <a:cs typeface="Times New Roman" panose="02020603050405020304" pitchFamily="18" charset="0"/>
              </a:rPr>
              <a:t> </a:t>
            </a:r>
            <a:endParaRPr lang="en-US" altLang="zh-TW" sz="1600" dirty="0">
              <a:solidFill>
                <a:schemeClr val="dk1"/>
              </a:solidFill>
              <a:latin typeface="Rockwell" panose="02060603020205020403"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ct val="45833"/>
              <a:buFont typeface="Arial"/>
              <a:buNone/>
            </a:pPr>
            <a:r>
              <a:rPr lang="zh-TW" altLang="en-US" sz="1600" dirty="0">
                <a:solidFill>
                  <a:schemeClr val="dk1"/>
                </a:solidFill>
                <a:latin typeface="Rockwell" panose="02060603020205020403" pitchFamily="18" charset="0"/>
                <a:cs typeface="Times New Roman" panose="02020603050405020304" pitchFamily="18" charset="0"/>
              </a:rPr>
              <a:t>張瑞峰教授</a:t>
            </a:r>
            <a:endParaRPr sz="1600" dirty="0">
              <a:solidFill>
                <a:schemeClr val="dk1"/>
              </a:solidFill>
              <a:latin typeface="Rockwell" panose="02060603020205020403" pitchFamily="18" charset="0"/>
              <a:cs typeface="Times New Roman" panose="02020603050405020304" pitchFamily="18" charset="0"/>
            </a:endParaRPr>
          </a:p>
          <a:p>
            <a:pPr marL="0" lvl="0" indent="0" algn="ctr" rtl="0">
              <a:lnSpc>
                <a:spcPct val="90000"/>
              </a:lnSpc>
              <a:spcBef>
                <a:spcPts val="1000"/>
              </a:spcBef>
              <a:spcAft>
                <a:spcPts val="0"/>
              </a:spcAft>
              <a:buNone/>
            </a:pPr>
            <a:r>
              <a:rPr lang="zh-TW" sz="1600" dirty="0">
                <a:solidFill>
                  <a:schemeClr val="dk1"/>
                </a:solidFill>
                <a:latin typeface="Rockwell" panose="02060603020205020403" pitchFamily="18" charset="0"/>
                <a:cs typeface="Times New Roman" panose="02020603050405020304" pitchFamily="18" charset="0"/>
              </a:rPr>
              <a:t>Student: Chao-Hsun Yang</a:t>
            </a:r>
            <a:r>
              <a:rPr lang="zh-TW" altLang="en-US" sz="1600" dirty="0">
                <a:solidFill>
                  <a:schemeClr val="dk1"/>
                </a:solidFill>
                <a:latin typeface="Rockwell" panose="02060603020205020403" pitchFamily="18" charset="0"/>
                <a:cs typeface="Times New Roman" panose="02020603050405020304" pitchFamily="18" charset="0"/>
              </a:rPr>
              <a:t> </a:t>
            </a:r>
            <a:endParaRPr lang="en-US" altLang="zh-TW" sz="1600" dirty="0">
              <a:solidFill>
                <a:schemeClr val="dk1"/>
              </a:solidFill>
              <a:latin typeface="Rockwell" panose="02060603020205020403" pitchFamily="18" charset="0"/>
              <a:cs typeface="Times New Roman" panose="02020603050405020304" pitchFamily="18" charset="0"/>
            </a:endParaRPr>
          </a:p>
          <a:p>
            <a:pPr marL="0" lvl="0" indent="0" algn="ctr" rtl="0">
              <a:lnSpc>
                <a:spcPct val="90000"/>
              </a:lnSpc>
              <a:spcBef>
                <a:spcPts val="1000"/>
              </a:spcBef>
              <a:spcAft>
                <a:spcPts val="0"/>
              </a:spcAft>
              <a:buNone/>
            </a:pPr>
            <a:r>
              <a:rPr lang="zh-TW" altLang="en-US" sz="1600" dirty="0">
                <a:solidFill>
                  <a:schemeClr val="dk1"/>
                </a:solidFill>
                <a:latin typeface="Rockwell" panose="02060603020205020403" pitchFamily="18" charset="0"/>
                <a:cs typeface="Times New Roman" panose="02020603050405020304" pitchFamily="18" charset="0"/>
              </a:rPr>
              <a:t>楊朝勛</a:t>
            </a:r>
            <a:endParaRPr sz="1800" dirty="0">
              <a:latin typeface="Rockwell" panose="02060603020205020403" pitchFamily="18" charset="0"/>
              <a:cs typeface="Times New Roman" panose="02020603050405020304" pitchFamily="18" charset="0"/>
            </a:endParaRPr>
          </a:p>
        </p:txBody>
      </p:sp>
      <p:cxnSp>
        <p:nvCxnSpPr>
          <p:cNvPr id="56" name="Google Shape;56;p13"/>
          <p:cNvCxnSpPr/>
          <p:nvPr/>
        </p:nvCxnSpPr>
        <p:spPr>
          <a:xfrm>
            <a:off x="136500" y="3233025"/>
            <a:ext cx="8871000" cy="0"/>
          </a:xfrm>
          <a:prstGeom prst="straightConnector1">
            <a:avLst/>
          </a:prstGeom>
          <a:noFill/>
          <a:ln w="9525" cap="flat" cmpd="sng">
            <a:solidFill>
              <a:srgbClr val="8D6C6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2">
            <a:extLst>
              <a:ext uri="{FF2B5EF4-FFF2-40B4-BE49-F238E27FC236}">
                <a16:creationId xmlns:a16="http://schemas.microsoft.com/office/drawing/2014/main" id="{DEDCD05E-F4C2-423C-9A0B-BAF4E1C21535}"/>
              </a:ext>
            </a:extLst>
          </p:cNvPr>
          <p:cNvSpPr txBox="1">
            <a:spLocks/>
          </p:cNvSpPr>
          <p:nvPr/>
        </p:nvSpPr>
        <p:spPr>
          <a:xfrm>
            <a:off x="311700" y="3101920"/>
            <a:ext cx="8520600" cy="164088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0000"/>
              </a:lnSpc>
              <a:buFont typeface="Arial"/>
              <a:buNone/>
            </a:pPr>
            <a:r>
              <a:rPr lang="en-US" altLang="zh-TW" sz="2000" b="1" dirty="0">
                <a:solidFill>
                  <a:schemeClr val="bg2">
                    <a:lumMod val="75000"/>
                  </a:schemeClr>
                </a:solidFill>
                <a:latin typeface="Rockwell" panose="02060603020205020403" pitchFamily="18" charset="0"/>
                <a:cs typeface="Times New Roman" panose="02020603050405020304" pitchFamily="18" charset="0"/>
              </a:rPr>
              <a:t>Pathological information</a:t>
            </a:r>
          </a:p>
          <a:p>
            <a:pPr marL="504000" algn="just">
              <a:lnSpc>
                <a:spcPct val="150000"/>
              </a:lnSpc>
              <a:buSzPct val="80000"/>
              <a:buFont typeface="Wingdings" panose="05000000000000000000" pitchFamily="2" charset="2"/>
              <a:buChar char="l"/>
            </a:pPr>
            <a:r>
              <a:rPr lang="en-US" altLang="zh-TW" sz="1500" dirty="0">
                <a:solidFill>
                  <a:schemeClr val="accent2">
                    <a:lumMod val="75000"/>
                    <a:lumOff val="25000"/>
                  </a:schemeClr>
                </a:solidFill>
                <a:latin typeface="Rockwell" panose="02060603020205020403" pitchFamily="18" charset="0"/>
                <a:cs typeface="Times New Roman" panose="02020603050405020304" pitchFamily="18" charset="0"/>
              </a:rPr>
              <a:t>tumor size, tumor location, anaplastic lymphoma kinase (ALK), ROS-1, epidermal growth factor receptor (EGFR), EGFR mutation, pathological staging, metastasis, recurrence</a:t>
            </a:r>
          </a:p>
        </p:txBody>
      </p:sp>
      <p:sp>
        <p:nvSpPr>
          <p:cNvPr id="3" name="文字版面配置區 2">
            <a:extLst>
              <a:ext uri="{FF2B5EF4-FFF2-40B4-BE49-F238E27FC236}">
                <a16:creationId xmlns:a16="http://schemas.microsoft.com/office/drawing/2014/main" id="{47EF50F8-C4B4-4893-BF71-09B59054B95E}"/>
              </a:ext>
            </a:extLst>
          </p:cNvPr>
          <p:cNvSpPr>
            <a:spLocks noGrp="1"/>
          </p:cNvSpPr>
          <p:nvPr>
            <p:ph type="body" idx="1"/>
          </p:nvPr>
        </p:nvSpPr>
        <p:spPr>
          <a:xfrm>
            <a:off x="311700" y="1221139"/>
            <a:ext cx="8520600" cy="1875807"/>
          </a:xfrm>
        </p:spPr>
        <p:txBody>
          <a:bodyPr>
            <a:normAutofit fontScale="92500" lnSpcReduction="20000"/>
          </a:bodyPr>
          <a:lstStyle/>
          <a:p>
            <a:pPr marL="114300" indent="0">
              <a:lnSpc>
                <a:spcPct val="100000"/>
              </a:lnSpc>
              <a:buNone/>
            </a:pPr>
            <a:r>
              <a:rPr lang="en-US" altLang="zh-TW" sz="2200" b="1" dirty="0">
                <a:solidFill>
                  <a:schemeClr val="bg2">
                    <a:lumMod val="75000"/>
                  </a:schemeClr>
                </a:solidFill>
                <a:latin typeface="Rockwell" panose="02060603020205020403" pitchFamily="18" charset="0"/>
                <a:cs typeface="Times New Roman" panose="02020603050405020304" pitchFamily="18" charset="0"/>
              </a:rPr>
              <a:t>Clinical information</a:t>
            </a:r>
            <a:endParaRPr lang="en-US" altLang="zh-TW" sz="2200" dirty="0">
              <a:solidFill>
                <a:schemeClr val="bg2">
                  <a:lumMod val="75000"/>
                </a:schemeClr>
              </a:solidFill>
              <a:latin typeface="Rockwell" panose="02060603020205020403" pitchFamily="18" charset="0"/>
              <a:cs typeface="Times New Roman" panose="02020603050405020304" pitchFamily="18" charset="0"/>
            </a:endParaRPr>
          </a:p>
          <a:p>
            <a:pPr marL="504000" algn="just">
              <a:lnSpc>
                <a:spcPct val="170000"/>
              </a:lnSpc>
              <a:buSzPct val="80000"/>
              <a:buFont typeface="Wingdings" panose="05000000000000000000" pitchFamily="2" charset="2"/>
              <a:buChar char="l"/>
            </a:pPr>
            <a:r>
              <a:rPr lang="en-US" altLang="zh-TW" sz="1600" dirty="0">
                <a:solidFill>
                  <a:schemeClr val="accent2">
                    <a:lumMod val="75000"/>
                    <a:lumOff val="25000"/>
                  </a:schemeClr>
                </a:solidFill>
                <a:latin typeface="Rockwell" panose="02060603020205020403" pitchFamily="18" charset="0"/>
                <a:cs typeface="Times New Roman" panose="02020603050405020304" pitchFamily="18" charset="0"/>
              </a:rPr>
              <a:t>gender, port-a/resection, differentiation, </a:t>
            </a:r>
            <a:r>
              <a:rPr lang="en-US" altLang="zh-TW" sz="1600" dirty="0" err="1">
                <a:solidFill>
                  <a:schemeClr val="accent2">
                    <a:lumMod val="75000"/>
                    <a:lumOff val="25000"/>
                  </a:schemeClr>
                </a:solidFill>
                <a:latin typeface="Rockwell" panose="02060603020205020403" pitchFamily="18" charset="0"/>
                <a:cs typeface="Times New Roman" panose="02020603050405020304" pitchFamily="18" charset="0"/>
              </a:rPr>
              <a:t>lymphovascular</a:t>
            </a:r>
            <a:r>
              <a:rPr lang="en-US" altLang="zh-TW" sz="1600" dirty="0">
                <a:solidFill>
                  <a:schemeClr val="accent2">
                    <a:lumMod val="75000"/>
                    <a:lumOff val="25000"/>
                  </a:schemeClr>
                </a:solidFill>
                <a:latin typeface="Rockwell" panose="02060603020205020403" pitchFamily="18" charset="0"/>
                <a:cs typeface="Times New Roman" panose="02020603050405020304" pitchFamily="18" charset="0"/>
              </a:rPr>
              <a:t> invasion (LVI), clinical staging,  smoking, pack per day (PPD), hypertension (HTN), diabetes mellitus (DM), family history of lung cancer, complications, forced vital capacity (FVC), forced expiratory volume in one second (FEV1), FEV1/FVC</a:t>
            </a:r>
          </a:p>
          <a:p>
            <a:pPr marL="596900" lvl="1" indent="0">
              <a:buNone/>
            </a:pPr>
            <a:endParaRPr lang="en-US" altLang="zh-TW" dirty="0">
              <a:latin typeface="Rockwell" panose="02060603020205020403" pitchFamily="18" charset="0"/>
              <a:cs typeface="Times New Roman" panose="02020603050405020304" pitchFamily="18" charset="0"/>
            </a:endParaRPr>
          </a:p>
        </p:txBody>
      </p:sp>
      <p:cxnSp>
        <p:nvCxnSpPr>
          <p:cNvPr id="5" name="Google Shape;80;p17">
            <a:extLst>
              <a:ext uri="{FF2B5EF4-FFF2-40B4-BE49-F238E27FC236}">
                <a16:creationId xmlns:a16="http://schemas.microsoft.com/office/drawing/2014/main" id="{95E0112C-E7B3-4117-BE96-ACE38F2482B1}"/>
              </a:ext>
            </a:extLst>
          </p:cNvPr>
          <p:cNvCxnSpPr/>
          <p:nvPr/>
        </p:nvCxnSpPr>
        <p:spPr>
          <a:xfrm rot="10800000" flipH="1">
            <a:off x="466808" y="1579808"/>
            <a:ext cx="8280000" cy="0"/>
          </a:xfrm>
          <a:prstGeom prst="straightConnector1">
            <a:avLst/>
          </a:prstGeom>
          <a:noFill/>
          <a:ln w="9525" cap="flat" cmpd="sng">
            <a:solidFill>
              <a:srgbClr val="A28F86"/>
            </a:solidFill>
            <a:prstDash val="solid"/>
            <a:round/>
            <a:headEnd type="none" w="med" len="med"/>
            <a:tailEnd type="none" w="med" len="med"/>
          </a:ln>
        </p:spPr>
      </p:cxnSp>
      <p:sp>
        <p:nvSpPr>
          <p:cNvPr id="7" name="投影片編號版面配置區 6">
            <a:extLst>
              <a:ext uri="{FF2B5EF4-FFF2-40B4-BE49-F238E27FC236}">
                <a16:creationId xmlns:a16="http://schemas.microsoft.com/office/drawing/2014/main" id="{C2A2ED96-416E-1EBF-58F3-43D01946A9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
        <p:nvSpPr>
          <p:cNvPr id="10" name="標題 1">
            <a:extLst>
              <a:ext uri="{FF2B5EF4-FFF2-40B4-BE49-F238E27FC236}">
                <a16:creationId xmlns:a16="http://schemas.microsoft.com/office/drawing/2014/main" id="{7A12A990-E714-4751-AC56-DC6D84A97A0F}"/>
              </a:ext>
            </a:extLst>
          </p:cNvPr>
          <p:cNvSpPr>
            <a:spLocks noGrp="1"/>
          </p:cNvSpPr>
          <p:nvPr>
            <p:ph type="title"/>
          </p:nvPr>
        </p:nvSpPr>
        <p:spPr>
          <a:xfrm>
            <a:off x="0" y="0"/>
            <a:ext cx="9144000" cy="1017725"/>
          </a:xfrm>
          <a:solidFill>
            <a:srgbClr val="8D6C62"/>
          </a:solidFill>
        </p:spPr>
        <p:txBody>
          <a:bodyPr vert="horz" anchor="ctr" anchorCtr="0">
            <a:normAutofit/>
          </a:bodyPr>
          <a:lstStyle/>
          <a:p>
            <a:r>
              <a:rPr lang="en-US" altLang="zh-TW" b="1" dirty="0">
                <a:solidFill>
                  <a:schemeClr val="bg1"/>
                </a:solidFill>
                <a:latin typeface="Rockwell" panose="02060603020205020403" pitchFamily="18" charset="0"/>
                <a:cs typeface="Times New Roman" panose="02020603050405020304" pitchFamily="18" charset="0"/>
              </a:rPr>
              <a:t>  </a:t>
            </a:r>
            <a:r>
              <a:rPr lang="en-US" altLang="zh-TW" dirty="0">
                <a:solidFill>
                  <a:schemeClr val="bg1"/>
                </a:solidFill>
                <a:latin typeface="Rockwell" panose="02060603020205020403" pitchFamily="18" charset="0"/>
                <a:cs typeface="Times New Roman" panose="02020603050405020304" pitchFamily="18" charset="0"/>
              </a:rPr>
              <a:t>Clinical Data</a:t>
            </a:r>
            <a:endParaRPr lang="zh-TW" altLang="en-US" dirty="0">
              <a:solidFill>
                <a:schemeClr val="bg1"/>
              </a:solidFill>
            </a:endParaRPr>
          </a:p>
        </p:txBody>
      </p:sp>
      <p:cxnSp>
        <p:nvCxnSpPr>
          <p:cNvPr id="2" name="Google Shape;80;p17">
            <a:extLst>
              <a:ext uri="{FF2B5EF4-FFF2-40B4-BE49-F238E27FC236}">
                <a16:creationId xmlns:a16="http://schemas.microsoft.com/office/drawing/2014/main" id="{A888537E-6565-384F-32F8-DDC8C69E7150}"/>
              </a:ext>
            </a:extLst>
          </p:cNvPr>
          <p:cNvCxnSpPr/>
          <p:nvPr/>
        </p:nvCxnSpPr>
        <p:spPr>
          <a:xfrm rot="10800000" flipH="1">
            <a:off x="466808" y="3527361"/>
            <a:ext cx="8280000" cy="0"/>
          </a:xfrm>
          <a:prstGeom prst="straightConnector1">
            <a:avLst/>
          </a:prstGeom>
          <a:noFill/>
          <a:ln w="9525" cap="flat" cmpd="sng">
            <a:solidFill>
              <a:srgbClr val="A28F86"/>
            </a:solidFill>
            <a:prstDash val="solid"/>
            <a:round/>
            <a:headEnd type="none" w="med" len="med"/>
            <a:tailEnd type="none" w="med" len="med"/>
          </a:ln>
        </p:spPr>
      </p:cxnSp>
    </p:spTree>
    <p:extLst>
      <p:ext uri="{BB962C8B-B14F-4D97-AF65-F5344CB8AC3E}">
        <p14:creationId xmlns:p14="http://schemas.microsoft.com/office/powerpoint/2010/main" val="161277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5" y="1274211"/>
            <a:ext cx="7268834" cy="3835161"/>
          </a:xfrm>
          <a:prstGeom prst="rect">
            <a:avLst/>
          </a:prstGeom>
          <a:ln>
            <a:noFill/>
          </a:ln>
        </p:spPr>
        <p:txBody>
          <a:bodyPr spcFirstLastPara="1" wrap="square" lIns="91425" tIns="91425" rIns="91425" bIns="91425" anchor="t" anchorCtr="0">
            <a:normAutofit fontScale="62500" lnSpcReduction="20000"/>
          </a:bodyPr>
          <a:lstStyle/>
          <a:p>
            <a:pPr marL="76200" lvl="0" indent="0" rtl="0">
              <a:lnSpc>
                <a:spcPct val="150000"/>
              </a:lnSpc>
              <a:spcBef>
                <a:spcPts val="0"/>
              </a:spcBef>
              <a:spcAft>
                <a:spcPts val="0"/>
              </a:spcAft>
              <a:buClr>
                <a:schemeClr val="dk1"/>
              </a:buClr>
              <a:buSzPts val="2400"/>
              <a:buNone/>
            </a:pPr>
            <a:r>
              <a:rPr lang="zh-TW" sz="2300" dirty="0">
                <a:solidFill>
                  <a:schemeClr val="bg2">
                    <a:lumMod val="40000"/>
                    <a:lumOff val="60000"/>
                  </a:schemeClr>
                </a:solidFill>
                <a:latin typeface="+mn-lt"/>
                <a:cs typeface="Times New Roman" panose="02020603050405020304" pitchFamily="18" charset="0"/>
              </a:rPr>
              <a:t>Introduction</a:t>
            </a:r>
            <a:endParaRPr lang="en-US" altLang="zh-TW" sz="23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300" dirty="0">
                <a:solidFill>
                  <a:schemeClr val="bg2">
                    <a:lumMod val="40000"/>
                    <a:lumOff val="60000"/>
                  </a:schemeClr>
                </a:solidFill>
                <a:latin typeface="+mn-lt"/>
                <a:cs typeface="Times New Roman" panose="02020603050405020304" pitchFamily="18" charset="0"/>
              </a:rPr>
              <a:t>Material</a:t>
            </a:r>
            <a:endParaRPr lang="en-US" altLang="zh-TW" sz="23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700" dirty="0">
                <a:solidFill>
                  <a:schemeClr val="bg2">
                    <a:lumMod val="75000"/>
                  </a:schemeClr>
                </a:solidFill>
                <a:latin typeface="+mn-lt"/>
                <a:cs typeface="Times New Roman" panose="02020603050405020304" pitchFamily="18" charset="0"/>
              </a:rPr>
              <a:t>Methods</a:t>
            </a:r>
            <a:endParaRPr lang="en-US" altLang="zh-TW" sz="2700" dirty="0">
              <a:solidFill>
                <a:schemeClr val="bg2">
                  <a:lumMod val="75000"/>
                </a:schemeClr>
              </a:solidFill>
              <a:latin typeface="+mn-lt"/>
              <a:cs typeface="Times New Roman" panose="02020603050405020304" pitchFamily="18" charset="0"/>
            </a:endParaRPr>
          </a:p>
          <a:p>
            <a:pPr marL="532800" lvl="0" indent="0" rtl="0">
              <a:lnSpc>
                <a:spcPct val="150000"/>
              </a:lnSpc>
              <a:spcBef>
                <a:spcPts val="0"/>
              </a:spcBef>
              <a:spcAft>
                <a:spcPts val="0"/>
              </a:spcAft>
              <a:buClr>
                <a:schemeClr val="dk1"/>
              </a:buClr>
              <a:buSzPts val="2400"/>
              <a:buNone/>
            </a:pPr>
            <a:r>
              <a:rPr lang="en-US" altLang="zh-TW" sz="2000" dirty="0">
                <a:solidFill>
                  <a:schemeClr val="bg2">
                    <a:lumMod val="75000"/>
                  </a:schemeClr>
                </a:solidFill>
                <a:latin typeface="+mn-lt"/>
                <a:cs typeface="Times New Roman" panose="02020603050405020304" pitchFamily="18" charset="0"/>
              </a:rPr>
              <a:t>Preprocessing</a:t>
            </a:r>
          </a:p>
          <a:p>
            <a:pPr marL="532800" lvl="0" indent="0" rtl="0">
              <a:lnSpc>
                <a:spcPct val="150000"/>
              </a:lnSpc>
              <a:spcBef>
                <a:spcPts val="0"/>
              </a:spcBef>
              <a:spcAft>
                <a:spcPts val="0"/>
              </a:spcAft>
              <a:buClr>
                <a:schemeClr val="dk1"/>
              </a:buClr>
              <a:buSzPts val="2400"/>
              <a:buNone/>
            </a:pPr>
            <a:r>
              <a:rPr lang="en-US" altLang="zh-TW" sz="2000" dirty="0">
                <a:solidFill>
                  <a:schemeClr val="bg2">
                    <a:lumMod val="75000"/>
                  </a:schemeClr>
                </a:solidFill>
                <a:latin typeface="+mn-lt"/>
                <a:cs typeface="Times New Roman" panose="02020603050405020304" pitchFamily="18" charset="0"/>
              </a:rPr>
              <a:t>	</a:t>
            </a:r>
            <a:r>
              <a:rPr lang="en-US" altLang="zh-TW" dirty="0">
                <a:solidFill>
                  <a:schemeClr val="bg2">
                    <a:lumMod val="75000"/>
                  </a:schemeClr>
                </a:solidFill>
                <a:latin typeface="+mn-lt"/>
                <a:cs typeface="Times New Roman" panose="02020603050405020304" pitchFamily="18" charset="0"/>
              </a:rPr>
              <a:t>Dual Energy CT</a:t>
            </a:r>
          </a:p>
          <a:p>
            <a:pPr marL="532800" lvl="0" indent="0" rtl="0">
              <a:lnSpc>
                <a:spcPct val="150000"/>
              </a:lnSpc>
              <a:spcBef>
                <a:spcPts val="0"/>
              </a:spcBef>
              <a:spcAft>
                <a:spcPts val="0"/>
              </a:spcAft>
              <a:buClr>
                <a:schemeClr val="dk1"/>
              </a:buClr>
              <a:buSzPts val="2400"/>
              <a:buNone/>
            </a:pPr>
            <a:r>
              <a:rPr lang="en-US" altLang="zh-TW" dirty="0">
                <a:solidFill>
                  <a:schemeClr val="bg2">
                    <a:lumMod val="75000"/>
                  </a:schemeClr>
                </a:solidFill>
                <a:latin typeface="+mn-lt"/>
                <a:cs typeface="Times New Roman" panose="02020603050405020304" pitchFamily="18" charset="0"/>
              </a:rPr>
              <a:t>	Clinical data</a:t>
            </a:r>
          </a:p>
          <a:p>
            <a:pPr marL="532800" lvl="0" indent="0" rtl="0">
              <a:lnSpc>
                <a:spcPct val="150000"/>
              </a:lnSpc>
              <a:spcBef>
                <a:spcPts val="0"/>
              </a:spcBef>
              <a:spcAft>
                <a:spcPts val="0"/>
              </a:spcAft>
              <a:buClr>
                <a:schemeClr val="dk1"/>
              </a:buClr>
              <a:buSzPts val="2400"/>
              <a:buNone/>
            </a:pPr>
            <a:r>
              <a:rPr lang="en-US" altLang="zh-TW" sz="2000" dirty="0">
                <a:solidFill>
                  <a:schemeClr val="bg2">
                    <a:lumMod val="75000"/>
                  </a:schemeClr>
                </a:solidFill>
                <a:latin typeface="+mn-lt"/>
                <a:cs typeface="Times New Roman" panose="02020603050405020304" pitchFamily="18" charset="0"/>
              </a:rPr>
              <a:t>Classification</a:t>
            </a:r>
          </a:p>
          <a:p>
            <a:pPr marL="532800" lvl="0" indent="0" rtl="0">
              <a:lnSpc>
                <a:spcPct val="150000"/>
              </a:lnSpc>
              <a:spcBef>
                <a:spcPts val="0"/>
              </a:spcBef>
              <a:spcAft>
                <a:spcPts val="0"/>
              </a:spcAft>
              <a:buClr>
                <a:schemeClr val="dk1"/>
              </a:buClr>
              <a:buSzPts val="2400"/>
              <a:buNone/>
            </a:pPr>
            <a:r>
              <a:rPr lang="en-US" altLang="zh-TW" sz="1300" dirty="0">
                <a:solidFill>
                  <a:schemeClr val="bg2">
                    <a:lumMod val="75000"/>
                  </a:schemeClr>
                </a:solidFill>
                <a:latin typeface="+mn-lt"/>
                <a:cs typeface="Times New Roman" panose="02020603050405020304" pitchFamily="18" charset="0"/>
              </a:rPr>
              <a:t>	</a:t>
            </a:r>
            <a:r>
              <a:rPr lang="en-US" altLang="zh-TW" sz="1700" dirty="0" err="1">
                <a:solidFill>
                  <a:schemeClr val="bg2">
                    <a:lumMod val="75000"/>
                  </a:schemeClr>
                </a:solidFill>
                <a:latin typeface="+mn-lt"/>
                <a:cs typeface="Times New Roman" panose="02020603050405020304" pitchFamily="18" charset="0"/>
              </a:rPr>
              <a:t>ConvNeXt</a:t>
            </a:r>
            <a:endParaRPr lang="en-US" altLang="zh-TW" sz="1700" dirty="0">
              <a:solidFill>
                <a:schemeClr val="bg2">
                  <a:lumMod val="75000"/>
                </a:schemeClr>
              </a:solidFill>
              <a:latin typeface="+mn-lt"/>
              <a:cs typeface="Times New Roman" panose="02020603050405020304" pitchFamily="18" charset="0"/>
            </a:endParaRPr>
          </a:p>
          <a:p>
            <a:pPr marL="532800" lvl="0" indent="0" rtl="0">
              <a:lnSpc>
                <a:spcPct val="150000"/>
              </a:lnSpc>
              <a:spcBef>
                <a:spcPts val="0"/>
              </a:spcBef>
              <a:spcAft>
                <a:spcPts val="0"/>
              </a:spcAft>
              <a:buClr>
                <a:schemeClr val="dk1"/>
              </a:buClr>
              <a:buSzPts val="2400"/>
              <a:buNone/>
            </a:pPr>
            <a:r>
              <a:rPr lang="en-US" altLang="zh-TW" sz="1700" dirty="0">
                <a:solidFill>
                  <a:schemeClr val="bg2">
                    <a:lumMod val="75000"/>
                  </a:schemeClr>
                </a:solidFill>
                <a:latin typeface="+mn-lt"/>
                <a:cs typeface="Times New Roman" panose="02020603050405020304" pitchFamily="18" charset="0"/>
              </a:rPr>
              <a:t>	Attention Block</a:t>
            </a:r>
          </a:p>
          <a:p>
            <a:pPr marL="532800" lvl="0" indent="0" rtl="0">
              <a:lnSpc>
                <a:spcPct val="150000"/>
              </a:lnSpc>
              <a:spcBef>
                <a:spcPts val="0"/>
              </a:spcBef>
              <a:spcAft>
                <a:spcPts val="0"/>
              </a:spcAft>
              <a:buClr>
                <a:schemeClr val="dk1"/>
              </a:buClr>
              <a:buSzPts val="2400"/>
              <a:buNone/>
            </a:pPr>
            <a:r>
              <a:rPr lang="en-US" altLang="zh-TW" sz="1700" dirty="0">
                <a:solidFill>
                  <a:schemeClr val="bg2">
                    <a:lumMod val="75000"/>
                  </a:schemeClr>
                </a:solidFill>
                <a:latin typeface="+mn-lt"/>
                <a:cs typeface="Times New Roman" panose="02020603050405020304" pitchFamily="18" charset="0"/>
              </a:rPr>
              <a:t>	Damper Block</a:t>
            </a:r>
          </a:p>
          <a:p>
            <a:pPr marL="532800" lvl="0" indent="0" rtl="0">
              <a:lnSpc>
                <a:spcPct val="150000"/>
              </a:lnSpc>
              <a:spcBef>
                <a:spcPts val="0"/>
              </a:spcBef>
              <a:spcAft>
                <a:spcPts val="0"/>
              </a:spcAft>
              <a:buClr>
                <a:schemeClr val="dk1"/>
              </a:buClr>
              <a:buSzPts val="2400"/>
              <a:buNone/>
            </a:pPr>
            <a:r>
              <a:rPr lang="en-US" altLang="zh-TW" sz="1700" dirty="0">
                <a:solidFill>
                  <a:schemeClr val="bg2">
                    <a:lumMod val="75000"/>
                  </a:schemeClr>
                </a:solidFill>
                <a:latin typeface="+mn-lt"/>
                <a:cs typeface="Times New Roman" panose="02020603050405020304" pitchFamily="18" charset="0"/>
              </a:rPr>
              <a:t>	Focal Loss</a:t>
            </a:r>
          </a:p>
          <a:p>
            <a:pPr marL="76200" lvl="0" indent="0" rtl="0">
              <a:lnSpc>
                <a:spcPct val="150000"/>
              </a:lnSpc>
              <a:spcBef>
                <a:spcPts val="0"/>
              </a:spcBef>
              <a:spcAft>
                <a:spcPts val="0"/>
              </a:spcAft>
              <a:buClr>
                <a:schemeClr val="dk1"/>
              </a:buClr>
              <a:buSzPts val="2400"/>
              <a:buNone/>
            </a:pPr>
            <a:r>
              <a:rPr lang="zh-TW" sz="2300" dirty="0">
                <a:solidFill>
                  <a:schemeClr val="bg2">
                    <a:lumMod val="40000"/>
                    <a:lumOff val="60000"/>
                  </a:schemeClr>
                </a:solidFill>
                <a:latin typeface="+mn-lt"/>
                <a:cs typeface="Times New Roman" panose="02020603050405020304" pitchFamily="18" charset="0"/>
              </a:rPr>
              <a:t>Experiments</a:t>
            </a:r>
            <a:endParaRPr sz="23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300" dirty="0">
                <a:solidFill>
                  <a:schemeClr val="bg2">
                    <a:lumMod val="40000"/>
                    <a:lumOff val="60000"/>
                  </a:schemeClr>
                </a:solidFill>
                <a:latin typeface="+mn-lt"/>
                <a:cs typeface="Times New Roman" panose="02020603050405020304" pitchFamily="18" charset="0"/>
              </a:rPr>
              <a:t>Discussion</a:t>
            </a:r>
            <a:endParaRPr lang="en-US" altLang="zh-TW" sz="23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2300" dirty="0">
                <a:solidFill>
                  <a:schemeClr val="bg2">
                    <a:lumMod val="40000"/>
                    <a:lumOff val="60000"/>
                  </a:schemeClr>
                </a:solidFill>
                <a:latin typeface="+mn-lt"/>
                <a:cs typeface="Times New Roman" panose="02020603050405020304" pitchFamily="18" charset="0"/>
              </a:rPr>
              <a:t>C</a:t>
            </a:r>
            <a:r>
              <a:rPr lang="zh-TW" sz="2300" dirty="0">
                <a:solidFill>
                  <a:schemeClr val="bg2">
                    <a:lumMod val="40000"/>
                    <a:lumOff val="60000"/>
                  </a:schemeClr>
                </a:solidFill>
                <a:latin typeface="+mn-lt"/>
                <a:cs typeface="Times New Roman" panose="02020603050405020304" pitchFamily="18" charset="0"/>
              </a:rPr>
              <a:t>onclusion</a:t>
            </a:r>
            <a:endParaRPr sz="2300" dirty="0">
              <a:solidFill>
                <a:schemeClr val="bg2">
                  <a:lumMod val="40000"/>
                  <a:lumOff val="60000"/>
                </a:schemeClr>
              </a:solidFill>
              <a:latin typeface="+mn-lt"/>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410846" y="1496969"/>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407838" y="175864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410825" y="207728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407838" y="422719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407838" y="4520428"/>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407838" y="477691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634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Survival Prediction Workflow</a:t>
            </a:r>
            <a:endParaRPr dirty="0">
              <a:solidFill>
                <a:schemeClr val="bg1"/>
              </a:solidFill>
              <a:latin typeface="Rockwell" panose="02060603020205020403" pitchFamily="18" charset="0"/>
              <a:ea typeface="Times New Roman"/>
              <a:cs typeface="Times New Roman"/>
              <a:sym typeface="Times New Roman"/>
            </a:endParaRPr>
          </a:p>
        </p:txBody>
      </p: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graphicFrame>
        <p:nvGraphicFramePr>
          <p:cNvPr id="14" name="物件 13">
            <a:extLst>
              <a:ext uri="{FF2B5EF4-FFF2-40B4-BE49-F238E27FC236}">
                <a16:creationId xmlns:a16="http://schemas.microsoft.com/office/drawing/2014/main" id="{7CCD7756-1003-44B6-B49D-4F0559177344}"/>
              </a:ext>
            </a:extLst>
          </p:cNvPr>
          <p:cNvGraphicFramePr>
            <a:graphicFrameLocks noChangeAspect="1"/>
          </p:cNvGraphicFramePr>
          <p:nvPr>
            <p:extLst>
              <p:ext uri="{D42A27DB-BD31-4B8C-83A1-F6EECF244321}">
                <p14:modId xmlns:p14="http://schemas.microsoft.com/office/powerpoint/2010/main" val="4226616468"/>
              </p:ext>
            </p:extLst>
          </p:nvPr>
        </p:nvGraphicFramePr>
        <p:xfrm>
          <a:off x="1619478" y="1130974"/>
          <a:ext cx="4287837" cy="3379788"/>
        </p:xfrm>
        <a:graphic>
          <a:graphicData uri="http://schemas.openxmlformats.org/presentationml/2006/ole">
            <mc:AlternateContent xmlns:mc="http://schemas.openxmlformats.org/markup-compatibility/2006">
              <mc:Choice xmlns:v="urn:schemas-microsoft-com:vml" Requires="v">
                <p:oleObj name="文件" r:id="rId3" imgW="3721100" imgH="2921000" progId="Word.Document.12">
                  <p:embed/>
                </p:oleObj>
              </mc:Choice>
              <mc:Fallback>
                <p:oleObj name="文件" r:id="rId3" imgW="3721100" imgH="2921000" progId="Word.Document.12">
                  <p:embed/>
                  <p:pic>
                    <p:nvPicPr>
                      <p:cNvPr id="7" name="物件 6">
                        <a:extLst>
                          <a:ext uri="{FF2B5EF4-FFF2-40B4-BE49-F238E27FC236}">
                            <a16:creationId xmlns:a16="http://schemas.microsoft.com/office/drawing/2014/main" id="{879CD68A-FE4E-421D-87D1-156EB9BF7448}"/>
                          </a:ext>
                        </a:extLst>
                      </p:cNvPr>
                      <p:cNvPicPr>
                        <a:picLocks noChangeAspect="1" noChangeArrowheads="1"/>
                      </p:cNvPicPr>
                      <p:nvPr/>
                    </p:nvPicPr>
                    <p:blipFill>
                      <a:blip r:embed="rId4"/>
                      <a:srcRect/>
                      <a:stretch>
                        <a:fillRect/>
                      </a:stretch>
                    </p:blipFill>
                    <p:spPr bwMode="auto">
                      <a:xfrm>
                        <a:off x="1619478" y="1130974"/>
                        <a:ext cx="4287837" cy="3379788"/>
                      </a:xfrm>
                      <a:prstGeom prst="rect">
                        <a:avLst/>
                      </a:prstGeom>
                      <a:noFill/>
                    </p:spPr>
                  </p:pic>
                </p:oleObj>
              </mc:Fallback>
            </mc:AlternateContent>
          </a:graphicData>
        </a:graphic>
      </p:graphicFrame>
      <p:grpSp>
        <p:nvGrpSpPr>
          <p:cNvPr id="15" name="群組 14">
            <a:extLst>
              <a:ext uri="{FF2B5EF4-FFF2-40B4-BE49-F238E27FC236}">
                <a16:creationId xmlns:a16="http://schemas.microsoft.com/office/drawing/2014/main" id="{CBCD4E2B-5201-4D94-82B1-640DEF8AC962}"/>
              </a:ext>
            </a:extLst>
          </p:cNvPr>
          <p:cNvGrpSpPr/>
          <p:nvPr/>
        </p:nvGrpSpPr>
        <p:grpSpPr>
          <a:xfrm>
            <a:off x="242583" y="1029413"/>
            <a:ext cx="1022400" cy="4051535"/>
            <a:chOff x="545841" y="-108128"/>
            <a:chExt cx="576001" cy="2276405"/>
          </a:xfrm>
        </p:grpSpPr>
        <p:pic>
          <p:nvPicPr>
            <p:cNvPr id="16" name="圖片 15">
              <a:extLst>
                <a:ext uri="{FF2B5EF4-FFF2-40B4-BE49-F238E27FC236}">
                  <a16:creationId xmlns:a16="http://schemas.microsoft.com/office/drawing/2014/main" id="{864DE18E-DC60-4E3C-A757-28EBB15F651F}"/>
                </a:ext>
              </a:extLst>
            </p:cNvPr>
            <p:cNvPicPr>
              <a:picLocks noChangeAspect="1"/>
            </p:cNvPicPr>
            <p:nvPr/>
          </p:nvPicPr>
          <p:blipFill>
            <a:blip r:embed="rId5"/>
            <a:stretch>
              <a:fillRect/>
            </a:stretch>
          </p:blipFill>
          <p:spPr>
            <a:xfrm flipH="1">
              <a:off x="545841" y="1030075"/>
              <a:ext cx="576000" cy="576000"/>
            </a:xfrm>
            <a:prstGeom prst="rect">
              <a:avLst/>
            </a:prstGeom>
          </p:spPr>
        </p:pic>
        <p:pic>
          <p:nvPicPr>
            <p:cNvPr id="17" name="圖片 16">
              <a:extLst>
                <a:ext uri="{FF2B5EF4-FFF2-40B4-BE49-F238E27FC236}">
                  <a16:creationId xmlns:a16="http://schemas.microsoft.com/office/drawing/2014/main" id="{30423917-47E8-4DD3-B0D2-B4BFE61022DA}"/>
                </a:ext>
              </a:extLst>
            </p:cNvPr>
            <p:cNvPicPr>
              <a:picLocks noChangeAspect="1"/>
            </p:cNvPicPr>
            <p:nvPr/>
          </p:nvPicPr>
          <p:blipFill>
            <a:blip r:embed="rId6"/>
            <a:stretch>
              <a:fillRect/>
            </a:stretch>
          </p:blipFill>
          <p:spPr>
            <a:xfrm flipH="1">
              <a:off x="545841" y="1592277"/>
              <a:ext cx="576000" cy="576000"/>
            </a:xfrm>
            <a:prstGeom prst="rect">
              <a:avLst/>
            </a:prstGeom>
          </p:spPr>
        </p:pic>
        <p:pic>
          <p:nvPicPr>
            <p:cNvPr id="18" name="圖片 17">
              <a:extLst>
                <a:ext uri="{FF2B5EF4-FFF2-40B4-BE49-F238E27FC236}">
                  <a16:creationId xmlns:a16="http://schemas.microsoft.com/office/drawing/2014/main" id="{F7CAE176-E658-4CA3-9E73-728F594E548D}"/>
                </a:ext>
              </a:extLst>
            </p:cNvPr>
            <p:cNvPicPr>
              <a:picLocks noChangeAspect="1"/>
            </p:cNvPicPr>
            <p:nvPr/>
          </p:nvPicPr>
          <p:blipFill>
            <a:blip r:embed="rId7"/>
            <a:stretch>
              <a:fillRect/>
            </a:stretch>
          </p:blipFill>
          <p:spPr>
            <a:xfrm flipH="1">
              <a:off x="545841" y="454075"/>
              <a:ext cx="576000" cy="576000"/>
            </a:xfrm>
            <a:prstGeom prst="rect">
              <a:avLst/>
            </a:prstGeom>
          </p:spPr>
        </p:pic>
        <p:pic>
          <p:nvPicPr>
            <p:cNvPr id="19" name="圖片 18">
              <a:extLst>
                <a:ext uri="{FF2B5EF4-FFF2-40B4-BE49-F238E27FC236}">
                  <a16:creationId xmlns:a16="http://schemas.microsoft.com/office/drawing/2014/main" id="{1D588A76-4715-4837-AE03-56ACFDAFC13D}"/>
                </a:ext>
              </a:extLst>
            </p:cNvPr>
            <p:cNvPicPr>
              <a:picLocks noChangeAspect="1"/>
            </p:cNvPicPr>
            <p:nvPr/>
          </p:nvPicPr>
          <p:blipFill>
            <a:blip r:embed="rId8"/>
            <a:stretch>
              <a:fillRect/>
            </a:stretch>
          </p:blipFill>
          <p:spPr>
            <a:xfrm flipH="1">
              <a:off x="545841" y="-108128"/>
              <a:ext cx="576001" cy="576000"/>
            </a:xfrm>
            <a:prstGeom prst="rect">
              <a:avLst/>
            </a:prstGeom>
          </p:spPr>
        </p:pic>
      </p:grpSp>
      <p:sp>
        <p:nvSpPr>
          <p:cNvPr id="20" name="文字版面配置區 2">
            <a:extLst>
              <a:ext uri="{FF2B5EF4-FFF2-40B4-BE49-F238E27FC236}">
                <a16:creationId xmlns:a16="http://schemas.microsoft.com/office/drawing/2014/main" id="{6253D76B-2017-487A-B8AD-9E6313BF16B1}"/>
              </a:ext>
            </a:extLst>
          </p:cNvPr>
          <p:cNvSpPr>
            <a:spLocks noGrp="1"/>
          </p:cNvSpPr>
          <p:nvPr>
            <p:ph type="body" idx="1"/>
          </p:nvPr>
        </p:nvSpPr>
        <p:spPr>
          <a:xfrm>
            <a:off x="5823857" y="1255335"/>
            <a:ext cx="3320143" cy="3599693"/>
          </a:xfrm>
        </p:spPr>
        <p:txBody>
          <a:bodyPr>
            <a:normAutofit/>
          </a:bodyPr>
          <a:lstStyle/>
          <a:p>
            <a:pPr marL="114300" indent="0">
              <a:lnSpc>
                <a:spcPct val="200000"/>
              </a:lnSpc>
              <a:buNone/>
            </a:pPr>
            <a:r>
              <a:rPr lang="en-US" altLang="zh-TW" sz="1600" b="1" dirty="0">
                <a:solidFill>
                  <a:schemeClr val="bg2">
                    <a:lumMod val="75000"/>
                  </a:schemeClr>
                </a:solidFill>
                <a:latin typeface="Rockwell" panose="02060603020205020403" pitchFamily="18" charset="0"/>
                <a:cs typeface="Times New Roman" panose="02020603050405020304" pitchFamily="18" charset="0"/>
              </a:rPr>
              <a:t>Clinical information</a:t>
            </a:r>
            <a:endParaRPr lang="en-US" altLang="zh-TW" sz="1600" dirty="0">
              <a:solidFill>
                <a:schemeClr val="bg2">
                  <a:lumMod val="75000"/>
                </a:schemeClr>
              </a:solidFill>
              <a:latin typeface="Rockwell" panose="02060603020205020403" pitchFamily="18" charset="0"/>
              <a:cs typeface="Times New Roman" panose="02020603050405020304" pitchFamily="18" charset="0"/>
            </a:endParaRPr>
          </a:p>
          <a:p>
            <a:pPr marL="387450" indent="-171450" algn="just">
              <a:lnSpc>
                <a:spcPct val="200000"/>
              </a:lnSpc>
              <a:buSzPct val="100000"/>
              <a:buFont typeface="Wingdings" pitchFamily="2" charset="2"/>
              <a:buChar char="l"/>
            </a:pPr>
            <a:r>
              <a:rPr lang="en-US" altLang="zh-TW" sz="1050" dirty="0">
                <a:solidFill>
                  <a:schemeClr val="accent2">
                    <a:lumMod val="75000"/>
                    <a:lumOff val="25000"/>
                  </a:schemeClr>
                </a:solidFill>
                <a:latin typeface="Rockwell" panose="02060603020205020403" pitchFamily="18" charset="0"/>
                <a:cs typeface="Times New Roman" panose="02020603050405020304" pitchFamily="18" charset="0"/>
              </a:rPr>
              <a:t>gender, port-a/resection, differentiation, LVI, clinical staging, smoking, PPD, HTN, DM, family history of lung cancer, complications, FVC, FEV1, FEV1/FVC</a:t>
            </a:r>
          </a:p>
          <a:p>
            <a:pPr marL="114300" indent="0">
              <a:lnSpc>
                <a:spcPct val="200000"/>
              </a:lnSpc>
              <a:buNone/>
            </a:pPr>
            <a:r>
              <a:rPr lang="en-US" altLang="zh-TW" sz="1600" b="1" dirty="0">
                <a:solidFill>
                  <a:schemeClr val="bg2">
                    <a:lumMod val="75000"/>
                  </a:schemeClr>
                </a:solidFill>
                <a:latin typeface="Rockwell" panose="02060603020205020403" pitchFamily="18" charset="0"/>
                <a:cs typeface="Times New Roman" panose="02020603050405020304" pitchFamily="18" charset="0"/>
              </a:rPr>
              <a:t>Pathological information</a:t>
            </a:r>
          </a:p>
          <a:p>
            <a:pPr marL="387450" indent="-171450" algn="just">
              <a:lnSpc>
                <a:spcPct val="200000"/>
              </a:lnSpc>
              <a:buSzPct val="100000"/>
              <a:buFont typeface="Wingdings" pitchFamily="2" charset="2"/>
              <a:buChar char="l"/>
            </a:pPr>
            <a:r>
              <a:rPr lang="en-US" altLang="zh-TW" sz="1050" dirty="0">
                <a:solidFill>
                  <a:schemeClr val="accent2">
                    <a:lumMod val="75000"/>
                    <a:lumOff val="25000"/>
                  </a:schemeClr>
                </a:solidFill>
                <a:latin typeface="Rockwell" panose="02060603020205020403" pitchFamily="18" charset="0"/>
                <a:cs typeface="Times New Roman" panose="02020603050405020304" pitchFamily="18" charset="0"/>
              </a:rPr>
              <a:t>tumor size, tumor location, tumor size, ALK, ROS-1, EGFR, EGFR mutation, pathological staging, metastasis, recurrence</a:t>
            </a:r>
          </a:p>
          <a:p>
            <a:pPr marL="377100" indent="0" algn="just">
              <a:lnSpc>
                <a:spcPct val="170000"/>
              </a:lnSpc>
              <a:buSzPct val="100000"/>
              <a:buNone/>
            </a:pPr>
            <a:endParaRPr lang="en-US" altLang="zh-TW" sz="1050" dirty="0">
              <a:solidFill>
                <a:schemeClr val="accent2">
                  <a:lumMod val="75000"/>
                  <a:lumOff val="25000"/>
                </a:schemeClr>
              </a:solidFill>
              <a:latin typeface="Rockwell" panose="02060603020205020403" pitchFamily="18" charset="0"/>
              <a:cs typeface="Times New Roman" panose="02020603050405020304" pitchFamily="18" charset="0"/>
            </a:endParaRPr>
          </a:p>
          <a:p>
            <a:pPr marL="596900" lvl="1" indent="0">
              <a:buNone/>
            </a:pPr>
            <a:endParaRPr lang="en-US" altLang="zh-TW" sz="1800" dirty="0">
              <a:latin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370912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61;p14">
            <a:extLst>
              <a:ext uri="{FF2B5EF4-FFF2-40B4-BE49-F238E27FC236}">
                <a16:creationId xmlns:a16="http://schemas.microsoft.com/office/drawing/2014/main" id="{C9D1D425-5EED-465B-931B-88E91C7F1D95}"/>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Dual Energy CT</a:t>
            </a:r>
            <a:endParaRPr dirty="0">
              <a:solidFill>
                <a:schemeClr val="bg1"/>
              </a:solidFill>
              <a:latin typeface="Rockwell" panose="02060603020205020403" pitchFamily="18" charset="0"/>
              <a:ea typeface="Times New Roman"/>
              <a:cs typeface="Times New Roman"/>
              <a:sym typeface="Times New Roman"/>
            </a:endParaRPr>
          </a:p>
        </p:txBody>
      </p:sp>
      <p:sp>
        <p:nvSpPr>
          <p:cNvPr id="2" name="Rectangle 2">
            <a:extLst>
              <a:ext uri="{FF2B5EF4-FFF2-40B4-BE49-F238E27FC236}">
                <a16:creationId xmlns:a16="http://schemas.microsoft.com/office/drawing/2014/main" id="{21F6391C-0CA2-4B48-9E85-EA3B91D281BB}"/>
              </a:ext>
            </a:extLst>
          </p:cNvPr>
          <p:cNvSpPr>
            <a:spLocks noChangeArrowheads="1"/>
          </p:cNvSpPr>
          <p:nvPr/>
        </p:nvSpPr>
        <p:spPr bwMode="auto">
          <a:xfrm>
            <a:off x="2474976"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2">
            <a:extLst>
              <a:ext uri="{FF2B5EF4-FFF2-40B4-BE49-F238E27FC236}">
                <a16:creationId xmlns:a16="http://schemas.microsoft.com/office/drawing/2014/main" id="{98200E9E-2E6D-4D63-BEFD-5CB75CB1B6C4}"/>
              </a:ext>
            </a:extLst>
          </p:cNvPr>
          <p:cNvSpPr>
            <a:spLocks noChangeArrowheads="1"/>
          </p:cNvSpPr>
          <p:nvPr/>
        </p:nvSpPr>
        <p:spPr bwMode="auto">
          <a:xfrm flipV="1">
            <a:off x="2574884" y="-889513"/>
            <a:ext cx="6881888" cy="4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3" name="Rectangle 86">
            <a:extLst>
              <a:ext uri="{FF2B5EF4-FFF2-40B4-BE49-F238E27FC236}">
                <a16:creationId xmlns:a16="http://schemas.microsoft.com/office/drawing/2014/main" id="{666FD336-6C30-4682-8951-803BE538FA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cxnSp>
        <p:nvCxnSpPr>
          <p:cNvPr id="11" name="直線單箭頭接點 10">
            <a:extLst>
              <a:ext uri="{FF2B5EF4-FFF2-40B4-BE49-F238E27FC236}">
                <a16:creationId xmlns:a16="http://schemas.microsoft.com/office/drawing/2014/main" id="{EF93B39B-CF8A-4043-A7E9-EB1596F360FF}"/>
              </a:ext>
            </a:extLst>
          </p:cNvPr>
          <p:cNvCxnSpPr/>
          <p:nvPr/>
        </p:nvCxnSpPr>
        <p:spPr>
          <a:xfrm>
            <a:off x="6015828" y="1692854"/>
            <a:ext cx="279400" cy="0"/>
          </a:xfrm>
          <a:prstGeom prst="straightConnector1">
            <a:avLst/>
          </a:prstGeom>
          <a:ln>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6" name="投影片編號版面配置區 5">
            <a:extLst>
              <a:ext uri="{FF2B5EF4-FFF2-40B4-BE49-F238E27FC236}">
                <a16:creationId xmlns:a16="http://schemas.microsoft.com/office/drawing/2014/main" id="{80CEAB30-D569-2B4D-F46E-ED4EC3DCE2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graphicFrame>
        <p:nvGraphicFramePr>
          <p:cNvPr id="13" name="物件 12">
            <a:extLst>
              <a:ext uri="{FF2B5EF4-FFF2-40B4-BE49-F238E27FC236}">
                <a16:creationId xmlns:a16="http://schemas.microsoft.com/office/drawing/2014/main" id="{32CCF8D7-2584-4F16-A06A-8EA7F6334E7B}"/>
              </a:ext>
            </a:extLst>
          </p:cNvPr>
          <p:cNvGraphicFramePr>
            <a:graphicFrameLocks noChangeAspect="1"/>
          </p:cNvGraphicFramePr>
          <p:nvPr>
            <p:extLst>
              <p:ext uri="{D42A27DB-BD31-4B8C-83A1-F6EECF244321}">
                <p14:modId xmlns:p14="http://schemas.microsoft.com/office/powerpoint/2010/main" val="629171833"/>
              </p:ext>
            </p:extLst>
          </p:nvPr>
        </p:nvGraphicFramePr>
        <p:xfrm>
          <a:off x="515938" y="2406650"/>
          <a:ext cx="4756150" cy="2525713"/>
        </p:xfrm>
        <a:graphic>
          <a:graphicData uri="http://schemas.openxmlformats.org/presentationml/2006/ole">
            <mc:AlternateContent xmlns:mc="http://schemas.openxmlformats.org/markup-compatibility/2006">
              <mc:Choice xmlns:v="urn:schemas-microsoft-com:vml" Requires="v">
                <p:oleObj name="文件" r:id="rId3" imgW="5270500" imgH="2857500" progId="Word.Document.12">
                  <p:embed/>
                </p:oleObj>
              </mc:Choice>
              <mc:Fallback>
                <p:oleObj name="文件" r:id="rId3" imgW="5270500" imgH="2857500" progId="Word.Document.12">
                  <p:embed/>
                  <p:pic>
                    <p:nvPicPr>
                      <p:cNvPr id="0" name="Object 136"/>
                      <p:cNvPicPr>
                        <a:picLocks noChangeAspect="1" noChangeArrowheads="1"/>
                      </p:cNvPicPr>
                      <p:nvPr/>
                    </p:nvPicPr>
                    <p:blipFill>
                      <a:blip r:embed="rId4"/>
                      <a:srcRect/>
                      <a:stretch>
                        <a:fillRect/>
                      </a:stretch>
                    </p:blipFill>
                    <p:spPr bwMode="auto">
                      <a:xfrm>
                        <a:off x="515938" y="2406650"/>
                        <a:ext cx="4756150" cy="2525713"/>
                      </a:xfrm>
                      <a:prstGeom prst="rect">
                        <a:avLst/>
                      </a:prstGeom>
                      <a:noFill/>
                    </p:spPr>
                  </p:pic>
                </p:oleObj>
              </mc:Fallback>
            </mc:AlternateContent>
          </a:graphicData>
        </a:graphic>
      </p:graphicFrame>
      <p:sp>
        <p:nvSpPr>
          <p:cNvPr id="14" name="文字方塊 13">
            <a:extLst>
              <a:ext uri="{FF2B5EF4-FFF2-40B4-BE49-F238E27FC236}">
                <a16:creationId xmlns:a16="http://schemas.microsoft.com/office/drawing/2014/main" id="{7415ADAB-83C3-4934-B7EC-32C717E3D0B4}"/>
              </a:ext>
            </a:extLst>
          </p:cNvPr>
          <p:cNvSpPr txBox="1"/>
          <p:nvPr/>
        </p:nvSpPr>
        <p:spPr>
          <a:xfrm>
            <a:off x="5069878" y="3194727"/>
            <a:ext cx="3954196" cy="1256562"/>
          </a:xfrm>
          <a:prstGeom prst="rect">
            <a:avLst/>
          </a:prstGeom>
          <a:noFill/>
        </p:spPr>
        <p:txBody>
          <a:bodyPr wrap="square" rtlCol="0">
            <a:spAutoFit/>
          </a:bodyPr>
          <a:lstStyle/>
          <a:p>
            <a:pPr marL="228600" indent="-228600" algn="just">
              <a:lnSpc>
                <a:spcPct val="150000"/>
              </a:lnSpc>
              <a:buClr>
                <a:schemeClr val="bg2">
                  <a:lumMod val="75000"/>
                </a:schemeClr>
              </a:buClr>
              <a:buSzPct val="95000"/>
              <a:buFont typeface="Wingdings" panose="05000000000000000000" pitchFamily="2" charset="2"/>
              <a:buChar char="l"/>
            </a:pPr>
            <a:r>
              <a:rPr lang="en-US" altLang="zh-TW" sz="1300" dirty="0">
                <a:solidFill>
                  <a:schemeClr val="bg2">
                    <a:lumMod val="75000"/>
                  </a:schemeClr>
                </a:solidFill>
                <a:latin typeface="Rockwell" panose="02060603020205020403" pitchFamily="18" charset="0"/>
              </a:rPr>
              <a:t>Air with a Hounsfield Unit (HU) value of -1000</a:t>
            </a:r>
          </a:p>
          <a:p>
            <a:pPr marL="228600" indent="-228600" algn="just">
              <a:lnSpc>
                <a:spcPct val="150000"/>
              </a:lnSpc>
              <a:buClr>
                <a:schemeClr val="bg2">
                  <a:lumMod val="75000"/>
                </a:schemeClr>
              </a:buClr>
              <a:buSzPct val="95000"/>
              <a:buFont typeface="Wingdings" panose="05000000000000000000" pitchFamily="2" charset="2"/>
              <a:buChar char="l"/>
            </a:pPr>
            <a:r>
              <a:rPr lang="en-US" altLang="zh-TW" sz="1300" dirty="0">
                <a:solidFill>
                  <a:schemeClr val="bg2">
                    <a:lumMod val="75000"/>
                  </a:schemeClr>
                </a:solidFill>
                <a:latin typeface="Rockwell" panose="02060603020205020403" pitchFamily="18" charset="0"/>
              </a:rPr>
              <a:t>Water with a HU value of 0</a:t>
            </a:r>
          </a:p>
          <a:p>
            <a:pPr marL="228600" indent="-228600" algn="just">
              <a:lnSpc>
                <a:spcPct val="150000"/>
              </a:lnSpc>
              <a:buClr>
                <a:schemeClr val="bg2">
                  <a:lumMod val="75000"/>
                </a:schemeClr>
              </a:buClr>
              <a:buSzPct val="95000"/>
              <a:buFont typeface="Wingdings" panose="05000000000000000000" pitchFamily="2" charset="2"/>
              <a:buChar char="l"/>
            </a:pPr>
            <a:r>
              <a:rPr lang="en-US" altLang="zh-TW" sz="1300" dirty="0">
                <a:solidFill>
                  <a:schemeClr val="bg2">
                    <a:lumMod val="75000"/>
                  </a:schemeClr>
                </a:solidFill>
                <a:latin typeface="Rockwell" panose="02060603020205020403" pitchFamily="18" charset="0"/>
              </a:rPr>
              <a:t>Bones with HU values ranging from 400 to 1000</a:t>
            </a:r>
          </a:p>
        </p:txBody>
      </p:sp>
      <p:sp>
        <p:nvSpPr>
          <p:cNvPr id="16" name="文字方塊 15">
            <a:extLst>
              <a:ext uri="{FF2B5EF4-FFF2-40B4-BE49-F238E27FC236}">
                <a16:creationId xmlns:a16="http://schemas.microsoft.com/office/drawing/2014/main" id="{9657E35B-E715-41DF-B628-EE65BAF26884}"/>
              </a:ext>
            </a:extLst>
          </p:cNvPr>
          <p:cNvSpPr txBox="1"/>
          <p:nvPr/>
        </p:nvSpPr>
        <p:spPr>
          <a:xfrm>
            <a:off x="390281" y="1045959"/>
            <a:ext cx="5535390" cy="1464632"/>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Set the window center and window width</a:t>
            </a:r>
            <a:r>
              <a:rPr lang="zh-TW" altLang="en-US" dirty="0">
                <a:solidFill>
                  <a:schemeClr val="bg2">
                    <a:lumMod val="75000"/>
                  </a:schemeClr>
                </a:solidFill>
                <a:latin typeface="Rockwell" panose="02060603020205020403" pitchFamily="18" charset="0"/>
              </a:rPr>
              <a:t> </a:t>
            </a:r>
            <a:r>
              <a:rPr lang="en-US" altLang="zh-TW" dirty="0">
                <a:solidFill>
                  <a:schemeClr val="bg2">
                    <a:lumMod val="75000"/>
                  </a:schemeClr>
                </a:solidFill>
                <a:latin typeface="Rockwell" panose="02060603020205020403" pitchFamily="18" charset="0"/>
              </a:rPr>
              <a:t>to focus on the </a:t>
            </a:r>
            <a:r>
              <a:rPr lang="en-US" altLang="zh-TW" dirty="0">
                <a:solidFill>
                  <a:srgbClr val="FF0000"/>
                </a:solidFill>
                <a:latin typeface="Rockwell" panose="02060603020205020403" pitchFamily="18" charset="0"/>
              </a:rPr>
              <a:t>relevant organ </a:t>
            </a:r>
            <a:r>
              <a:rPr lang="en-US" altLang="zh-TW" dirty="0">
                <a:solidFill>
                  <a:schemeClr val="bg2">
                    <a:lumMod val="75000"/>
                  </a:schemeClr>
                </a:solidFill>
                <a:latin typeface="Rockwell" panose="02060603020205020403" pitchFamily="18" charset="0"/>
              </a:rPr>
              <a:t>structures like lung. </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Perform a Volume of Interest (VOI) cropping, where we </a:t>
            </a:r>
            <a:r>
              <a:rPr lang="en-US" altLang="zh-TW" dirty="0">
                <a:solidFill>
                  <a:srgbClr val="FF0000"/>
                </a:solidFill>
                <a:latin typeface="Rockwell" panose="02060603020205020403" pitchFamily="18" charset="0"/>
              </a:rPr>
              <a:t>center the images around the VOI</a:t>
            </a:r>
            <a:r>
              <a:rPr lang="en-US" altLang="zh-TW" dirty="0">
                <a:solidFill>
                  <a:schemeClr val="bg2">
                    <a:lumMod val="75000"/>
                  </a:schemeClr>
                </a:solidFill>
                <a:latin typeface="Rockwell" panose="02060603020205020403" pitchFamily="18" charset="0"/>
              </a:rPr>
              <a:t> and cut them into 128×224×224 dimensions from the original size.</a:t>
            </a:r>
            <a:endParaRPr lang="zh-TW" altLang="en-US" dirty="0">
              <a:solidFill>
                <a:schemeClr val="bg2">
                  <a:lumMod val="75000"/>
                </a:schemeClr>
              </a:solidFill>
              <a:latin typeface="Rockwell" panose="02060603020205020403" pitchFamily="18" charset="0"/>
            </a:endParaRPr>
          </a:p>
        </p:txBody>
      </p:sp>
      <p:pic>
        <p:nvPicPr>
          <p:cNvPr id="8" name="圖片 7">
            <a:extLst>
              <a:ext uri="{FF2B5EF4-FFF2-40B4-BE49-F238E27FC236}">
                <a16:creationId xmlns:a16="http://schemas.microsoft.com/office/drawing/2014/main" id="{10B17696-50F3-9446-31B8-63C9F046A020}"/>
              </a:ext>
            </a:extLst>
          </p:cNvPr>
          <p:cNvPicPr>
            <a:picLocks noChangeAspect="1"/>
          </p:cNvPicPr>
          <p:nvPr/>
        </p:nvPicPr>
        <p:blipFill>
          <a:blip r:embed="rId5"/>
          <a:stretch>
            <a:fillRect/>
          </a:stretch>
        </p:blipFill>
        <p:spPr>
          <a:xfrm>
            <a:off x="6292827" y="1018561"/>
            <a:ext cx="2844800" cy="2235200"/>
          </a:xfrm>
          <a:prstGeom prst="rect">
            <a:avLst/>
          </a:prstGeom>
        </p:spPr>
      </p:pic>
    </p:spTree>
    <p:extLst>
      <p:ext uri="{BB962C8B-B14F-4D97-AF65-F5344CB8AC3E}">
        <p14:creationId xmlns:p14="http://schemas.microsoft.com/office/powerpoint/2010/main" val="123524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11" name="圖片 10">
            <a:extLst>
              <a:ext uri="{FF2B5EF4-FFF2-40B4-BE49-F238E27FC236}">
                <a16:creationId xmlns:a16="http://schemas.microsoft.com/office/drawing/2014/main" id="{365D210D-4FD6-4271-950C-AE5C313796C6}"/>
              </a:ext>
            </a:extLst>
          </p:cNvPr>
          <p:cNvPicPr>
            <a:picLocks noChangeAspect="1"/>
          </p:cNvPicPr>
          <p:nvPr/>
        </p:nvPicPr>
        <p:blipFill>
          <a:blip r:embed="rId3"/>
          <a:stretch>
            <a:fillRect/>
          </a:stretch>
        </p:blipFill>
        <p:spPr>
          <a:xfrm>
            <a:off x="366289" y="1944809"/>
            <a:ext cx="8665464" cy="3112008"/>
          </a:xfrm>
          <a:prstGeom prst="rect">
            <a:avLst/>
          </a:prstGeom>
        </p:spPr>
      </p:pic>
      <p:sp>
        <p:nvSpPr>
          <p:cNvPr id="13" name="Rectangle 97">
            <a:extLst>
              <a:ext uri="{FF2B5EF4-FFF2-40B4-BE49-F238E27FC236}">
                <a16:creationId xmlns:a16="http://schemas.microsoft.com/office/drawing/2014/main" id="{86924EF1-3EA3-4773-8DCA-4740DED8C900}"/>
              </a:ext>
            </a:extLst>
          </p:cNvPr>
          <p:cNvSpPr>
            <a:spLocks noChangeArrowheads="1"/>
          </p:cNvSpPr>
          <p:nvPr/>
        </p:nvSpPr>
        <p:spPr bwMode="auto">
          <a:xfrm>
            <a:off x="374073" y="18163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75">
            <a:extLst>
              <a:ext uri="{FF2B5EF4-FFF2-40B4-BE49-F238E27FC236}">
                <a16:creationId xmlns:a16="http://schemas.microsoft.com/office/drawing/2014/main" id="{A240D53B-7D4F-4611-8D04-0FBD97A9333F}"/>
              </a:ext>
            </a:extLst>
          </p:cNvPr>
          <p:cNvSpPr>
            <a:spLocks noChangeArrowheads="1"/>
          </p:cNvSpPr>
          <p:nvPr/>
        </p:nvSpPr>
        <p:spPr bwMode="auto">
          <a:xfrm flipV="1">
            <a:off x="588798" y="798616"/>
            <a:ext cx="7883660" cy="4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0" name="Google Shape;61;p14">
            <a:extLst>
              <a:ext uri="{FF2B5EF4-FFF2-40B4-BE49-F238E27FC236}">
                <a16:creationId xmlns:a16="http://schemas.microsoft.com/office/drawing/2014/main" id="{7E647530-038E-428C-BF79-395B31AE59D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Clinical Data</a:t>
            </a:r>
            <a:endParaRPr dirty="0">
              <a:solidFill>
                <a:schemeClr val="bg1"/>
              </a:solidFill>
              <a:latin typeface="Rockwell" panose="02060603020205020403" pitchFamily="18" charset="0"/>
              <a:ea typeface="Times New Roman"/>
              <a:cs typeface="Times New Roman"/>
              <a:sym typeface="Times New Roman"/>
            </a:endParaRPr>
          </a:p>
        </p:txBody>
      </p:sp>
      <p:sp>
        <p:nvSpPr>
          <p:cNvPr id="2" name="Rectangle 2">
            <a:extLst>
              <a:ext uri="{FF2B5EF4-FFF2-40B4-BE49-F238E27FC236}">
                <a16:creationId xmlns:a16="http://schemas.microsoft.com/office/drawing/2014/main" id="{21F6391C-0CA2-4B48-9E85-EA3B91D281BB}"/>
              </a:ext>
            </a:extLst>
          </p:cNvPr>
          <p:cNvSpPr>
            <a:spLocks noChangeArrowheads="1"/>
          </p:cNvSpPr>
          <p:nvPr/>
        </p:nvSpPr>
        <p:spPr bwMode="auto">
          <a:xfrm>
            <a:off x="2474976"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3">
            <a:extLst>
              <a:ext uri="{FF2B5EF4-FFF2-40B4-BE49-F238E27FC236}">
                <a16:creationId xmlns:a16="http://schemas.microsoft.com/office/drawing/2014/main" id="{4CD3FBB5-F2C7-4CF9-9DA4-BF684F818F1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 name="投影片編號版面配置區 4">
            <a:extLst>
              <a:ext uri="{FF2B5EF4-FFF2-40B4-BE49-F238E27FC236}">
                <a16:creationId xmlns:a16="http://schemas.microsoft.com/office/drawing/2014/main" id="{16B9D5A4-79B8-262D-AA1F-13E83BD78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
        <p:nvSpPr>
          <p:cNvPr id="6" name="文字方塊 5">
            <a:extLst>
              <a:ext uri="{FF2B5EF4-FFF2-40B4-BE49-F238E27FC236}">
                <a16:creationId xmlns:a16="http://schemas.microsoft.com/office/drawing/2014/main" id="{52E5DAEA-D1C8-D831-79D2-69DBBFCC4EDC}"/>
              </a:ext>
            </a:extLst>
          </p:cNvPr>
          <p:cNvSpPr txBox="1"/>
          <p:nvPr/>
        </p:nvSpPr>
        <p:spPr>
          <a:xfrm>
            <a:off x="57918" y="973722"/>
            <a:ext cx="6543281" cy="904478"/>
          </a:xfrm>
          <a:prstGeom prst="rect">
            <a:avLst/>
          </a:prstGeom>
          <a:noFill/>
        </p:spPr>
        <p:txBody>
          <a:bodyPr wrap="square" rtlCol="0">
            <a:spAutoFit/>
          </a:bodyPr>
          <a:lstStyle/>
          <a:p>
            <a:pPr marL="285750" indent="-285750">
              <a:lnSpc>
                <a:spcPct val="130000"/>
              </a:lnSpc>
              <a:buClr>
                <a:schemeClr val="bg2">
                  <a:lumMod val="75000"/>
                </a:schemeClr>
              </a:buClr>
              <a:buSzPct val="80000"/>
              <a:buFont typeface="Wingdings" panose="05000000000000000000" pitchFamily="2" charset="2"/>
              <a:buChar char="l"/>
            </a:pPr>
            <a:r>
              <a:rPr kumimoji="1" lang="en-US" altLang="zh-TW" dirty="0">
                <a:solidFill>
                  <a:schemeClr val="bg2">
                    <a:lumMod val="75000"/>
                  </a:schemeClr>
                </a:solidFill>
                <a:latin typeface="+mn-lt"/>
              </a:rPr>
              <a:t>One hot encoding used to convert categorical variables, such as text or non-ordinal data, into numerical representations.</a:t>
            </a:r>
          </a:p>
          <a:p>
            <a:pPr marL="285750" indent="-285750">
              <a:lnSpc>
                <a:spcPct val="130000"/>
              </a:lnSpc>
              <a:buClr>
                <a:schemeClr val="bg2">
                  <a:lumMod val="75000"/>
                </a:schemeClr>
              </a:buClr>
              <a:buSzPct val="80000"/>
              <a:buFont typeface="Wingdings" panose="05000000000000000000" pitchFamily="2" charset="2"/>
              <a:buChar char="l"/>
            </a:pPr>
            <a:r>
              <a:rPr kumimoji="1" lang="en-US" altLang="zh-TW" dirty="0">
                <a:solidFill>
                  <a:schemeClr val="bg2">
                    <a:lumMod val="75000"/>
                  </a:schemeClr>
                </a:solidFill>
                <a:latin typeface="+mn-lt"/>
              </a:rPr>
              <a:t>Obtain a total of </a:t>
            </a:r>
            <a:r>
              <a:rPr kumimoji="1" lang="en-US" altLang="zh-TW" dirty="0">
                <a:solidFill>
                  <a:srgbClr val="FF0000"/>
                </a:solidFill>
                <a:latin typeface="+mn-lt"/>
              </a:rPr>
              <a:t>150</a:t>
            </a:r>
            <a:r>
              <a:rPr kumimoji="1" lang="en-US" altLang="zh-TW" dirty="0">
                <a:solidFill>
                  <a:schemeClr val="bg2">
                    <a:lumMod val="75000"/>
                  </a:schemeClr>
                </a:solidFill>
                <a:latin typeface="+mn-lt"/>
              </a:rPr>
              <a:t> </a:t>
            </a:r>
            <a:r>
              <a:rPr kumimoji="1" lang="en-US" altLang="zh-TW" dirty="0">
                <a:solidFill>
                  <a:srgbClr val="FF0000"/>
                </a:solidFill>
                <a:latin typeface="+mn-lt"/>
              </a:rPr>
              <a:t>clinical features</a:t>
            </a:r>
            <a:r>
              <a:rPr kumimoji="1" lang="en-US" altLang="zh-TW" dirty="0">
                <a:solidFill>
                  <a:schemeClr val="bg2">
                    <a:lumMod val="75000"/>
                  </a:schemeClr>
                </a:solidFill>
                <a:latin typeface="+mn-lt"/>
              </a:rPr>
              <a:t>.</a:t>
            </a:r>
            <a:endParaRPr kumimoji="1" lang="zh-TW" altLang="en-US" dirty="0">
              <a:solidFill>
                <a:schemeClr val="bg2">
                  <a:lumMod val="75000"/>
                </a:schemeClr>
              </a:solidFill>
              <a:latin typeface="+mn-lt"/>
            </a:endParaRPr>
          </a:p>
        </p:txBody>
      </p:sp>
      <p:sp>
        <p:nvSpPr>
          <p:cNvPr id="8" name="Rectangle 47">
            <a:extLst>
              <a:ext uri="{FF2B5EF4-FFF2-40B4-BE49-F238E27FC236}">
                <a16:creationId xmlns:a16="http://schemas.microsoft.com/office/drawing/2014/main" id="{68F9EE7A-E1D5-44A1-98E7-8612B0F47675}"/>
              </a:ext>
            </a:extLst>
          </p:cNvPr>
          <p:cNvSpPr>
            <a:spLocks noChangeArrowheads="1"/>
          </p:cNvSpPr>
          <p:nvPr/>
        </p:nvSpPr>
        <p:spPr bwMode="auto">
          <a:xfrm>
            <a:off x="810603" y="2294439"/>
            <a:ext cx="6637077" cy="5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2" name="Rectangle 49">
            <a:extLst>
              <a:ext uri="{FF2B5EF4-FFF2-40B4-BE49-F238E27FC236}">
                <a16:creationId xmlns:a16="http://schemas.microsoft.com/office/drawing/2014/main" id="{1FB291A5-6D28-4C51-B142-7DF4D2BF0F97}"/>
              </a:ext>
            </a:extLst>
          </p:cNvPr>
          <p:cNvSpPr>
            <a:spLocks noChangeArrowheads="1"/>
          </p:cNvSpPr>
          <p:nvPr/>
        </p:nvSpPr>
        <p:spPr bwMode="auto">
          <a:xfrm>
            <a:off x="810603" y="1921570"/>
            <a:ext cx="77768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pic>
        <p:nvPicPr>
          <p:cNvPr id="14" name="圖片 13">
            <a:extLst>
              <a:ext uri="{FF2B5EF4-FFF2-40B4-BE49-F238E27FC236}">
                <a16:creationId xmlns:a16="http://schemas.microsoft.com/office/drawing/2014/main" id="{851B59BD-6ADD-50D4-030D-123C5F381313}"/>
              </a:ext>
            </a:extLst>
          </p:cNvPr>
          <p:cNvPicPr>
            <a:picLocks noChangeAspect="1"/>
          </p:cNvPicPr>
          <p:nvPr/>
        </p:nvPicPr>
        <p:blipFill>
          <a:blip r:embed="rId4"/>
          <a:stretch>
            <a:fillRect/>
          </a:stretch>
        </p:blipFill>
        <p:spPr>
          <a:xfrm>
            <a:off x="6292827" y="1018561"/>
            <a:ext cx="2844800" cy="2235200"/>
          </a:xfrm>
          <a:prstGeom prst="rect">
            <a:avLst/>
          </a:prstGeom>
        </p:spPr>
      </p:pic>
      <p:cxnSp>
        <p:nvCxnSpPr>
          <p:cNvPr id="9" name="直線單箭頭接點 8">
            <a:extLst>
              <a:ext uri="{FF2B5EF4-FFF2-40B4-BE49-F238E27FC236}">
                <a16:creationId xmlns:a16="http://schemas.microsoft.com/office/drawing/2014/main" id="{20B0DD13-6D71-4CD9-B5CE-C9567573BAA3}"/>
              </a:ext>
            </a:extLst>
          </p:cNvPr>
          <p:cNvCxnSpPr/>
          <p:nvPr/>
        </p:nvCxnSpPr>
        <p:spPr>
          <a:xfrm>
            <a:off x="7575527" y="1737863"/>
            <a:ext cx="279400" cy="0"/>
          </a:xfrm>
          <a:prstGeom prst="straightConnector1">
            <a:avLst/>
          </a:prstGeom>
          <a:ln>
            <a:solidFill>
              <a:srgbClr val="CC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59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1;p14">
            <a:extLst>
              <a:ext uri="{FF2B5EF4-FFF2-40B4-BE49-F238E27FC236}">
                <a16:creationId xmlns:a16="http://schemas.microsoft.com/office/drawing/2014/main" id="{5CE409CC-C93A-4635-9E94-9E8773991C24}"/>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Classification </a:t>
            </a:r>
            <a:endParaRPr dirty="0">
              <a:solidFill>
                <a:schemeClr val="bg1"/>
              </a:solidFill>
              <a:latin typeface="Rockwell" panose="02060603020205020403" pitchFamily="18" charset="0"/>
              <a:ea typeface="Times New Roman"/>
              <a:cs typeface="Times New Roman"/>
              <a:sym typeface="Times New Roman"/>
            </a:endParaRPr>
          </a:p>
        </p:txBody>
      </p:sp>
      <p:sp>
        <p:nvSpPr>
          <p:cNvPr id="7" name="Rectangle 6">
            <a:extLst>
              <a:ext uri="{FF2B5EF4-FFF2-40B4-BE49-F238E27FC236}">
                <a16:creationId xmlns:a16="http://schemas.microsoft.com/office/drawing/2014/main" id="{1C6DA9C8-75C5-4936-9262-850D026FBC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8">
            <a:extLst>
              <a:ext uri="{FF2B5EF4-FFF2-40B4-BE49-F238E27FC236}">
                <a16:creationId xmlns:a16="http://schemas.microsoft.com/office/drawing/2014/main" id="{EB896A31-2BF8-4DFA-AF52-91292FA716DF}"/>
              </a:ext>
            </a:extLst>
          </p:cNvPr>
          <p:cNvSpPr>
            <a:spLocks noChangeArrowheads="1"/>
          </p:cNvSpPr>
          <p:nvPr/>
        </p:nvSpPr>
        <p:spPr bwMode="auto">
          <a:xfrm flipV="1">
            <a:off x="3145266" y="-2762251"/>
            <a:ext cx="41030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 name="投影片編號版面配置區 1">
            <a:extLst>
              <a:ext uri="{FF2B5EF4-FFF2-40B4-BE49-F238E27FC236}">
                <a16:creationId xmlns:a16="http://schemas.microsoft.com/office/drawing/2014/main" id="{45EC1010-5E61-C68A-A559-4D3779AC72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
        <p:nvSpPr>
          <p:cNvPr id="3" name="Rectangle 5">
            <a:extLst>
              <a:ext uri="{FF2B5EF4-FFF2-40B4-BE49-F238E27FC236}">
                <a16:creationId xmlns:a16="http://schemas.microsoft.com/office/drawing/2014/main" id="{1CFB2174-C475-4645-95EC-8C953567AE77}"/>
              </a:ext>
            </a:extLst>
          </p:cNvPr>
          <p:cNvSpPr>
            <a:spLocks noChangeArrowheads="1"/>
          </p:cNvSpPr>
          <p:nvPr/>
        </p:nvSpPr>
        <p:spPr bwMode="auto">
          <a:xfrm flipV="1">
            <a:off x="0" y="-2"/>
            <a:ext cx="66522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6" name="Rectangle 7">
            <a:extLst>
              <a:ext uri="{FF2B5EF4-FFF2-40B4-BE49-F238E27FC236}">
                <a16:creationId xmlns:a16="http://schemas.microsoft.com/office/drawing/2014/main" id="{C1EA7431-D4B5-4FC0-BDF5-4C275A18DEA2}"/>
              </a:ext>
            </a:extLst>
          </p:cNvPr>
          <p:cNvSpPr>
            <a:spLocks noChangeArrowheads="1"/>
          </p:cNvSpPr>
          <p:nvPr/>
        </p:nvSpPr>
        <p:spPr bwMode="auto">
          <a:xfrm flipV="1">
            <a:off x="336753" y="-121922"/>
            <a:ext cx="66644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4" name="Rectangle 61">
            <a:extLst>
              <a:ext uri="{FF2B5EF4-FFF2-40B4-BE49-F238E27FC236}">
                <a16:creationId xmlns:a16="http://schemas.microsoft.com/office/drawing/2014/main" id="{0F85976C-3BA9-4218-B10F-12808D82628E}"/>
              </a:ext>
            </a:extLst>
          </p:cNvPr>
          <p:cNvSpPr>
            <a:spLocks noChangeArrowheads="1"/>
          </p:cNvSpPr>
          <p:nvPr/>
        </p:nvSpPr>
        <p:spPr bwMode="auto">
          <a:xfrm>
            <a:off x="541480" y="13866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5" name="物件 14">
            <a:extLst>
              <a:ext uri="{FF2B5EF4-FFF2-40B4-BE49-F238E27FC236}">
                <a16:creationId xmlns:a16="http://schemas.microsoft.com/office/drawing/2014/main" id="{7F8DA3AB-99AE-4C57-AEC4-71755A92DB60}"/>
              </a:ext>
            </a:extLst>
          </p:cNvPr>
          <p:cNvGraphicFramePr>
            <a:graphicFrameLocks noChangeAspect="1"/>
          </p:cNvGraphicFramePr>
          <p:nvPr>
            <p:extLst>
              <p:ext uri="{D42A27DB-BD31-4B8C-83A1-F6EECF244321}">
                <p14:modId xmlns:p14="http://schemas.microsoft.com/office/powerpoint/2010/main" val="2577436146"/>
              </p:ext>
            </p:extLst>
          </p:nvPr>
        </p:nvGraphicFramePr>
        <p:xfrm>
          <a:off x="430807" y="1957382"/>
          <a:ext cx="6068605" cy="3185282"/>
        </p:xfrm>
        <a:graphic>
          <a:graphicData uri="http://schemas.openxmlformats.org/presentationml/2006/ole">
            <mc:AlternateContent xmlns:mc="http://schemas.openxmlformats.org/markup-compatibility/2006">
              <mc:Choice xmlns:v="urn:schemas-microsoft-com:vml" Requires="v">
                <p:oleObj name="文件" r:id="rId3" imgW="6248400" imgH="3276600" progId="Word.Document.12">
                  <p:embed/>
                </p:oleObj>
              </mc:Choice>
              <mc:Fallback>
                <p:oleObj name="文件" r:id="rId3" imgW="6248400" imgH="3276600" progId="Word.Document.12">
                  <p:embed/>
                  <p:pic>
                    <p:nvPicPr>
                      <p:cNvPr id="0" name="Object 60"/>
                      <p:cNvPicPr>
                        <a:picLocks noChangeAspect="1" noChangeArrowheads="1"/>
                      </p:cNvPicPr>
                      <p:nvPr/>
                    </p:nvPicPr>
                    <p:blipFill>
                      <a:blip r:embed="rId4"/>
                      <a:srcRect/>
                      <a:stretch>
                        <a:fillRect/>
                      </a:stretch>
                    </p:blipFill>
                    <p:spPr bwMode="auto">
                      <a:xfrm>
                        <a:off x="430807" y="1957382"/>
                        <a:ext cx="6068605" cy="3185282"/>
                      </a:xfrm>
                      <a:prstGeom prst="rect">
                        <a:avLst/>
                      </a:prstGeom>
                      <a:noFill/>
                    </p:spPr>
                  </p:pic>
                </p:oleObj>
              </mc:Fallback>
            </mc:AlternateContent>
          </a:graphicData>
        </a:graphic>
      </p:graphicFrame>
      <p:sp>
        <p:nvSpPr>
          <p:cNvPr id="16" name="文字方塊 15">
            <a:extLst>
              <a:ext uri="{FF2B5EF4-FFF2-40B4-BE49-F238E27FC236}">
                <a16:creationId xmlns:a16="http://schemas.microsoft.com/office/drawing/2014/main" id="{ED623A8F-E679-4870-A3E0-8CCB2D01CE45}"/>
              </a:ext>
            </a:extLst>
          </p:cNvPr>
          <p:cNvSpPr txBox="1"/>
          <p:nvPr/>
        </p:nvSpPr>
        <p:spPr>
          <a:xfrm>
            <a:off x="239032" y="985842"/>
            <a:ext cx="5865933" cy="1262525"/>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Use </a:t>
            </a:r>
            <a:r>
              <a:rPr lang="en-US" altLang="zh-TW" sz="1500" dirty="0" err="1">
                <a:solidFill>
                  <a:srgbClr val="FF0000"/>
                </a:solidFill>
                <a:latin typeface="Rockwell" panose="02060603020205020403" pitchFamily="18" charset="0"/>
              </a:rPr>
              <a:t>ConvNeXt</a:t>
            </a:r>
            <a:r>
              <a:rPr lang="en-US" altLang="zh-TW" sz="1500" dirty="0">
                <a:solidFill>
                  <a:schemeClr val="bg2">
                    <a:lumMod val="75000"/>
                  </a:schemeClr>
                </a:solidFill>
                <a:latin typeface="Rockwell" panose="02060603020205020403" pitchFamily="18" charset="0"/>
              </a:rPr>
              <a:t> as the backbone.</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Bring in </a:t>
            </a:r>
            <a:r>
              <a:rPr lang="en-US" altLang="zh-TW" sz="1500" dirty="0">
                <a:solidFill>
                  <a:srgbClr val="FF0000"/>
                </a:solidFill>
                <a:latin typeface="Rockwell" panose="02060603020205020403" pitchFamily="18" charset="0"/>
              </a:rPr>
              <a:t>damper block </a:t>
            </a:r>
            <a:r>
              <a:rPr lang="en-US" altLang="zh-TW" sz="1500" dirty="0">
                <a:solidFill>
                  <a:schemeClr val="bg2">
                    <a:lumMod val="75000"/>
                  </a:schemeClr>
                </a:solidFill>
                <a:latin typeface="Rockwell" panose="02060603020205020403" pitchFamily="18" charset="0"/>
              </a:rPr>
              <a:t>to integrate the VOI size as an effect parameter.</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Combine image features with clinical data.</a:t>
            </a:r>
            <a:endParaRPr lang="zh-TW" altLang="en-US" sz="1500" dirty="0">
              <a:solidFill>
                <a:schemeClr val="bg2">
                  <a:lumMod val="75000"/>
                </a:schemeClr>
              </a:solidFill>
              <a:latin typeface="Rockwell" panose="02060603020205020403" pitchFamily="18" charset="0"/>
            </a:endParaRPr>
          </a:p>
        </p:txBody>
      </p:sp>
      <p:pic>
        <p:nvPicPr>
          <p:cNvPr id="5" name="圖片 4">
            <a:extLst>
              <a:ext uri="{FF2B5EF4-FFF2-40B4-BE49-F238E27FC236}">
                <a16:creationId xmlns:a16="http://schemas.microsoft.com/office/drawing/2014/main" id="{4042662B-FA6D-FF00-06EB-040A66BEFF14}"/>
              </a:ext>
            </a:extLst>
          </p:cNvPr>
          <p:cNvPicPr>
            <a:picLocks noChangeAspect="1"/>
          </p:cNvPicPr>
          <p:nvPr/>
        </p:nvPicPr>
        <p:blipFill>
          <a:blip r:embed="rId5"/>
          <a:stretch>
            <a:fillRect/>
          </a:stretch>
        </p:blipFill>
        <p:spPr>
          <a:xfrm>
            <a:off x="6292827" y="1018561"/>
            <a:ext cx="2844800" cy="2235200"/>
          </a:xfrm>
          <a:prstGeom prst="rect">
            <a:avLst/>
          </a:prstGeom>
        </p:spPr>
      </p:pic>
      <p:cxnSp>
        <p:nvCxnSpPr>
          <p:cNvPr id="11" name="直線單箭頭接點 10">
            <a:extLst>
              <a:ext uri="{FF2B5EF4-FFF2-40B4-BE49-F238E27FC236}">
                <a16:creationId xmlns:a16="http://schemas.microsoft.com/office/drawing/2014/main" id="{99EB7E51-D44D-4715-993D-52A9A4587FEF}"/>
              </a:ext>
            </a:extLst>
          </p:cNvPr>
          <p:cNvCxnSpPr/>
          <p:nvPr/>
        </p:nvCxnSpPr>
        <p:spPr>
          <a:xfrm>
            <a:off x="6838738" y="3089805"/>
            <a:ext cx="279400" cy="0"/>
          </a:xfrm>
          <a:prstGeom prst="straightConnector1">
            <a:avLst/>
          </a:prstGeom>
          <a:ln>
            <a:solidFill>
              <a:srgbClr val="CC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64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0BDFAFF7-CD1A-46DC-ADF1-49F826E7B51E}"/>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a:t>
            </a:r>
            <a:r>
              <a:rPr lang="en-US" altLang="zh-TW" dirty="0" err="1">
                <a:solidFill>
                  <a:schemeClr val="bg1"/>
                </a:solidFill>
                <a:latin typeface="Rockwell" panose="02060603020205020403" pitchFamily="18" charset="0"/>
                <a:ea typeface="Times New Roman"/>
                <a:cs typeface="Times New Roman"/>
                <a:sym typeface="Times New Roman"/>
              </a:rPr>
              <a:t>ConvNeXt</a:t>
            </a:r>
            <a:r>
              <a:rPr lang="en-US" altLang="zh-TW" dirty="0">
                <a:solidFill>
                  <a:schemeClr val="bg1"/>
                </a:solidFill>
                <a:latin typeface="Rockwell" panose="02060603020205020403" pitchFamily="18" charset="0"/>
                <a:ea typeface="Times New Roman"/>
                <a:cs typeface="Times New Roman"/>
                <a:sym typeface="Times New Roman"/>
              </a:rPr>
              <a:t> </a:t>
            </a:r>
            <a:endParaRPr dirty="0">
              <a:solidFill>
                <a:schemeClr val="bg1"/>
              </a:solidFill>
              <a:latin typeface="Rockwell" panose="02060603020205020403" pitchFamily="18" charset="0"/>
              <a:ea typeface="Times New Roman"/>
              <a:cs typeface="Times New Roman"/>
              <a:sym typeface="Times New Roman"/>
            </a:endParaRPr>
          </a:p>
        </p:txBody>
      </p:sp>
      <p:sp>
        <p:nvSpPr>
          <p:cNvPr id="5" name="Rectangle 2">
            <a:extLst>
              <a:ext uri="{FF2B5EF4-FFF2-40B4-BE49-F238E27FC236}">
                <a16:creationId xmlns:a16="http://schemas.microsoft.com/office/drawing/2014/main" id="{2182E134-BA06-434B-A18F-37B434856C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90">
            <a:extLst>
              <a:ext uri="{FF2B5EF4-FFF2-40B4-BE49-F238E27FC236}">
                <a16:creationId xmlns:a16="http://schemas.microsoft.com/office/drawing/2014/main" id="{3250A36C-008F-4DFE-98FD-266F01507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投影片編號版面配置區 5">
            <a:extLst>
              <a:ext uri="{FF2B5EF4-FFF2-40B4-BE49-F238E27FC236}">
                <a16:creationId xmlns:a16="http://schemas.microsoft.com/office/drawing/2014/main" id="{DE167EFF-1243-A7E1-CDAD-8ABCE89672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
        <p:nvSpPr>
          <p:cNvPr id="7" name="Rectangle 17">
            <a:extLst>
              <a:ext uri="{FF2B5EF4-FFF2-40B4-BE49-F238E27FC236}">
                <a16:creationId xmlns:a16="http://schemas.microsoft.com/office/drawing/2014/main" id="{773197E8-4664-4040-AA94-4C1C5B09C0D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18">
            <a:extLst>
              <a:ext uri="{FF2B5EF4-FFF2-40B4-BE49-F238E27FC236}">
                <a16:creationId xmlns:a16="http://schemas.microsoft.com/office/drawing/2014/main" id="{C34EDA2F-A671-4994-9708-BBF3F6B5881E}"/>
              </a:ext>
            </a:extLst>
          </p:cNvPr>
          <p:cNvSpPr>
            <a:spLocks noChangeArrowheads="1"/>
          </p:cNvSpPr>
          <p:nvPr/>
        </p:nvSpPr>
        <p:spPr bwMode="auto">
          <a:xfrm>
            <a:off x="0" y="548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20">
            <a:extLst>
              <a:ext uri="{FF2B5EF4-FFF2-40B4-BE49-F238E27FC236}">
                <a16:creationId xmlns:a16="http://schemas.microsoft.com/office/drawing/2014/main" id="{AB54DD95-1165-4B3F-809D-4E5F9E65B80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21">
            <a:extLst>
              <a:ext uri="{FF2B5EF4-FFF2-40B4-BE49-F238E27FC236}">
                <a16:creationId xmlns:a16="http://schemas.microsoft.com/office/drawing/2014/main" id="{87F3B14A-03D9-416B-A6B6-17A5A8B57A28}"/>
              </a:ext>
            </a:extLst>
          </p:cNvPr>
          <p:cNvSpPr>
            <a:spLocks noChangeArrowheads="1"/>
          </p:cNvSpPr>
          <p:nvPr/>
        </p:nvSpPr>
        <p:spPr bwMode="auto">
          <a:xfrm>
            <a:off x="0" y="4543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6" name="Rectangle 23">
            <a:extLst>
              <a:ext uri="{FF2B5EF4-FFF2-40B4-BE49-F238E27FC236}">
                <a16:creationId xmlns:a16="http://schemas.microsoft.com/office/drawing/2014/main" id="{C42E9359-29C5-45A6-91E1-6F70398BAE08}"/>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24">
            <a:extLst>
              <a:ext uri="{FF2B5EF4-FFF2-40B4-BE49-F238E27FC236}">
                <a16:creationId xmlns:a16="http://schemas.microsoft.com/office/drawing/2014/main" id="{D45D7A49-17F3-47CE-A89E-9EC1C6880F08}"/>
              </a:ext>
            </a:extLst>
          </p:cNvPr>
          <p:cNvSpPr>
            <a:spLocks noChangeArrowheads="1"/>
          </p:cNvSpPr>
          <p:nvPr/>
        </p:nvSpPr>
        <p:spPr bwMode="auto">
          <a:xfrm>
            <a:off x="152400" y="469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61">
            <a:extLst>
              <a:ext uri="{FF2B5EF4-FFF2-40B4-BE49-F238E27FC236}">
                <a16:creationId xmlns:a16="http://schemas.microsoft.com/office/drawing/2014/main" id="{CA279419-5191-4CB3-9FAF-5EB81E05DEED}"/>
              </a:ext>
            </a:extLst>
          </p:cNvPr>
          <p:cNvSpPr>
            <a:spLocks noChangeArrowheads="1"/>
          </p:cNvSpPr>
          <p:nvPr/>
        </p:nvSpPr>
        <p:spPr bwMode="auto">
          <a:xfrm>
            <a:off x="122841" y="2120485"/>
            <a:ext cx="6371966" cy="4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0" name="Rectangle 63">
            <a:extLst>
              <a:ext uri="{FF2B5EF4-FFF2-40B4-BE49-F238E27FC236}">
                <a16:creationId xmlns:a16="http://schemas.microsoft.com/office/drawing/2014/main" id="{E04B2F7E-ED8F-478B-89AF-F80171D934E3}"/>
              </a:ext>
            </a:extLst>
          </p:cNvPr>
          <p:cNvSpPr>
            <a:spLocks noChangeArrowheads="1"/>
          </p:cNvSpPr>
          <p:nvPr/>
        </p:nvSpPr>
        <p:spPr bwMode="auto">
          <a:xfrm>
            <a:off x="0" y="2571750"/>
            <a:ext cx="64406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9" name="Rectangle 65">
            <a:extLst>
              <a:ext uri="{FF2B5EF4-FFF2-40B4-BE49-F238E27FC236}">
                <a16:creationId xmlns:a16="http://schemas.microsoft.com/office/drawing/2014/main" id="{23E83655-3CF9-422A-92AF-81C960850834}"/>
              </a:ext>
            </a:extLst>
          </p:cNvPr>
          <p:cNvSpPr>
            <a:spLocks noChangeArrowheads="1"/>
          </p:cNvSpPr>
          <p:nvPr/>
        </p:nvSpPr>
        <p:spPr bwMode="auto">
          <a:xfrm>
            <a:off x="665018" y="871535"/>
            <a:ext cx="3433255" cy="5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1" name="Rectangle 69">
            <a:extLst>
              <a:ext uri="{FF2B5EF4-FFF2-40B4-BE49-F238E27FC236}">
                <a16:creationId xmlns:a16="http://schemas.microsoft.com/office/drawing/2014/main" id="{45D56271-70A7-48BE-B5C0-D93CB142C61B}"/>
              </a:ext>
            </a:extLst>
          </p:cNvPr>
          <p:cNvSpPr>
            <a:spLocks noChangeArrowheads="1"/>
          </p:cNvSpPr>
          <p:nvPr/>
        </p:nvSpPr>
        <p:spPr bwMode="auto">
          <a:xfrm flipV="1">
            <a:off x="3701436" y="-1781528"/>
            <a:ext cx="2375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3" name="文字方塊 22">
            <a:extLst>
              <a:ext uri="{FF2B5EF4-FFF2-40B4-BE49-F238E27FC236}">
                <a16:creationId xmlns:a16="http://schemas.microsoft.com/office/drawing/2014/main" id="{15AF2F9D-8485-4243-8482-4D9C9E6EB70D}"/>
              </a:ext>
            </a:extLst>
          </p:cNvPr>
          <p:cNvSpPr txBox="1"/>
          <p:nvPr/>
        </p:nvSpPr>
        <p:spPr>
          <a:xfrm>
            <a:off x="235591" y="1230512"/>
            <a:ext cx="5985915" cy="1262590"/>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Derive from </a:t>
            </a:r>
            <a:r>
              <a:rPr lang="en-US" altLang="zh-TW" sz="1500" dirty="0" err="1">
                <a:solidFill>
                  <a:schemeClr val="bg2">
                    <a:lumMod val="75000"/>
                  </a:schemeClr>
                </a:solidFill>
                <a:latin typeface="Rockwell" panose="02060603020205020403" pitchFamily="18" charset="0"/>
              </a:rPr>
              <a:t>ResNet</a:t>
            </a:r>
            <a:r>
              <a:rPr lang="en-US" altLang="zh-TW" sz="1500" dirty="0">
                <a:solidFill>
                  <a:schemeClr val="bg2">
                    <a:lumMod val="75000"/>
                  </a:schemeClr>
                </a:solidFill>
                <a:latin typeface="Rockwell" panose="02060603020205020403" pitchFamily="18" charset="0"/>
              </a:rPr>
              <a:t> and </a:t>
            </a:r>
            <a:r>
              <a:rPr lang="en-US" altLang="zh-TW" sz="1500" dirty="0" err="1">
                <a:solidFill>
                  <a:schemeClr val="bg2">
                    <a:lumMod val="75000"/>
                  </a:schemeClr>
                </a:solidFill>
                <a:latin typeface="Rockwell" panose="02060603020205020403" pitchFamily="18" charset="0"/>
              </a:rPr>
              <a:t>ResNeXt</a:t>
            </a:r>
            <a:r>
              <a:rPr lang="en-US" altLang="zh-TW" sz="1500" dirty="0">
                <a:solidFill>
                  <a:schemeClr val="bg2">
                    <a:lumMod val="75000"/>
                  </a:schemeClr>
                </a:solidFill>
                <a:latin typeface="Rockwell" panose="02060603020205020403" pitchFamily="18" charset="0"/>
              </a:rPr>
              <a:t> and mimic certain aspects of Vision Transformers.</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Reduce number of </a:t>
            </a:r>
            <a:r>
              <a:rPr lang="en-US" altLang="zh-TW" sz="1500" dirty="0" err="1">
                <a:solidFill>
                  <a:schemeClr val="bg2">
                    <a:lumMod val="75000"/>
                  </a:schemeClr>
                </a:solidFill>
                <a:latin typeface="Rockwell" panose="02060603020205020403" pitchFamily="18" charset="0"/>
              </a:rPr>
              <a:t>ConvNeXt</a:t>
            </a:r>
            <a:r>
              <a:rPr lang="en-US" altLang="zh-TW" sz="1500" dirty="0">
                <a:solidFill>
                  <a:schemeClr val="bg2">
                    <a:lumMod val="75000"/>
                  </a:schemeClr>
                </a:solidFill>
                <a:latin typeface="Rockwell" panose="02060603020205020403" pitchFamily="18" charset="0"/>
              </a:rPr>
              <a:t> blocks.</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Reduce channel numbers in each </a:t>
            </a:r>
            <a:r>
              <a:rPr lang="en-US" altLang="zh-TW" sz="1500" dirty="0" err="1">
                <a:solidFill>
                  <a:schemeClr val="bg2">
                    <a:lumMod val="75000"/>
                  </a:schemeClr>
                </a:solidFill>
                <a:latin typeface="Rockwell" panose="02060603020205020403" pitchFamily="18" charset="0"/>
              </a:rPr>
              <a:t>ConvNeXt</a:t>
            </a:r>
            <a:r>
              <a:rPr lang="en-US" altLang="zh-TW" sz="1500" dirty="0">
                <a:solidFill>
                  <a:schemeClr val="bg2">
                    <a:lumMod val="75000"/>
                  </a:schemeClr>
                </a:solidFill>
                <a:latin typeface="Rockwell" panose="02060603020205020403" pitchFamily="18" charset="0"/>
              </a:rPr>
              <a:t> block</a:t>
            </a:r>
            <a:r>
              <a:rPr lang="en-US" altLang="zh-TW" dirty="0">
                <a:solidFill>
                  <a:schemeClr val="bg2">
                    <a:lumMod val="75000"/>
                  </a:schemeClr>
                </a:solidFill>
                <a:latin typeface="Rockwell" panose="02060603020205020403" pitchFamily="18" charset="0"/>
              </a:rPr>
              <a:t>.</a:t>
            </a:r>
            <a:endParaRPr lang="zh-TW" altLang="en-US" dirty="0">
              <a:solidFill>
                <a:schemeClr val="bg2">
                  <a:lumMod val="75000"/>
                </a:schemeClr>
              </a:solidFill>
              <a:latin typeface="Rockwell" panose="02060603020205020403" pitchFamily="18" charset="0"/>
            </a:endParaRPr>
          </a:p>
        </p:txBody>
      </p:sp>
      <p:graphicFrame>
        <p:nvGraphicFramePr>
          <p:cNvPr id="24" name="物件 23">
            <a:extLst>
              <a:ext uri="{FF2B5EF4-FFF2-40B4-BE49-F238E27FC236}">
                <a16:creationId xmlns:a16="http://schemas.microsoft.com/office/drawing/2014/main" id="{866CDC10-2D08-4883-BE1B-E0E17A70DC3A}"/>
              </a:ext>
            </a:extLst>
          </p:cNvPr>
          <p:cNvGraphicFramePr>
            <a:graphicFrameLocks noChangeAspect="1"/>
          </p:cNvGraphicFramePr>
          <p:nvPr>
            <p:extLst>
              <p:ext uri="{D42A27DB-BD31-4B8C-83A1-F6EECF244321}">
                <p14:modId xmlns:p14="http://schemas.microsoft.com/office/powerpoint/2010/main" val="2885562890"/>
              </p:ext>
            </p:extLst>
          </p:nvPr>
        </p:nvGraphicFramePr>
        <p:xfrm>
          <a:off x="122842" y="2685632"/>
          <a:ext cx="5996396" cy="2022931"/>
        </p:xfrm>
        <a:graphic>
          <a:graphicData uri="http://schemas.openxmlformats.org/presentationml/2006/ole">
            <mc:AlternateContent xmlns:mc="http://schemas.openxmlformats.org/markup-compatibility/2006">
              <mc:Choice xmlns:v="urn:schemas-microsoft-com:vml" Requires="v">
                <p:oleObj name="文件" r:id="rId3" imgW="8890000" imgH="2984500" progId="Word.Document.12">
                  <p:embed/>
                </p:oleObj>
              </mc:Choice>
              <mc:Fallback>
                <p:oleObj name="文件" r:id="rId3" imgW="8890000" imgH="2984500" progId="Word.Document.12">
                  <p:embed/>
                  <p:pic>
                    <p:nvPicPr>
                      <p:cNvPr id="12" name="物件 11">
                        <a:extLst>
                          <a:ext uri="{FF2B5EF4-FFF2-40B4-BE49-F238E27FC236}">
                            <a16:creationId xmlns:a16="http://schemas.microsoft.com/office/drawing/2014/main" id="{16E70795-C8B7-4D61-B4D1-7580C0E24EDA}"/>
                          </a:ext>
                        </a:extLst>
                      </p:cNvPr>
                      <p:cNvPicPr>
                        <a:picLocks noChangeAspect="1" noChangeArrowheads="1"/>
                      </p:cNvPicPr>
                      <p:nvPr/>
                    </p:nvPicPr>
                    <p:blipFill>
                      <a:blip r:embed="rId4"/>
                      <a:srcRect/>
                      <a:stretch>
                        <a:fillRect/>
                      </a:stretch>
                    </p:blipFill>
                    <p:spPr bwMode="auto">
                      <a:xfrm>
                        <a:off x="122842" y="2685632"/>
                        <a:ext cx="5996396" cy="2022931"/>
                      </a:xfrm>
                      <a:prstGeom prst="rect">
                        <a:avLst/>
                      </a:prstGeom>
                      <a:noFill/>
                    </p:spPr>
                  </p:pic>
                </p:oleObj>
              </mc:Fallback>
            </mc:AlternateContent>
          </a:graphicData>
        </a:graphic>
      </p:graphicFrame>
      <p:sp>
        <p:nvSpPr>
          <p:cNvPr id="9" name="Rectangle 2">
            <a:extLst>
              <a:ext uri="{FF2B5EF4-FFF2-40B4-BE49-F238E27FC236}">
                <a16:creationId xmlns:a16="http://schemas.microsoft.com/office/drawing/2014/main" id="{07CE9E6A-B4AA-71CD-1B40-039A8F73775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Rectangle 4">
            <a:extLst>
              <a:ext uri="{FF2B5EF4-FFF2-40B4-BE49-F238E27FC236}">
                <a16:creationId xmlns:a16="http://schemas.microsoft.com/office/drawing/2014/main" id="{9F2F5159-4D05-8B66-4750-81D8AF3C3A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6" name="Rectangle 6">
            <a:extLst>
              <a:ext uri="{FF2B5EF4-FFF2-40B4-BE49-F238E27FC236}">
                <a16:creationId xmlns:a16="http://schemas.microsoft.com/office/drawing/2014/main" id="{D97E7722-9CD6-4098-E300-F59124D3A8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8" name="圖片 27">
            <a:extLst>
              <a:ext uri="{FF2B5EF4-FFF2-40B4-BE49-F238E27FC236}">
                <a16:creationId xmlns:a16="http://schemas.microsoft.com/office/drawing/2014/main" id="{E7E25BA9-6B04-C930-DE07-AEFD1A92E76C}"/>
              </a:ext>
            </a:extLst>
          </p:cNvPr>
          <p:cNvPicPr>
            <a:picLocks noChangeAspect="1"/>
          </p:cNvPicPr>
          <p:nvPr/>
        </p:nvPicPr>
        <p:blipFill>
          <a:blip r:embed="rId5"/>
          <a:stretch>
            <a:fillRect/>
          </a:stretch>
        </p:blipFill>
        <p:spPr>
          <a:xfrm>
            <a:off x="5889171" y="1045314"/>
            <a:ext cx="3457421" cy="3790358"/>
          </a:xfrm>
          <a:prstGeom prst="rect">
            <a:avLst/>
          </a:prstGeom>
        </p:spPr>
      </p:pic>
    </p:spTree>
    <p:extLst>
      <p:ext uri="{BB962C8B-B14F-4D97-AF65-F5344CB8AC3E}">
        <p14:creationId xmlns:p14="http://schemas.microsoft.com/office/powerpoint/2010/main" val="146525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1;p14">
            <a:extLst>
              <a:ext uri="{FF2B5EF4-FFF2-40B4-BE49-F238E27FC236}">
                <a16:creationId xmlns:a16="http://schemas.microsoft.com/office/drawing/2014/main" id="{5CE409CC-C93A-4635-9E94-9E8773991C24}"/>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Classification </a:t>
            </a:r>
            <a:endParaRPr dirty="0">
              <a:solidFill>
                <a:schemeClr val="bg1"/>
              </a:solidFill>
              <a:latin typeface="Rockwell" panose="02060603020205020403" pitchFamily="18" charset="0"/>
              <a:ea typeface="Times New Roman"/>
              <a:cs typeface="Times New Roman"/>
              <a:sym typeface="Times New Roman"/>
            </a:endParaRPr>
          </a:p>
        </p:txBody>
      </p:sp>
      <p:sp>
        <p:nvSpPr>
          <p:cNvPr id="7" name="Rectangle 6">
            <a:extLst>
              <a:ext uri="{FF2B5EF4-FFF2-40B4-BE49-F238E27FC236}">
                <a16:creationId xmlns:a16="http://schemas.microsoft.com/office/drawing/2014/main" id="{1C6DA9C8-75C5-4936-9262-850D026FBC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8">
            <a:extLst>
              <a:ext uri="{FF2B5EF4-FFF2-40B4-BE49-F238E27FC236}">
                <a16:creationId xmlns:a16="http://schemas.microsoft.com/office/drawing/2014/main" id="{EB896A31-2BF8-4DFA-AF52-91292FA716DF}"/>
              </a:ext>
            </a:extLst>
          </p:cNvPr>
          <p:cNvSpPr>
            <a:spLocks noChangeArrowheads="1"/>
          </p:cNvSpPr>
          <p:nvPr/>
        </p:nvSpPr>
        <p:spPr bwMode="auto">
          <a:xfrm flipV="1">
            <a:off x="3145266" y="-2762251"/>
            <a:ext cx="41030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 name="投影片編號版面配置區 1">
            <a:extLst>
              <a:ext uri="{FF2B5EF4-FFF2-40B4-BE49-F238E27FC236}">
                <a16:creationId xmlns:a16="http://schemas.microsoft.com/office/drawing/2014/main" id="{45EC1010-5E61-C68A-A559-4D3779AC72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
        <p:nvSpPr>
          <p:cNvPr id="3" name="Rectangle 5">
            <a:extLst>
              <a:ext uri="{FF2B5EF4-FFF2-40B4-BE49-F238E27FC236}">
                <a16:creationId xmlns:a16="http://schemas.microsoft.com/office/drawing/2014/main" id="{1CFB2174-C475-4645-95EC-8C953567AE77}"/>
              </a:ext>
            </a:extLst>
          </p:cNvPr>
          <p:cNvSpPr>
            <a:spLocks noChangeArrowheads="1"/>
          </p:cNvSpPr>
          <p:nvPr/>
        </p:nvSpPr>
        <p:spPr bwMode="auto">
          <a:xfrm flipV="1">
            <a:off x="0" y="-2"/>
            <a:ext cx="66522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6" name="Rectangle 7">
            <a:extLst>
              <a:ext uri="{FF2B5EF4-FFF2-40B4-BE49-F238E27FC236}">
                <a16:creationId xmlns:a16="http://schemas.microsoft.com/office/drawing/2014/main" id="{C1EA7431-D4B5-4FC0-BDF5-4C275A18DEA2}"/>
              </a:ext>
            </a:extLst>
          </p:cNvPr>
          <p:cNvSpPr>
            <a:spLocks noChangeArrowheads="1"/>
          </p:cNvSpPr>
          <p:nvPr/>
        </p:nvSpPr>
        <p:spPr bwMode="auto">
          <a:xfrm flipV="1">
            <a:off x="336753" y="-121922"/>
            <a:ext cx="66644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4" name="Rectangle 61">
            <a:extLst>
              <a:ext uri="{FF2B5EF4-FFF2-40B4-BE49-F238E27FC236}">
                <a16:creationId xmlns:a16="http://schemas.microsoft.com/office/drawing/2014/main" id="{0F85976C-3BA9-4218-B10F-12808D82628E}"/>
              </a:ext>
            </a:extLst>
          </p:cNvPr>
          <p:cNvSpPr>
            <a:spLocks noChangeArrowheads="1"/>
          </p:cNvSpPr>
          <p:nvPr/>
        </p:nvSpPr>
        <p:spPr bwMode="auto">
          <a:xfrm>
            <a:off x="541480" y="13866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6" name="文字方塊 15">
            <a:extLst>
              <a:ext uri="{FF2B5EF4-FFF2-40B4-BE49-F238E27FC236}">
                <a16:creationId xmlns:a16="http://schemas.microsoft.com/office/drawing/2014/main" id="{ED623A8F-E679-4870-A3E0-8CCB2D01CE45}"/>
              </a:ext>
            </a:extLst>
          </p:cNvPr>
          <p:cNvSpPr txBox="1"/>
          <p:nvPr/>
        </p:nvSpPr>
        <p:spPr>
          <a:xfrm>
            <a:off x="150587" y="992406"/>
            <a:ext cx="6142240" cy="1262525"/>
          </a:xfrm>
          <a:prstGeom prst="rect">
            <a:avLst/>
          </a:prstGeom>
          <a:noFill/>
        </p:spPr>
        <p:txBody>
          <a:bodyPr wrap="square" rtlCol="0">
            <a:spAutoFit/>
          </a:bodyPr>
          <a:lstStyle/>
          <a:p>
            <a:pPr marL="285750" indent="-28575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Employed </a:t>
            </a:r>
            <a:r>
              <a:rPr lang="en-US" altLang="zh-TW" sz="1500" dirty="0">
                <a:solidFill>
                  <a:srgbClr val="FF0000"/>
                </a:solidFill>
                <a:latin typeface="Rockwell" panose="02060603020205020403" pitchFamily="18" charset="0"/>
              </a:rPr>
              <a:t>channel attention block </a:t>
            </a:r>
            <a:r>
              <a:rPr lang="en-US" altLang="zh-TW" sz="1500" dirty="0">
                <a:solidFill>
                  <a:schemeClr val="bg2">
                    <a:lumMod val="75000"/>
                  </a:schemeClr>
                </a:solidFill>
                <a:latin typeface="Rockwell" panose="02060603020205020403" pitchFamily="18" charset="0"/>
              </a:rPr>
              <a:t>to distinguish features with varying levels of importance within the channels.</a:t>
            </a:r>
          </a:p>
          <a:p>
            <a:pPr marL="285750" indent="-285750" algn="just">
              <a:lnSpc>
                <a:spcPct val="130000"/>
              </a:lnSpc>
              <a:buClr>
                <a:schemeClr val="bg2">
                  <a:lumMod val="75000"/>
                </a:schemeClr>
              </a:buClr>
              <a:buSzPct val="80000"/>
              <a:buFont typeface="Wingdings" panose="05000000000000000000" pitchFamily="2" charset="2"/>
              <a:buChar char="l"/>
            </a:pPr>
            <a:r>
              <a:rPr lang="en-US" altLang="zh-TW" sz="1500" dirty="0">
                <a:solidFill>
                  <a:schemeClr val="bg2">
                    <a:lumMod val="75000"/>
                  </a:schemeClr>
                </a:solidFill>
                <a:latin typeface="Rockwell" panose="02060603020205020403" pitchFamily="18" charset="0"/>
              </a:rPr>
              <a:t>Combine </a:t>
            </a:r>
            <a:r>
              <a:rPr lang="en-US" altLang="zh-TW" sz="1500" dirty="0">
                <a:solidFill>
                  <a:srgbClr val="FF0000"/>
                </a:solidFill>
                <a:latin typeface="Rockwell" panose="02060603020205020403" pitchFamily="18" charset="0"/>
              </a:rPr>
              <a:t>SE block</a:t>
            </a:r>
            <a:r>
              <a:rPr lang="en-US" altLang="zh-TW" sz="1500" dirty="0">
                <a:solidFill>
                  <a:schemeClr val="bg2">
                    <a:lumMod val="75000"/>
                  </a:schemeClr>
                </a:solidFill>
                <a:latin typeface="Rockwell" panose="02060603020205020403" pitchFamily="18" charset="0"/>
              </a:rPr>
              <a:t> and </a:t>
            </a:r>
            <a:r>
              <a:rPr lang="en-US" altLang="zh-TW" sz="1500" dirty="0">
                <a:solidFill>
                  <a:srgbClr val="FF0000"/>
                </a:solidFill>
                <a:latin typeface="Rockwell" panose="02060603020205020403" pitchFamily="18" charset="0"/>
              </a:rPr>
              <a:t>GCT block </a:t>
            </a:r>
            <a:r>
              <a:rPr lang="en-US" altLang="zh-TW" sz="1500" dirty="0">
                <a:solidFill>
                  <a:schemeClr val="bg2">
                    <a:lumMod val="75000"/>
                  </a:schemeClr>
                </a:solidFill>
                <a:latin typeface="Rockwell" panose="02060603020205020403" pitchFamily="18" charset="0"/>
              </a:rPr>
              <a:t>to one channel attention block.</a:t>
            </a:r>
          </a:p>
        </p:txBody>
      </p:sp>
      <p:sp>
        <p:nvSpPr>
          <p:cNvPr id="5" name="Rectangle 5">
            <a:extLst>
              <a:ext uri="{FF2B5EF4-FFF2-40B4-BE49-F238E27FC236}">
                <a16:creationId xmlns:a16="http://schemas.microsoft.com/office/drawing/2014/main" id="{527B92DB-FA25-4B5B-A914-D4B617807200}"/>
              </a:ext>
            </a:extLst>
          </p:cNvPr>
          <p:cNvSpPr>
            <a:spLocks noChangeArrowheads="1"/>
          </p:cNvSpPr>
          <p:nvPr/>
        </p:nvSpPr>
        <p:spPr bwMode="auto">
          <a:xfrm flipV="1">
            <a:off x="-1" y="-2226"/>
            <a:ext cx="6871275" cy="4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0" name="Rectangle 257">
            <a:extLst>
              <a:ext uri="{FF2B5EF4-FFF2-40B4-BE49-F238E27FC236}">
                <a16:creationId xmlns:a16="http://schemas.microsoft.com/office/drawing/2014/main" id="{AF1547FB-4358-46F1-BBA3-7A48C58C73B6}"/>
              </a:ext>
            </a:extLst>
          </p:cNvPr>
          <p:cNvSpPr>
            <a:spLocks noChangeArrowheads="1"/>
          </p:cNvSpPr>
          <p:nvPr/>
        </p:nvSpPr>
        <p:spPr bwMode="auto">
          <a:xfrm flipV="1">
            <a:off x="2084957" y="122866"/>
            <a:ext cx="72781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8" name="Rectangle 391">
            <a:extLst>
              <a:ext uri="{FF2B5EF4-FFF2-40B4-BE49-F238E27FC236}">
                <a16:creationId xmlns:a16="http://schemas.microsoft.com/office/drawing/2014/main" id="{55676EC1-C067-4D3F-99B1-4A7A20CB9B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Rectangle 400">
            <a:extLst>
              <a:ext uri="{FF2B5EF4-FFF2-40B4-BE49-F238E27FC236}">
                <a16:creationId xmlns:a16="http://schemas.microsoft.com/office/drawing/2014/main" id="{29565B3D-60DF-4D6B-B058-401C4745CF52}"/>
              </a:ext>
            </a:extLst>
          </p:cNvPr>
          <p:cNvSpPr>
            <a:spLocks noChangeArrowheads="1"/>
          </p:cNvSpPr>
          <p:nvPr/>
        </p:nvSpPr>
        <p:spPr bwMode="auto">
          <a:xfrm>
            <a:off x="0" y="-1"/>
            <a:ext cx="70641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pic>
        <p:nvPicPr>
          <p:cNvPr id="23" name="圖片 22">
            <a:extLst>
              <a:ext uri="{FF2B5EF4-FFF2-40B4-BE49-F238E27FC236}">
                <a16:creationId xmlns:a16="http://schemas.microsoft.com/office/drawing/2014/main" id="{2E76191B-A73D-4FC1-B3E2-4431203AC745}"/>
              </a:ext>
            </a:extLst>
          </p:cNvPr>
          <p:cNvPicPr>
            <a:picLocks noChangeAspect="1"/>
          </p:cNvPicPr>
          <p:nvPr/>
        </p:nvPicPr>
        <p:blipFill>
          <a:blip r:embed="rId3"/>
          <a:stretch>
            <a:fillRect/>
          </a:stretch>
        </p:blipFill>
        <p:spPr>
          <a:xfrm>
            <a:off x="792371" y="2150988"/>
            <a:ext cx="5411205" cy="2991675"/>
          </a:xfrm>
          <a:prstGeom prst="rect">
            <a:avLst/>
          </a:prstGeom>
        </p:spPr>
      </p:pic>
      <p:pic>
        <p:nvPicPr>
          <p:cNvPr id="8" name="圖片 7">
            <a:extLst>
              <a:ext uri="{FF2B5EF4-FFF2-40B4-BE49-F238E27FC236}">
                <a16:creationId xmlns:a16="http://schemas.microsoft.com/office/drawing/2014/main" id="{8791A69E-8E93-60F5-AE00-58E539F23637}"/>
              </a:ext>
            </a:extLst>
          </p:cNvPr>
          <p:cNvPicPr>
            <a:picLocks noChangeAspect="1"/>
          </p:cNvPicPr>
          <p:nvPr/>
        </p:nvPicPr>
        <p:blipFill>
          <a:blip r:embed="rId4"/>
          <a:stretch>
            <a:fillRect/>
          </a:stretch>
        </p:blipFill>
        <p:spPr>
          <a:xfrm>
            <a:off x="6292827" y="1018561"/>
            <a:ext cx="2844800" cy="2235200"/>
          </a:xfrm>
          <a:prstGeom prst="rect">
            <a:avLst/>
          </a:prstGeom>
        </p:spPr>
      </p:pic>
      <p:cxnSp>
        <p:nvCxnSpPr>
          <p:cNvPr id="11" name="直線單箭頭接點 10">
            <a:extLst>
              <a:ext uri="{FF2B5EF4-FFF2-40B4-BE49-F238E27FC236}">
                <a16:creationId xmlns:a16="http://schemas.microsoft.com/office/drawing/2014/main" id="{99EB7E51-D44D-4715-993D-52A9A4587FEF}"/>
              </a:ext>
            </a:extLst>
          </p:cNvPr>
          <p:cNvCxnSpPr/>
          <p:nvPr/>
        </p:nvCxnSpPr>
        <p:spPr>
          <a:xfrm>
            <a:off x="6861489" y="3089805"/>
            <a:ext cx="279400" cy="0"/>
          </a:xfrm>
          <a:prstGeom prst="straightConnector1">
            <a:avLst/>
          </a:prstGeom>
          <a:ln>
            <a:solidFill>
              <a:srgbClr val="CC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32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89B55D3C-13DC-4D20-9261-F38F3BD7F62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Squeeze and Excitation (SE)</a:t>
            </a:r>
            <a:endParaRPr dirty="0">
              <a:solidFill>
                <a:schemeClr val="bg1"/>
              </a:solidFill>
              <a:latin typeface="Rockwell" panose="02060603020205020403" pitchFamily="18" charset="0"/>
              <a:ea typeface="Times New Roman"/>
              <a:cs typeface="Times New Roman"/>
              <a:sym typeface="Times New Roman"/>
            </a:endParaRPr>
          </a:p>
        </p:txBody>
      </p:sp>
      <p:sp>
        <p:nvSpPr>
          <p:cNvPr id="5" name="Rectangle 2">
            <a:extLst>
              <a:ext uri="{FF2B5EF4-FFF2-40B4-BE49-F238E27FC236}">
                <a16:creationId xmlns:a16="http://schemas.microsoft.com/office/drawing/2014/main" id="{4E2A92E0-09CD-4C14-9E84-4548358BC0D7}"/>
              </a:ext>
            </a:extLst>
          </p:cNvPr>
          <p:cNvSpPr>
            <a:spLocks noChangeArrowheads="1"/>
          </p:cNvSpPr>
          <p:nvPr/>
        </p:nvSpPr>
        <p:spPr bwMode="auto">
          <a:xfrm>
            <a:off x="2034540" y="24612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a:extLst>
              <a:ext uri="{FF2B5EF4-FFF2-40B4-BE49-F238E27FC236}">
                <a16:creationId xmlns:a16="http://schemas.microsoft.com/office/drawing/2014/main" id="{AAF69B99-B152-4C7E-8F27-5BC9D2EEB6EE}"/>
              </a:ext>
            </a:extLst>
          </p:cNvPr>
          <p:cNvGraphicFramePr>
            <a:graphicFrameLocks noChangeAspect="1"/>
          </p:cNvGraphicFramePr>
          <p:nvPr>
            <p:extLst>
              <p:ext uri="{D42A27DB-BD31-4B8C-83A1-F6EECF244321}">
                <p14:modId xmlns:p14="http://schemas.microsoft.com/office/powerpoint/2010/main" val="1669970333"/>
              </p:ext>
            </p:extLst>
          </p:nvPr>
        </p:nvGraphicFramePr>
        <p:xfrm>
          <a:off x="190788" y="2681346"/>
          <a:ext cx="5414682" cy="1748398"/>
        </p:xfrm>
        <a:graphic>
          <a:graphicData uri="http://schemas.openxmlformats.org/presentationml/2006/ole">
            <mc:AlternateContent xmlns:mc="http://schemas.openxmlformats.org/markup-compatibility/2006">
              <mc:Choice xmlns:v="urn:schemas-microsoft-com:vml" Requires="v">
                <p:oleObj name="Document" r:id="rId3" imgW="5308164" imgH="1729527" progId="Word.Document.12">
                  <p:embed/>
                </p:oleObj>
              </mc:Choice>
              <mc:Fallback>
                <p:oleObj name="Document" r:id="rId3" imgW="5308164" imgH="1729527" progId="Word.Document.12">
                  <p:embed/>
                  <p:pic>
                    <p:nvPicPr>
                      <p:cNvPr id="0" name="Object 1"/>
                      <p:cNvPicPr>
                        <a:picLocks noChangeAspect="1" noChangeArrowheads="1"/>
                      </p:cNvPicPr>
                      <p:nvPr/>
                    </p:nvPicPr>
                    <p:blipFill>
                      <a:blip r:embed="rId4"/>
                      <a:srcRect/>
                      <a:stretch>
                        <a:fillRect/>
                      </a:stretch>
                    </p:blipFill>
                    <p:spPr bwMode="auto">
                      <a:xfrm>
                        <a:off x="190788" y="2681346"/>
                        <a:ext cx="5414682" cy="1748398"/>
                      </a:xfrm>
                      <a:prstGeom prst="rect">
                        <a:avLst/>
                      </a:prstGeom>
                      <a:noFill/>
                    </p:spPr>
                  </p:pic>
                </p:oleObj>
              </mc:Fallback>
            </mc:AlternateContent>
          </a:graphicData>
        </a:graphic>
      </p:graphicFrame>
      <p:sp>
        <p:nvSpPr>
          <p:cNvPr id="2" name="投影片編號版面配置區 1">
            <a:extLst>
              <a:ext uri="{FF2B5EF4-FFF2-40B4-BE49-F238E27FC236}">
                <a16:creationId xmlns:a16="http://schemas.microsoft.com/office/drawing/2014/main" id="{C0D5AA7B-7451-62F4-0CCC-1D2DC4CB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grpSp>
        <p:nvGrpSpPr>
          <p:cNvPr id="7" name="群組 6">
            <a:extLst>
              <a:ext uri="{FF2B5EF4-FFF2-40B4-BE49-F238E27FC236}">
                <a16:creationId xmlns:a16="http://schemas.microsoft.com/office/drawing/2014/main" id="{BDDBB2E5-5D45-45B2-9E6D-76A93A77BC1F}"/>
              </a:ext>
            </a:extLst>
          </p:cNvPr>
          <p:cNvGrpSpPr/>
          <p:nvPr/>
        </p:nvGrpSpPr>
        <p:grpSpPr>
          <a:xfrm>
            <a:off x="5880847" y="1004400"/>
            <a:ext cx="3263153" cy="1819476"/>
            <a:chOff x="6309052" y="1004400"/>
            <a:chExt cx="2834948" cy="1567349"/>
          </a:xfrm>
        </p:grpSpPr>
        <p:pic>
          <p:nvPicPr>
            <p:cNvPr id="20" name="圖片 19">
              <a:extLst>
                <a:ext uri="{FF2B5EF4-FFF2-40B4-BE49-F238E27FC236}">
                  <a16:creationId xmlns:a16="http://schemas.microsoft.com/office/drawing/2014/main" id="{E5C6AFA1-BB06-4FA5-BB9A-4178B01BDADA}"/>
                </a:ext>
              </a:extLst>
            </p:cNvPr>
            <p:cNvPicPr>
              <a:picLocks noChangeAspect="1"/>
            </p:cNvPicPr>
            <p:nvPr/>
          </p:nvPicPr>
          <p:blipFill>
            <a:blip r:embed="rId5"/>
            <a:stretch>
              <a:fillRect/>
            </a:stretch>
          </p:blipFill>
          <p:spPr>
            <a:xfrm>
              <a:off x="6309052" y="1004400"/>
              <a:ext cx="2834948" cy="1567349"/>
            </a:xfrm>
            <a:prstGeom prst="rect">
              <a:avLst/>
            </a:prstGeom>
          </p:spPr>
        </p:pic>
        <p:sp>
          <p:nvSpPr>
            <p:cNvPr id="10" name="矩形 9">
              <a:extLst>
                <a:ext uri="{FF2B5EF4-FFF2-40B4-BE49-F238E27FC236}">
                  <a16:creationId xmlns:a16="http://schemas.microsoft.com/office/drawing/2014/main" id="{F264C566-13C6-4066-9A83-CBE280ABCA71}"/>
                </a:ext>
              </a:extLst>
            </p:cNvPr>
            <p:cNvSpPr/>
            <p:nvPr/>
          </p:nvSpPr>
          <p:spPr>
            <a:xfrm>
              <a:off x="8084821" y="1468895"/>
              <a:ext cx="387638" cy="33874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 name="群組 3">
            <a:extLst>
              <a:ext uri="{FF2B5EF4-FFF2-40B4-BE49-F238E27FC236}">
                <a16:creationId xmlns:a16="http://schemas.microsoft.com/office/drawing/2014/main" id="{4F9CEAB4-36B4-4F71-88D0-C6B91D762701}"/>
              </a:ext>
            </a:extLst>
          </p:cNvPr>
          <p:cNvGrpSpPr/>
          <p:nvPr/>
        </p:nvGrpSpPr>
        <p:grpSpPr>
          <a:xfrm>
            <a:off x="5558341" y="3405058"/>
            <a:ext cx="3854601" cy="1299633"/>
            <a:chOff x="649904" y="3382970"/>
            <a:chExt cx="4194150" cy="1422269"/>
          </a:xfrm>
        </p:grpSpPr>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7CBA1AB8-2E37-415B-AAFD-01DE104E5426}"/>
                    </a:ext>
                  </a:extLst>
                </p:cNvPr>
                <p:cNvSpPr txBox="1"/>
                <p:nvPr/>
              </p:nvSpPr>
              <p:spPr>
                <a:xfrm>
                  <a:off x="649904" y="3382970"/>
                  <a:ext cx="4194150" cy="353879"/>
                </a:xfrm>
                <a:prstGeom prst="rect">
                  <a:avLst/>
                </a:prstGeom>
                <a:noFill/>
              </p:spPr>
              <p:txBody>
                <a:bodyPr wrap="square" rtlCol="0">
                  <a:spAutoFit/>
                </a:bodyPr>
                <a:lstStyle/>
                <a:p>
                  <a:r>
                    <a:rPr lang="en-US" altLang="zh-TW" sz="1100" b="1" dirty="0">
                      <a:solidFill>
                        <a:schemeClr val="bg2">
                          <a:lumMod val="75000"/>
                        </a:schemeClr>
                      </a:solidFill>
                      <a:latin typeface="+mn-lt"/>
                    </a:rPr>
                    <a:t>Squeeze:  </a:t>
                  </a:r>
                  <a14:m>
                    <m:oMath xmlns:m="http://schemas.openxmlformats.org/officeDocument/2006/math">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𝑦</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𝑠𝑞</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x</m:t>
                          </m:r>
                        </m:e>
                      </m:d>
                      <m:r>
                        <a:rPr lang="en-US" altLang="zh-TW" sz="1100" i="1">
                          <a:solidFill>
                            <a:schemeClr val="bg2">
                              <a:lumMod val="75000"/>
                            </a:schemeClr>
                          </a:solidFill>
                          <a:latin typeface="Cambria Math" panose="02040503050406030204" pitchFamily="18" charset="0"/>
                        </a:rPr>
                        <m:t>=</m:t>
                      </m:r>
                      <m:f>
                        <m:fPr>
                          <m:ctrlPr>
                            <a:rPr lang="zh-TW" altLang="zh-TW" sz="1100" i="1">
                              <a:solidFill>
                                <a:schemeClr val="bg2">
                                  <a:lumMod val="75000"/>
                                </a:schemeClr>
                              </a:solidFill>
                              <a:latin typeface="Cambria Math" panose="02040503050406030204" pitchFamily="18" charset="0"/>
                            </a:rPr>
                          </m:ctrlPr>
                        </m:fPr>
                        <m:num>
                          <m:r>
                            <a:rPr lang="en-US" altLang="zh-TW" sz="1100" i="1">
                              <a:solidFill>
                                <a:schemeClr val="bg2">
                                  <a:lumMod val="75000"/>
                                </a:schemeClr>
                              </a:solidFill>
                              <a:latin typeface="Cambria Math" panose="02040503050406030204" pitchFamily="18" charset="0"/>
                            </a:rPr>
                            <m:t>1</m:t>
                          </m:r>
                        </m:num>
                        <m:den>
                          <m:r>
                            <a:rPr lang="en-US" altLang="zh-TW" sz="1100" i="1">
                              <a:solidFill>
                                <a:schemeClr val="bg2">
                                  <a:lumMod val="75000"/>
                                </a:schemeClr>
                              </a:solidFill>
                              <a:latin typeface="Cambria Math" panose="02040503050406030204" pitchFamily="18" charset="0"/>
                            </a:rPr>
                            <m:t>𝐷</m:t>
                          </m:r>
                          <m:r>
                            <a:rPr lang="zh-TW"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𝐻</m:t>
                          </m:r>
                          <m:r>
                            <a:rPr lang="zh-TW"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𝑊</m:t>
                          </m:r>
                        </m:den>
                      </m:f>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𝑖</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𝐷</m:t>
                          </m:r>
                        </m:sup>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𝑗</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𝐻</m:t>
                              </m:r>
                            </m:sup>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𝑘</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𝑊</m:t>
                                  </m:r>
                                </m:sup>
                                <m:e>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𝑥</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𝑖</m:t>
                                  </m:r>
                                  <m:r>
                                    <a:rPr lang="en-US" altLang="zh-TW" sz="1100" i="1">
                                      <a:solidFill>
                                        <a:schemeClr val="bg2">
                                          <a:lumMod val="75000"/>
                                        </a:schemeClr>
                                      </a:solidFill>
                                      <a:latin typeface="Cambria Math" panose="02040503050406030204" pitchFamily="18" charset="0"/>
                                    </a:rPr>
                                    <m:t>, </m:t>
                                  </m:r>
                                  <m:r>
                                    <a:rPr lang="en-US" altLang="zh-TW" sz="1100" i="1">
                                      <a:solidFill>
                                        <a:schemeClr val="bg2">
                                          <a:lumMod val="75000"/>
                                        </a:schemeClr>
                                      </a:solidFill>
                                      <a:latin typeface="Cambria Math" panose="02040503050406030204" pitchFamily="18" charset="0"/>
                                    </a:rPr>
                                    <m:t>𝑗</m:t>
                                  </m:r>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𝑘</m:t>
                                  </m:r>
                                  <m:r>
                                    <a:rPr lang="en-US" altLang="zh-TW" sz="1100" i="1">
                                      <a:solidFill>
                                        <a:schemeClr val="bg2">
                                          <a:lumMod val="75000"/>
                                        </a:schemeClr>
                                      </a:solidFill>
                                      <a:latin typeface="Cambria Math" panose="02040503050406030204" pitchFamily="18" charset="0"/>
                                    </a:rPr>
                                    <m:t>)</m:t>
                                  </m:r>
                                </m:e>
                              </m:nary>
                            </m:e>
                          </m:nary>
                        </m:e>
                      </m:nary>
                    </m:oMath>
                  </a14:m>
                  <a:endParaRPr lang="zh-TW" altLang="zh-TW" sz="1100" dirty="0">
                    <a:solidFill>
                      <a:schemeClr val="bg2">
                        <a:lumMod val="75000"/>
                      </a:schemeClr>
                    </a:solidFill>
                    <a:latin typeface="+mn-lt"/>
                  </a:endParaRPr>
                </a:p>
              </p:txBody>
            </p:sp>
          </mc:Choice>
          <mc:Fallback xmlns="">
            <p:sp>
              <p:nvSpPr>
                <p:cNvPr id="3" name="文字方塊 2">
                  <a:extLst>
                    <a:ext uri="{FF2B5EF4-FFF2-40B4-BE49-F238E27FC236}">
                      <a16:creationId xmlns:a16="http://schemas.microsoft.com/office/drawing/2014/main" id="{7CBA1AB8-2E37-415B-AAFD-01DE104E5426}"/>
                    </a:ext>
                  </a:extLst>
                </p:cNvPr>
                <p:cNvSpPr txBox="1">
                  <a:spLocks noRot="1" noChangeAspect="1" noMove="1" noResize="1" noEditPoints="1" noAdjustHandles="1" noChangeArrowheads="1" noChangeShapeType="1" noTextEdit="1"/>
                </p:cNvSpPr>
                <p:nvPr/>
              </p:nvSpPr>
              <p:spPr>
                <a:xfrm>
                  <a:off x="649904" y="3382970"/>
                  <a:ext cx="4194150" cy="353879"/>
                </a:xfrm>
                <a:prstGeom prst="rect">
                  <a:avLst/>
                </a:prstGeom>
                <a:blipFill>
                  <a:blip r:embed="rId6"/>
                  <a:stretch>
                    <a:fillRect t="-65385" b="-1076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4D317B7-908F-416A-A8DB-5F7C1FE75435}"/>
                    </a:ext>
                  </a:extLst>
                </p:cNvPr>
                <p:cNvSpPr txBox="1"/>
                <p:nvPr/>
              </p:nvSpPr>
              <p:spPr>
                <a:xfrm>
                  <a:off x="649904" y="3879849"/>
                  <a:ext cx="4194150" cy="459125"/>
                </a:xfrm>
                <a:prstGeom prst="rect">
                  <a:avLst/>
                </a:prstGeom>
                <a:noFill/>
              </p:spPr>
              <p:txBody>
                <a:bodyPr wrap="square" rtlCol="0">
                  <a:spAutoFit/>
                </a:bodyPr>
                <a:lstStyle/>
                <a:p>
                  <a:r>
                    <a:rPr lang="en-US" altLang="zh-TW" sz="1100" b="1" dirty="0">
                      <a:solidFill>
                        <a:schemeClr val="bg2">
                          <a:lumMod val="75000"/>
                        </a:schemeClr>
                      </a:solidFill>
                      <a:latin typeface="+mn-lt"/>
                    </a:rPr>
                    <a:t>Excitation:  </a:t>
                  </a:r>
                  <a14:m>
                    <m:oMath xmlns:m="http://schemas.openxmlformats.org/officeDocument/2006/math">
                      <m:r>
                        <m:rPr>
                          <m:sty m:val="p"/>
                        </m:rPr>
                        <a:rPr lang="en-US" altLang="zh-TW" sz="1100" smtClean="0">
                          <a:solidFill>
                            <a:schemeClr val="bg2">
                              <a:lumMod val="75000"/>
                            </a:schemeClr>
                          </a:solidFill>
                          <a:latin typeface="Cambria Math" panose="02040503050406030204" pitchFamily="18" charset="0"/>
                        </a:rPr>
                        <m:t>z</m:t>
                      </m:r>
                      <m:r>
                        <a:rPr lang="en-US" altLang="zh-TW" sz="1100" smtClean="0">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𝑒𝑥</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y</m:t>
                          </m:r>
                        </m:e>
                      </m:d>
                      <m:r>
                        <a:rPr lang="en-US" altLang="zh-TW" sz="1100" i="1">
                          <a:solidFill>
                            <a:schemeClr val="bg2">
                              <a:lumMod val="75000"/>
                            </a:schemeClr>
                          </a:solidFill>
                          <a:latin typeface="Cambria Math" panose="02040503050406030204" pitchFamily="18" charset="0"/>
                        </a:rPr>
                        <m:t>= </m:t>
                      </m:r>
                      <m:r>
                        <a:rPr lang="en-US" altLang="zh-TW" sz="1100" i="1">
                          <a:solidFill>
                            <a:schemeClr val="bg2">
                              <a:lumMod val="75000"/>
                            </a:schemeClr>
                          </a:solidFill>
                          <a:latin typeface="Cambria Math" panose="02040503050406030204" pitchFamily="18" charset="0"/>
                        </a:rPr>
                        <m:t>𝜎</m:t>
                      </m:r>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W</m:t>
                          </m:r>
                        </m:e>
                        <m:sub>
                          <m:r>
                            <a:rPr lang="en-US" altLang="zh-TW" sz="1100" i="1">
                              <a:solidFill>
                                <a:schemeClr val="bg2">
                                  <a:lumMod val="75000"/>
                                </a:schemeClr>
                              </a:solidFill>
                              <a:latin typeface="Cambria Math" panose="02040503050406030204" pitchFamily="18" charset="0"/>
                            </a:rPr>
                            <m:t>2</m:t>
                          </m:r>
                        </m:sub>
                      </m:sSub>
                      <m:r>
                        <a:rPr lang="en-US" altLang="zh-TW" sz="1100" i="1">
                          <a:solidFill>
                            <a:schemeClr val="bg2">
                              <a:lumMod val="75000"/>
                            </a:schemeClr>
                          </a:solidFill>
                          <a:latin typeface="Cambria Math" panose="02040503050406030204" pitchFamily="18" charset="0"/>
                        </a:rPr>
                        <m:t>𝛿</m:t>
                      </m:r>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W</m:t>
                          </m:r>
                        </m:e>
                        <m:sub>
                          <m:r>
                            <a:rPr lang="en-US" altLang="zh-TW" sz="1100" i="1">
                              <a:solidFill>
                                <a:schemeClr val="bg2">
                                  <a:lumMod val="75000"/>
                                </a:schemeClr>
                              </a:solidFill>
                              <a:latin typeface="Cambria Math" panose="02040503050406030204" pitchFamily="18" charset="0"/>
                            </a:rPr>
                            <m:t>1</m:t>
                          </m:r>
                        </m:sub>
                      </m:sSub>
                      <m:r>
                        <m:rPr>
                          <m:nor/>
                        </m:rPr>
                        <a:rPr lang="en-US" altLang="zh-TW" sz="1100">
                          <a:solidFill>
                            <a:schemeClr val="bg2">
                              <a:lumMod val="75000"/>
                            </a:schemeClr>
                          </a:solidFill>
                          <a:latin typeface="+mn-lt"/>
                        </a:rPr>
                        <m:t>y</m:t>
                      </m:r>
                      <m:r>
                        <a:rPr lang="en-US" altLang="zh-TW" sz="1100" i="1">
                          <a:solidFill>
                            <a:schemeClr val="bg2">
                              <a:lumMod val="75000"/>
                            </a:schemeClr>
                          </a:solidFill>
                          <a:latin typeface="Cambria Math" panose="02040503050406030204" pitchFamily="18" charset="0"/>
                        </a:rPr>
                        <m:t>)) </m:t>
                      </m:r>
                    </m:oMath>
                  </a14:m>
                  <a:endParaRPr lang="zh-TW" altLang="zh-TW" sz="1100" dirty="0">
                    <a:latin typeface="+mn-lt"/>
                  </a:endParaRPr>
                </a:p>
                <a:p>
                  <a:endParaRPr lang="zh-TW" altLang="zh-TW" sz="1100" dirty="0">
                    <a:solidFill>
                      <a:schemeClr val="bg2">
                        <a:lumMod val="75000"/>
                      </a:schemeClr>
                    </a:solidFill>
                  </a:endParaRPr>
                </a:p>
              </p:txBody>
            </p:sp>
          </mc:Choice>
          <mc:Fallback xmlns="">
            <p:sp>
              <p:nvSpPr>
                <p:cNvPr id="14" name="文字方塊 13">
                  <a:extLst>
                    <a:ext uri="{FF2B5EF4-FFF2-40B4-BE49-F238E27FC236}">
                      <a16:creationId xmlns:a16="http://schemas.microsoft.com/office/drawing/2014/main" id="{54D317B7-908F-416A-A8DB-5F7C1FE75435}"/>
                    </a:ext>
                  </a:extLst>
                </p:cNvPr>
                <p:cNvSpPr txBox="1">
                  <a:spLocks noRot="1" noChangeAspect="1" noMove="1" noResize="1" noEditPoints="1" noAdjustHandles="1" noChangeArrowheads="1" noChangeShapeType="1" noTextEdit="1"/>
                </p:cNvSpPr>
                <p:nvPr/>
              </p:nvSpPr>
              <p:spPr>
                <a:xfrm>
                  <a:off x="649904" y="3879849"/>
                  <a:ext cx="4194150" cy="45912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3BF092EC-BB42-4F1D-A2AF-1E1FC7D7C36A}"/>
                    </a:ext>
                  </a:extLst>
                </p:cNvPr>
                <p:cNvSpPr txBox="1"/>
                <p:nvPr/>
              </p:nvSpPr>
              <p:spPr>
                <a:xfrm>
                  <a:off x="649904" y="4346114"/>
                  <a:ext cx="4194150" cy="459125"/>
                </a:xfrm>
                <a:prstGeom prst="rect">
                  <a:avLst/>
                </a:prstGeom>
                <a:noFill/>
              </p:spPr>
              <p:txBody>
                <a:bodyPr wrap="square" rtlCol="0">
                  <a:spAutoFit/>
                </a:bodyPr>
                <a:lstStyle/>
                <a:p>
                  <a:r>
                    <a:rPr lang="en-US" altLang="zh-TW" sz="1100" b="1" dirty="0">
                      <a:solidFill>
                        <a:schemeClr val="bg2">
                          <a:lumMod val="75000"/>
                        </a:schemeClr>
                      </a:solidFill>
                      <a:latin typeface="+mn-lt"/>
                    </a:rPr>
                    <a:t>Weight recalibration:  </a:t>
                  </a:r>
                  <a14:m>
                    <m:oMath xmlns:m="http://schemas.openxmlformats.org/officeDocument/2006/math">
                      <m:acc>
                        <m:accPr>
                          <m:chr m:val="̃"/>
                          <m:ctrlPr>
                            <a:rPr lang="zh-TW" altLang="zh-TW" sz="1100" i="1" smtClean="0">
                              <a:solidFill>
                                <a:schemeClr val="bg2">
                                  <a:lumMod val="75000"/>
                                </a:schemeClr>
                              </a:solidFill>
                              <a:latin typeface="Cambria Math" panose="02040503050406030204" pitchFamily="18" charset="0"/>
                            </a:rPr>
                          </m:ctrlPr>
                        </m:accPr>
                        <m:e>
                          <m:r>
                            <m:rPr>
                              <m:nor/>
                            </m:rPr>
                            <a:rPr lang="en-US" altLang="zh-TW" sz="1100">
                              <a:solidFill>
                                <a:schemeClr val="bg2">
                                  <a:lumMod val="75000"/>
                                </a:schemeClr>
                              </a:solidFill>
                              <a:latin typeface="+mn-lt"/>
                            </a:rPr>
                            <m:t>x</m:t>
                          </m:r>
                        </m:e>
                      </m:acc>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𝑠𝑐𝑎𝑙𝑒</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x</m:t>
                          </m:r>
                          <m:r>
                            <a:rPr lang="en-US" altLang="zh-TW" sz="1100" i="1">
                              <a:solidFill>
                                <a:schemeClr val="bg2">
                                  <a:lumMod val="75000"/>
                                </a:schemeClr>
                              </a:solidFill>
                              <a:latin typeface="Cambria Math" panose="02040503050406030204" pitchFamily="18" charset="0"/>
                            </a:rPr>
                            <m:t>,</m:t>
                          </m:r>
                          <m:r>
                            <m:rPr>
                              <m:nor/>
                            </m:rPr>
                            <a:rPr lang="en-US" altLang="zh-TW" sz="1100">
                              <a:solidFill>
                                <a:schemeClr val="bg2">
                                  <a:lumMod val="75000"/>
                                </a:schemeClr>
                              </a:solidFill>
                              <a:latin typeface="+mn-lt"/>
                            </a:rPr>
                            <m:t>z</m:t>
                          </m:r>
                        </m:e>
                      </m:d>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𝑧</m:t>
                          </m:r>
                        </m:e>
                        <m:sub>
                          <m:r>
                            <a:rPr lang="en-US" altLang="zh-TW" sz="1100" i="1">
                              <a:solidFill>
                                <a:schemeClr val="bg2">
                                  <a:lumMod val="75000"/>
                                </a:schemeClr>
                              </a:solidFill>
                              <a:latin typeface="Cambria Math" panose="02040503050406030204" pitchFamily="18" charset="0"/>
                            </a:rPr>
                            <m:t>𝑐</m:t>
                          </m:r>
                        </m:sub>
                      </m:sSub>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𝑥</m:t>
                          </m:r>
                        </m:e>
                        <m:sub>
                          <m:r>
                            <a:rPr lang="en-US" altLang="zh-TW" sz="1100" i="1">
                              <a:solidFill>
                                <a:schemeClr val="bg2">
                                  <a:lumMod val="75000"/>
                                </a:schemeClr>
                              </a:solidFill>
                              <a:latin typeface="Cambria Math" panose="02040503050406030204" pitchFamily="18" charset="0"/>
                            </a:rPr>
                            <m:t>𝑐</m:t>
                          </m:r>
                        </m:sub>
                      </m:sSub>
                    </m:oMath>
                  </a14:m>
                  <a:endParaRPr lang="zh-TW" altLang="zh-TW" sz="1100" dirty="0">
                    <a:latin typeface="+mn-lt"/>
                  </a:endParaRPr>
                </a:p>
                <a:p>
                  <a:endParaRPr lang="zh-TW" altLang="zh-TW" sz="1100" dirty="0">
                    <a:solidFill>
                      <a:schemeClr val="bg2">
                        <a:lumMod val="75000"/>
                      </a:schemeClr>
                    </a:solidFill>
                  </a:endParaRPr>
                </a:p>
              </p:txBody>
            </p:sp>
          </mc:Choice>
          <mc:Fallback xmlns="">
            <p:sp>
              <p:nvSpPr>
                <p:cNvPr id="16" name="文字方塊 15">
                  <a:extLst>
                    <a:ext uri="{FF2B5EF4-FFF2-40B4-BE49-F238E27FC236}">
                      <a16:creationId xmlns:a16="http://schemas.microsoft.com/office/drawing/2014/main" id="{3BF092EC-BB42-4F1D-A2AF-1E1FC7D7C36A}"/>
                    </a:ext>
                  </a:extLst>
                </p:cNvPr>
                <p:cNvSpPr txBox="1">
                  <a:spLocks noRot="1" noChangeAspect="1" noMove="1" noResize="1" noEditPoints="1" noAdjustHandles="1" noChangeArrowheads="1" noChangeShapeType="1" noTextEdit="1"/>
                </p:cNvSpPr>
                <p:nvPr/>
              </p:nvSpPr>
              <p:spPr>
                <a:xfrm>
                  <a:off x="649904" y="4346114"/>
                  <a:ext cx="4194150" cy="459125"/>
                </a:xfrm>
                <a:prstGeom prst="rect">
                  <a:avLst/>
                </a:prstGeom>
                <a:blipFill>
                  <a:blip r:embed="rId8"/>
                  <a:stretch>
                    <a:fillRect/>
                  </a:stretch>
                </a:blipFill>
              </p:spPr>
              <p:txBody>
                <a:bodyPr/>
                <a:lstStyle/>
                <a:p>
                  <a:r>
                    <a:rPr lang="zh-TW" altLang="en-US">
                      <a:noFill/>
                    </a:rPr>
                    <a:t> </a:t>
                  </a:r>
                </a:p>
              </p:txBody>
            </p:sp>
          </mc:Fallback>
        </mc:AlternateContent>
      </p:grpSp>
      <p:sp>
        <p:nvSpPr>
          <p:cNvPr id="18" name="Rectangle 35">
            <a:extLst>
              <a:ext uri="{FF2B5EF4-FFF2-40B4-BE49-F238E27FC236}">
                <a16:creationId xmlns:a16="http://schemas.microsoft.com/office/drawing/2014/main" id="{E1374F2D-DC39-43B7-B8D5-E04BCD5BFE06}"/>
              </a:ext>
            </a:extLst>
          </p:cNvPr>
          <p:cNvSpPr>
            <a:spLocks noChangeArrowheads="1"/>
          </p:cNvSpPr>
          <p:nvPr/>
        </p:nvSpPr>
        <p:spPr bwMode="auto">
          <a:xfrm flipV="1">
            <a:off x="5089693" y="-1042661"/>
            <a:ext cx="27165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7" name="文字方塊 16">
            <a:extLst>
              <a:ext uri="{FF2B5EF4-FFF2-40B4-BE49-F238E27FC236}">
                <a16:creationId xmlns:a16="http://schemas.microsoft.com/office/drawing/2014/main" id="{762BD734-743B-483D-8D6F-503E568B2514}"/>
              </a:ext>
            </a:extLst>
          </p:cNvPr>
          <p:cNvSpPr txBox="1"/>
          <p:nvPr/>
        </p:nvSpPr>
        <p:spPr>
          <a:xfrm>
            <a:off x="237916" y="1003070"/>
            <a:ext cx="5320426" cy="1020472"/>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600" dirty="0">
                <a:solidFill>
                  <a:schemeClr val="bg2">
                    <a:lumMod val="75000"/>
                  </a:schemeClr>
                </a:solidFill>
                <a:latin typeface="Rockwell" panose="02060603020205020403" pitchFamily="18" charset="0"/>
              </a:rPr>
              <a:t>A channel attention block.</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600" dirty="0">
                <a:solidFill>
                  <a:schemeClr val="bg2">
                    <a:lumMod val="75000"/>
                  </a:schemeClr>
                </a:solidFill>
                <a:latin typeface="Rockwell" panose="02060603020205020403" pitchFamily="18" charset="0"/>
              </a:rPr>
              <a:t>Allow the network to focus on informative channels and suppress less useful ones.</a:t>
            </a:r>
            <a:endParaRPr lang="zh-TW" altLang="en-US" sz="1600" dirty="0">
              <a:solidFill>
                <a:schemeClr val="bg2">
                  <a:lumMod val="75000"/>
                </a:schemeClr>
              </a:solidFill>
              <a:latin typeface="Rockwell" panose="02060603020205020403" pitchFamily="18" charset="0"/>
            </a:endParaRPr>
          </a:p>
        </p:txBody>
      </p:sp>
    </p:spTree>
    <p:extLst>
      <p:ext uri="{BB962C8B-B14F-4D97-AF65-F5344CB8AC3E}">
        <p14:creationId xmlns:p14="http://schemas.microsoft.com/office/powerpoint/2010/main" val="350774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89B55D3C-13DC-4D20-9261-F38F3BD7F62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Gated Channel Transformation (GCT)</a:t>
            </a:r>
            <a:endParaRPr dirty="0">
              <a:solidFill>
                <a:schemeClr val="bg1"/>
              </a:solidFill>
              <a:latin typeface="Rockwell" panose="02060603020205020403" pitchFamily="18" charset="0"/>
              <a:ea typeface="Times New Roman"/>
              <a:cs typeface="Times New Roman"/>
              <a:sym typeface="Times New Roman"/>
            </a:endParaRPr>
          </a:p>
        </p:txBody>
      </p:sp>
      <p:sp>
        <p:nvSpPr>
          <p:cNvPr id="5" name="Rectangle 2">
            <a:extLst>
              <a:ext uri="{FF2B5EF4-FFF2-40B4-BE49-F238E27FC236}">
                <a16:creationId xmlns:a16="http://schemas.microsoft.com/office/drawing/2014/main" id="{4E2A92E0-09CD-4C14-9E84-4548358BC0D7}"/>
              </a:ext>
            </a:extLst>
          </p:cNvPr>
          <p:cNvSpPr>
            <a:spLocks noChangeArrowheads="1"/>
          </p:cNvSpPr>
          <p:nvPr/>
        </p:nvSpPr>
        <p:spPr bwMode="auto">
          <a:xfrm>
            <a:off x="2034540" y="24612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投影片編號版面配置區 1">
            <a:extLst>
              <a:ext uri="{FF2B5EF4-FFF2-40B4-BE49-F238E27FC236}">
                <a16:creationId xmlns:a16="http://schemas.microsoft.com/office/drawing/2014/main" id="{C0D5AA7B-7451-62F4-0CCC-1D2DC4CB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grpSp>
        <p:nvGrpSpPr>
          <p:cNvPr id="4" name="群組 3">
            <a:extLst>
              <a:ext uri="{FF2B5EF4-FFF2-40B4-BE49-F238E27FC236}">
                <a16:creationId xmlns:a16="http://schemas.microsoft.com/office/drawing/2014/main" id="{4C58B2BB-23D6-46B7-B5EC-5E3A580B9B61}"/>
              </a:ext>
            </a:extLst>
          </p:cNvPr>
          <p:cNvGrpSpPr/>
          <p:nvPr/>
        </p:nvGrpSpPr>
        <p:grpSpPr>
          <a:xfrm>
            <a:off x="3906211" y="3827440"/>
            <a:ext cx="5400658" cy="1021614"/>
            <a:chOff x="649904" y="3389138"/>
            <a:chExt cx="5354634" cy="1201680"/>
          </a:xfrm>
        </p:grpSpPr>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7CBA1AB8-2E37-415B-AAFD-01DE104E5426}"/>
                    </a:ext>
                  </a:extLst>
                </p:cNvPr>
                <p:cNvSpPr txBox="1"/>
                <p:nvPr/>
              </p:nvSpPr>
              <p:spPr>
                <a:xfrm>
                  <a:off x="649904" y="3389138"/>
                  <a:ext cx="5354634" cy="541495"/>
                </a:xfrm>
                <a:prstGeom prst="rect">
                  <a:avLst/>
                </a:prstGeom>
                <a:noFill/>
              </p:spPr>
              <p:txBody>
                <a:bodyPr wrap="square" rtlCol="0">
                  <a:spAutoFit/>
                </a:bodyPr>
                <a:lstStyle/>
                <a:p>
                  <a:r>
                    <a:rPr lang="en-US" altLang="zh-TW" sz="1100" b="1" dirty="0">
                      <a:solidFill>
                        <a:schemeClr val="bg2">
                          <a:lumMod val="75000"/>
                        </a:schemeClr>
                      </a:solidFill>
                      <a:latin typeface="+mn-lt"/>
                    </a:rPr>
                    <a:t>Embedding:</a:t>
                  </a:r>
                  <a14:m>
                    <m:oMath xmlns:m="http://schemas.openxmlformats.org/officeDocument/2006/math">
                      <m:r>
                        <a:rPr lang="en-US" altLang="zh-TW" sz="1100" b="1" i="0" smtClean="0">
                          <a:solidFill>
                            <a:schemeClr val="bg2">
                              <a:lumMod val="75000"/>
                            </a:schemeClr>
                          </a:solidFill>
                          <a:latin typeface="Cambria Math" panose="02040503050406030204" pitchFamily="18" charset="0"/>
                        </a:rPr>
                        <m:t>  </m:t>
                      </m:r>
                      <m:sSub>
                        <m:sSubPr>
                          <m:ctrlPr>
                            <a:rPr lang="zh-TW" altLang="zh-TW" sz="1100" i="1" smtClean="0">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𝑦</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𝑒𝑚𝑏𝑒𝑑𝑑𝑖𝑛𝑔</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x</m:t>
                          </m:r>
                        </m:e>
                      </m:d>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𝛼</m:t>
                          </m:r>
                        </m:e>
                        <m:sub>
                          <m:r>
                            <a:rPr lang="en-US" altLang="zh-TW" sz="1100" i="1">
                              <a:solidFill>
                                <a:schemeClr val="bg2">
                                  <a:lumMod val="75000"/>
                                </a:schemeClr>
                              </a:solidFill>
                              <a:latin typeface="Cambria Math" panose="02040503050406030204" pitchFamily="18" charset="0"/>
                            </a:rPr>
                            <m:t>𝑐</m:t>
                          </m:r>
                        </m:sub>
                      </m:sSub>
                      <m:sSub>
                        <m:sSubPr>
                          <m:ctrlPr>
                            <a:rPr lang="zh-TW" altLang="zh-TW" sz="1100" i="1">
                              <a:solidFill>
                                <a:schemeClr val="bg2">
                                  <a:lumMod val="75000"/>
                                </a:schemeClr>
                              </a:solidFill>
                              <a:latin typeface="Cambria Math" panose="02040503050406030204" pitchFamily="18" charset="0"/>
                            </a:rPr>
                          </m:ctrlPr>
                        </m:sSubPr>
                        <m:e>
                          <m:d>
                            <m:dPr>
                              <m:begChr m:val="‖"/>
                              <m:endChr m:val="‖"/>
                              <m:ctrlPr>
                                <a:rPr lang="zh-TW" altLang="zh-TW" sz="1100" i="1">
                                  <a:solidFill>
                                    <a:schemeClr val="bg2">
                                      <a:lumMod val="75000"/>
                                    </a:schemeClr>
                                  </a:solidFill>
                                  <a:latin typeface="Cambria Math" panose="02040503050406030204" pitchFamily="18" charset="0"/>
                                </a:rPr>
                              </m:ctrlPr>
                            </m:dPr>
                            <m:e>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𝑥</m:t>
                                  </m:r>
                                </m:e>
                                <m:sub>
                                  <m:r>
                                    <a:rPr lang="en-US" altLang="zh-TW" sz="1100" i="1">
                                      <a:solidFill>
                                        <a:schemeClr val="bg2">
                                          <a:lumMod val="75000"/>
                                        </a:schemeClr>
                                      </a:solidFill>
                                      <a:latin typeface="Cambria Math" panose="02040503050406030204" pitchFamily="18" charset="0"/>
                                    </a:rPr>
                                    <m:t>𝑐</m:t>
                                  </m:r>
                                </m:sub>
                              </m:sSub>
                            </m:e>
                          </m:d>
                        </m:e>
                        <m:sub>
                          <m:r>
                            <a:rPr lang="en-US" altLang="zh-TW" sz="1100" i="1">
                              <a:solidFill>
                                <a:schemeClr val="bg2">
                                  <a:lumMod val="75000"/>
                                </a:schemeClr>
                              </a:solidFill>
                              <a:latin typeface="Cambria Math" panose="02040503050406030204" pitchFamily="18" charset="0"/>
                            </a:rPr>
                            <m:t>2</m:t>
                          </m:r>
                        </m:sub>
                      </m:sSub>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𝛼</m:t>
                          </m:r>
                        </m:e>
                        <m:sub>
                          <m:r>
                            <a:rPr lang="en-US" altLang="zh-TW" sz="1100" i="1">
                              <a:solidFill>
                                <a:schemeClr val="bg2">
                                  <a:lumMod val="75000"/>
                                </a:schemeClr>
                              </a:solidFill>
                              <a:latin typeface="Cambria Math" panose="02040503050406030204" pitchFamily="18" charset="0"/>
                            </a:rPr>
                            <m:t>𝑐</m:t>
                          </m:r>
                        </m:sub>
                      </m:sSub>
                      <m:sSup>
                        <m:sSupPr>
                          <m:ctrlPr>
                            <a:rPr lang="zh-TW" altLang="zh-TW" sz="1100" i="1">
                              <a:solidFill>
                                <a:schemeClr val="bg2">
                                  <a:lumMod val="75000"/>
                                </a:schemeClr>
                              </a:solidFill>
                              <a:latin typeface="Cambria Math" panose="02040503050406030204" pitchFamily="18" charset="0"/>
                            </a:rPr>
                          </m:ctrlPr>
                        </m:sSupPr>
                        <m:e>
                          <m:d>
                            <m:dPr>
                              <m:begChr m:val="{"/>
                              <m:endChr m:val="}"/>
                              <m:ctrlPr>
                                <a:rPr lang="zh-TW" altLang="zh-TW" sz="1100" i="1">
                                  <a:solidFill>
                                    <a:schemeClr val="bg2">
                                      <a:lumMod val="75000"/>
                                    </a:schemeClr>
                                  </a:solidFill>
                                  <a:latin typeface="Cambria Math" panose="02040503050406030204" pitchFamily="18" charset="0"/>
                                </a:rPr>
                              </m:ctrlPr>
                            </m:dPr>
                            <m:e>
                              <m:d>
                                <m:dPr>
                                  <m:begChr m:val="["/>
                                  <m:endChr m:val="]"/>
                                  <m:ctrlPr>
                                    <a:rPr lang="zh-TW" altLang="zh-TW" sz="1100" i="1">
                                      <a:solidFill>
                                        <a:schemeClr val="bg2">
                                          <a:lumMod val="75000"/>
                                        </a:schemeClr>
                                      </a:solidFill>
                                      <a:latin typeface="Cambria Math" panose="02040503050406030204" pitchFamily="18" charset="0"/>
                                    </a:rPr>
                                  </m:ctrlPr>
                                </m:dPr>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𝑖</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𝐷</m:t>
                                      </m:r>
                                    </m:sup>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𝑗</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𝐻</m:t>
                                          </m:r>
                                        </m:sup>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𝑘</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𝑊</m:t>
                                              </m:r>
                                            </m:sup>
                                            <m:e>
                                              <m:sSup>
                                                <m:sSupPr>
                                                  <m:ctrlPr>
                                                    <a:rPr lang="zh-TW" altLang="zh-TW" sz="1100" i="1">
                                                      <a:solidFill>
                                                        <a:schemeClr val="bg2">
                                                          <a:lumMod val="75000"/>
                                                        </a:schemeClr>
                                                      </a:solidFill>
                                                      <a:latin typeface="Cambria Math" panose="02040503050406030204" pitchFamily="18" charset="0"/>
                                                    </a:rPr>
                                                  </m:ctrlPr>
                                                </m:sSupPr>
                                                <m:e>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𝑥</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𝑖</m:t>
                                                  </m:r>
                                                  <m:r>
                                                    <a:rPr lang="en-US" altLang="zh-TW" sz="1100" i="1">
                                                      <a:solidFill>
                                                        <a:schemeClr val="bg2">
                                                          <a:lumMod val="75000"/>
                                                        </a:schemeClr>
                                                      </a:solidFill>
                                                      <a:latin typeface="Cambria Math" panose="02040503050406030204" pitchFamily="18" charset="0"/>
                                                    </a:rPr>
                                                    <m:t>, </m:t>
                                                  </m:r>
                                                  <m:r>
                                                    <a:rPr lang="en-US" altLang="zh-TW" sz="1100" i="1">
                                                      <a:solidFill>
                                                        <a:schemeClr val="bg2">
                                                          <a:lumMod val="75000"/>
                                                        </a:schemeClr>
                                                      </a:solidFill>
                                                      <a:latin typeface="Cambria Math" panose="02040503050406030204" pitchFamily="18" charset="0"/>
                                                    </a:rPr>
                                                    <m:t>𝑗</m:t>
                                                  </m:r>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𝑘</m:t>
                                                  </m:r>
                                                  <m:r>
                                                    <a:rPr lang="en-US" altLang="zh-TW" sz="1100" i="1">
                                                      <a:solidFill>
                                                        <a:schemeClr val="bg2">
                                                          <a:lumMod val="75000"/>
                                                        </a:schemeClr>
                                                      </a:solidFill>
                                                      <a:latin typeface="Cambria Math" panose="02040503050406030204" pitchFamily="18" charset="0"/>
                                                    </a:rPr>
                                                    <m:t>)</m:t>
                                                  </m:r>
                                                </m:e>
                                                <m:sup>
                                                  <m:r>
                                                    <a:rPr lang="en-US" altLang="zh-TW" sz="1100" i="1">
                                                      <a:solidFill>
                                                        <a:schemeClr val="bg2">
                                                          <a:lumMod val="75000"/>
                                                        </a:schemeClr>
                                                      </a:solidFill>
                                                      <a:latin typeface="Cambria Math" panose="02040503050406030204" pitchFamily="18" charset="0"/>
                                                    </a:rPr>
                                                    <m:t>2</m:t>
                                                  </m:r>
                                                </m:sup>
                                              </m:sSup>
                                            </m:e>
                                          </m:nary>
                                        </m:e>
                                      </m:nary>
                                    </m:e>
                                  </m:nary>
                                </m:e>
                              </m:d>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𝜖</m:t>
                              </m:r>
                            </m:e>
                          </m:d>
                        </m:e>
                        <m:sup>
                          <m:f>
                            <m:fPr>
                              <m:ctrlPr>
                                <a:rPr lang="zh-TW" altLang="zh-TW" sz="1100" i="1">
                                  <a:solidFill>
                                    <a:schemeClr val="bg2">
                                      <a:lumMod val="75000"/>
                                    </a:schemeClr>
                                  </a:solidFill>
                                  <a:latin typeface="Cambria Math" panose="02040503050406030204" pitchFamily="18" charset="0"/>
                                </a:rPr>
                              </m:ctrlPr>
                            </m:fPr>
                            <m:num>
                              <m:r>
                                <a:rPr lang="en-US" altLang="zh-TW" sz="1100" i="1">
                                  <a:solidFill>
                                    <a:schemeClr val="bg2">
                                      <a:lumMod val="75000"/>
                                    </a:schemeClr>
                                  </a:solidFill>
                                  <a:latin typeface="Cambria Math" panose="02040503050406030204" pitchFamily="18" charset="0"/>
                                </a:rPr>
                                <m:t>1</m:t>
                              </m:r>
                            </m:num>
                            <m:den>
                              <m:r>
                                <a:rPr lang="en-US" altLang="zh-TW" sz="1100" i="1">
                                  <a:solidFill>
                                    <a:schemeClr val="bg2">
                                      <a:lumMod val="75000"/>
                                    </a:schemeClr>
                                  </a:solidFill>
                                  <a:latin typeface="Cambria Math" panose="02040503050406030204" pitchFamily="18" charset="0"/>
                                </a:rPr>
                                <m:t>2</m:t>
                              </m:r>
                            </m:den>
                          </m:f>
                        </m:sup>
                      </m:sSup>
                    </m:oMath>
                  </a14:m>
                  <a:endParaRPr lang="zh-TW" altLang="zh-TW" sz="1100" dirty="0">
                    <a:latin typeface="+mn-lt"/>
                  </a:endParaRPr>
                </a:p>
                <a:p>
                  <a:endParaRPr lang="zh-TW" altLang="zh-TW" sz="1050" dirty="0">
                    <a:solidFill>
                      <a:schemeClr val="bg2">
                        <a:lumMod val="75000"/>
                      </a:schemeClr>
                    </a:solidFill>
                    <a:latin typeface="+mn-lt"/>
                  </a:endParaRPr>
                </a:p>
              </p:txBody>
            </p:sp>
          </mc:Choice>
          <mc:Fallback xmlns="">
            <p:sp>
              <p:nvSpPr>
                <p:cNvPr id="3" name="文字方塊 2">
                  <a:extLst>
                    <a:ext uri="{FF2B5EF4-FFF2-40B4-BE49-F238E27FC236}">
                      <a16:creationId xmlns:a16="http://schemas.microsoft.com/office/drawing/2014/main" id="{7CBA1AB8-2E37-415B-AAFD-01DE104E5426}"/>
                    </a:ext>
                  </a:extLst>
                </p:cNvPr>
                <p:cNvSpPr txBox="1">
                  <a:spLocks noRot="1" noChangeAspect="1" noMove="1" noResize="1" noEditPoints="1" noAdjustHandles="1" noChangeArrowheads="1" noChangeShapeType="1" noTextEdit="1"/>
                </p:cNvSpPr>
                <p:nvPr/>
              </p:nvSpPr>
              <p:spPr>
                <a:xfrm>
                  <a:off x="649904" y="3389138"/>
                  <a:ext cx="5354634" cy="541495"/>
                </a:xfrm>
                <a:prstGeom prst="rect">
                  <a:avLst/>
                </a:prstGeom>
                <a:blipFill>
                  <a:blip r:embed="rId3"/>
                  <a:stretch>
                    <a:fillRect t="-32432" b="-594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4D317B7-908F-416A-A8DB-5F7C1FE75435}"/>
                    </a:ext>
                  </a:extLst>
                </p:cNvPr>
                <p:cNvSpPr txBox="1"/>
                <p:nvPr/>
              </p:nvSpPr>
              <p:spPr>
                <a:xfrm>
                  <a:off x="649904" y="3834329"/>
                  <a:ext cx="5161448" cy="471668"/>
                </a:xfrm>
                <a:prstGeom prst="rect">
                  <a:avLst/>
                </a:prstGeom>
                <a:noFill/>
              </p:spPr>
              <p:txBody>
                <a:bodyPr wrap="square" rtlCol="0">
                  <a:spAutoFit/>
                </a:bodyPr>
                <a:lstStyle/>
                <a:p>
                  <a:r>
                    <a:rPr lang="en-US" altLang="zh-TW" sz="1100" b="1" dirty="0">
                      <a:solidFill>
                        <a:schemeClr val="bg2">
                          <a:lumMod val="75000"/>
                        </a:schemeClr>
                      </a:solidFill>
                      <a:latin typeface="+mn-lt"/>
                    </a:rPr>
                    <a:t>Normalization:  </a:t>
                  </a:r>
                  <a14:m>
                    <m:oMath xmlns:m="http://schemas.openxmlformats.org/officeDocument/2006/math">
                      <m:r>
                        <m:rPr>
                          <m:sty m:val="p"/>
                        </m:rPr>
                        <a:rPr lang="en-US" altLang="zh-TW" sz="1100">
                          <a:latin typeface="Cambria Math" panose="02040503050406030204" pitchFamily="18" charset="0"/>
                        </a:rPr>
                        <m:t>z</m:t>
                      </m:r>
                      <m:r>
                        <a:rPr lang="en-US" altLang="zh-TW" sz="1100" i="1">
                          <a:latin typeface="Cambria Math" panose="02040503050406030204" pitchFamily="18" charset="0"/>
                        </a:rPr>
                        <m:t>=</m:t>
                      </m:r>
                      <m:sSub>
                        <m:sSubPr>
                          <m:ctrlPr>
                            <a:rPr lang="zh-TW" altLang="zh-TW" sz="1100" i="1" smtClean="0">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𝑛𝑜𝑟𝑚𝑎𝑙𝑖𝑧𝑎𝑡𝑖𝑜𝑛</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y</m:t>
                          </m:r>
                        </m:e>
                      </m:d>
                      <m:r>
                        <a:rPr lang="en-US" altLang="zh-TW" sz="1100" i="1">
                          <a:solidFill>
                            <a:schemeClr val="bg2">
                              <a:lumMod val="75000"/>
                            </a:schemeClr>
                          </a:solidFill>
                          <a:latin typeface="Cambria Math" panose="02040503050406030204" pitchFamily="18" charset="0"/>
                        </a:rPr>
                        <m:t>=</m:t>
                      </m:r>
                      <m:f>
                        <m:fPr>
                          <m:ctrlPr>
                            <a:rPr lang="zh-TW" altLang="zh-TW" sz="1100" i="1">
                              <a:solidFill>
                                <a:schemeClr val="bg2">
                                  <a:lumMod val="75000"/>
                                </a:schemeClr>
                              </a:solidFill>
                              <a:latin typeface="Cambria Math" panose="02040503050406030204" pitchFamily="18" charset="0"/>
                            </a:rPr>
                          </m:ctrlPr>
                        </m:fPr>
                        <m:num>
                          <m:rad>
                            <m:radPr>
                              <m:degHide m:val="on"/>
                              <m:ctrlPr>
                                <a:rPr lang="zh-TW" altLang="zh-TW" sz="1100" i="1">
                                  <a:solidFill>
                                    <a:schemeClr val="bg2">
                                      <a:lumMod val="75000"/>
                                    </a:schemeClr>
                                  </a:solidFill>
                                  <a:latin typeface="Cambria Math" panose="02040503050406030204" pitchFamily="18" charset="0"/>
                                </a:rPr>
                              </m:ctrlPr>
                            </m:radPr>
                            <m:deg/>
                            <m:e>
                              <m:r>
                                <a:rPr lang="en-US" altLang="zh-TW" sz="1100" i="1">
                                  <a:solidFill>
                                    <a:schemeClr val="bg2">
                                      <a:lumMod val="75000"/>
                                    </a:schemeClr>
                                  </a:solidFill>
                                  <a:latin typeface="Cambria Math" panose="02040503050406030204" pitchFamily="18" charset="0"/>
                                </a:rPr>
                                <m:t>𝐶</m:t>
                              </m:r>
                            </m:e>
                          </m:rad>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𝑦</m:t>
                              </m:r>
                            </m:e>
                            <m:sub>
                              <m:r>
                                <a:rPr lang="en-US" altLang="zh-TW" sz="1100" i="1">
                                  <a:solidFill>
                                    <a:schemeClr val="bg2">
                                      <a:lumMod val="75000"/>
                                    </a:schemeClr>
                                  </a:solidFill>
                                  <a:latin typeface="Cambria Math" panose="02040503050406030204" pitchFamily="18" charset="0"/>
                                </a:rPr>
                                <m:t>𝑐</m:t>
                              </m:r>
                            </m:sub>
                          </m:sSub>
                        </m:num>
                        <m:den>
                          <m:sSub>
                            <m:sSubPr>
                              <m:ctrlPr>
                                <a:rPr lang="zh-TW" altLang="zh-TW" sz="1100" i="1">
                                  <a:solidFill>
                                    <a:schemeClr val="bg2">
                                      <a:lumMod val="75000"/>
                                    </a:schemeClr>
                                  </a:solidFill>
                                  <a:latin typeface="Cambria Math" panose="02040503050406030204" pitchFamily="18" charset="0"/>
                                </a:rPr>
                              </m:ctrlPr>
                            </m:sSubPr>
                            <m:e>
                              <m:d>
                                <m:dPr>
                                  <m:begChr m:val="‖"/>
                                  <m:endChr m:val="‖"/>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y</m:t>
                                  </m:r>
                                </m:e>
                              </m:d>
                            </m:e>
                            <m:sub>
                              <m:r>
                                <a:rPr lang="en-US" altLang="zh-TW" sz="1100" i="1">
                                  <a:solidFill>
                                    <a:schemeClr val="bg2">
                                      <a:lumMod val="75000"/>
                                    </a:schemeClr>
                                  </a:solidFill>
                                  <a:latin typeface="Cambria Math" panose="02040503050406030204" pitchFamily="18" charset="0"/>
                                </a:rPr>
                                <m:t>2</m:t>
                              </m:r>
                            </m:sub>
                          </m:sSub>
                        </m:den>
                      </m:f>
                      <m:r>
                        <a:rPr lang="en-US" altLang="zh-TW" sz="1100" i="1">
                          <a:solidFill>
                            <a:schemeClr val="bg2">
                              <a:lumMod val="75000"/>
                            </a:schemeClr>
                          </a:solidFill>
                          <a:latin typeface="Cambria Math" panose="02040503050406030204" pitchFamily="18" charset="0"/>
                        </a:rPr>
                        <m:t>=</m:t>
                      </m:r>
                      <m:f>
                        <m:fPr>
                          <m:ctrlPr>
                            <a:rPr lang="zh-TW" altLang="zh-TW" sz="1100" i="1">
                              <a:solidFill>
                                <a:schemeClr val="bg2">
                                  <a:lumMod val="75000"/>
                                </a:schemeClr>
                              </a:solidFill>
                              <a:latin typeface="Cambria Math" panose="02040503050406030204" pitchFamily="18" charset="0"/>
                            </a:rPr>
                          </m:ctrlPr>
                        </m:fPr>
                        <m:num>
                          <m:rad>
                            <m:radPr>
                              <m:degHide m:val="on"/>
                              <m:ctrlPr>
                                <a:rPr lang="zh-TW" altLang="zh-TW" sz="1100" i="1">
                                  <a:solidFill>
                                    <a:schemeClr val="bg2">
                                      <a:lumMod val="75000"/>
                                    </a:schemeClr>
                                  </a:solidFill>
                                  <a:latin typeface="Cambria Math" panose="02040503050406030204" pitchFamily="18" charset="0"/>
                                </a:rPr>
                              </m:ctrlPr>
                            </m:radPr>
                            <m:deg/>
                            <m:e>
                              <m:r>
                                <a:rPr lang="en-US" altLang="zh-TW" sz="1100" i="1">
                                  <a:solidFill>
                                    <a:schemeClr val="bg2">
                                      <a:lumMod val="75000"/>
                                    </a:schemeClr>
                                  </a:solidFill>
                                  <a:latin typeface="Cambria Math" panose="02040503050406030204" pitchFamily="18" charset="0"/>
                                </a:rPr>
                                <m:t>𝐶</m:t>
                              </m:r>
                            </m:e>
                          </m:rad>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𝑦</m:t>
                              </m:r>
                            </m:e>
                            <m:sub>
                              <m:r>
                                <a:rPr lang="en-US" altLang="zh-TW" sz="1100" i="1">
                                  <a:solidFill>
                                    <a:schemeClr val="bg2">
                                      <a:lumMod val="75000"/>
                                    </a:schemeClr>
                                  </a:solidFill>
                                  <a:latin typeface="Cambria Math" panose="02040503050406030204" pitchFamily="18" charset="0"/>
                                </a:rPr>
                                <m:t>𝑐</m:t>
                              </m:r>
                            </m:sub>
                          </m:sSub>
                        </m:num>
                        <m:den>
                          <m:sSup>
                            <m:sSupPr>
                              <m:ctrlPr>
                                <a:rPr lang="zh-TW" altLang="zh-TW" sz="1100" i="1">
                                  <a:solidFill>
                                    <a:schemeClr val="bg2">
                                      <a:lumMod val="75000"/>
                                    </a:schemeClr>
                                  </a:solidFill>
                                  <a:latin typeface="Cambria Math" panose="02040503050406030204" pitchFamily="18" charset="0"/>
                                </a:rPr>
                              </m:ctrlPr>
                            </m:sSupPr>
                            <m:e>
                              <m:d>
                                <m:dPr>
                                  <m:begChr m:val="["/>
                                  <m:endChr m:val="]"/>
                                  <m:ctrlPr>
                                    <a:rPr lang="zh-TW" altLang="zh-TW" sz="1100" i="1">
                                      <a:solidFill>
                                        <a:schemeClr val="bg2">
                                          <a:lumMod val="75000"/>
                                        </a:schemeClr>
                                      </a:solidFill>
                                      <a:latin typeface="Cambria Math" panose="02040503050406030204" pitchFamily="18" charset="0"/>
                                    </a:rPr>
                                  </m:ctrlPr>
                                </m:dPr>
                                <m:e>
                                  <m:d>
                                    <m:dPr>
                                      <m:ctrlPr>
                                        <a:rPr lang="zh-TW" altLang="zh-TW" sz="1100" i="1">
                                          <a:solidFill>
                                            <a:schemeClr val="bg2">
                                              <a:lumMod val="75000"/>
                                            </a:schemeClr>
                                          </a:solidFill>
                                          <a:latin typeface="Cambria Math" panose="02040503050406030204" pitchFamily="18" charset="0"/>
                                        </a:rPr>
                                      </m:ctrlPr>
                                    </m:dPr>
                                    <m:e>
                                      <m:nary>
                                        <m:naryPr>
                                          <m:chr m:val="∑"/>
                                          <m:limLoc m:val="undOvr"/>
                                          <m:ctrlPr>
                                            <a:rPr lang="zh-TW" altLang="zh-TW" sz="1100" i="1">
                                              <a:solidFill>
                                                <a:schemeClr val="bg2">
                                                  <a:lumMod val="75000"/>
                                                </a:schemeClr>
                                              </a:solidFill>
                                              <a:latin typeface="Cambria Math" panose="02040503050406030204" pitchFamily="18" charset="0"/>
                                            </a:rPr>
                                          </m:ctrlPr>
                                        </m:naryPr>
                                        <m:sub>
                                          <m:r>
                                            <a:rPr lang="en-US" altLang="zh-TW" sz="1100" i="1">
                                              <a:solidFill>
                                                <a:schemeClr val="bg2">
                                                  <a:lumMod val="75000"/>
                                                </a:schemeClr>
                                              </a:solidFill>
                                              <a:latin typeface="Cambria Math" panose="02040503050406030204" pitchFamily="18" charset="0"/>
                                            </a:rPr>
                                            <m:t>𝑐</m:t>
                                          </m:r>
                                          <m:r>
                                            <a:rPr lang="en-US" altLang="zh-TW" sz="1100" i="1">
                                              <a:solidFill>
                                                <a:schemeClr val="bg2">
                                                  <a:lumMod val="75000"/>
                                                </a:schemeClr>
                                              </a:solidFill>
                                              <a:latin typeface="Cambria Math" panose="02040503050406030204" pitchFamily="18" charset="0"/>
                                            </a:rPr>
                                            <m:t>=1</m:t>
                                          </m:r>
                                        </m:sub>
                                        <m:sup>
                                          <m:r>
                                            <a:rPr lang="en-US" altLang="zh-TW" sz="1100" i="1">
                                              <a:solidFill>
                                                <a:schemeClr val="bg2">
                                                  <a:lumMod val="75000"/>
                                                </a:schemeClr>
                                              </a:solidFill>
                                              <a:latin typeface="Cambria Math" panose="02040503050406030204" pitchFamily="18" charset="0"/>
                                            </a:rPr>
                                            <m:t>𝐶</m:t>
                                          </m:r>
                                        </m:sup>
                                        <m:e>
                                          <m:sSup>
                                            <m:sSupPr>
                                              <m:ctrlPr>
                                                <a:rPr lang="zh-TW" altLang="zh-TW" sz="1100" i="1">
                                                  <a:solidFill>
                                                    <a:schemeClr val="bg2">
                                                      <a:lumMod val="75000"/>
                                                    </a:schemeClr>
                                                  </a:solidFill>
                                                  <a:latin typeface="Cambria Math" panose="02040503050406030204" pitchFamily="18" charset="0"/>
                                                </a:rPr>
                                              </m:ctrlPr>
                                            </m:sSupPr>
                                            <m:e>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𝑦</m:t>
                                                  </m:r>
                                                </m:e>
                                                <m:sub>
                                                  <m:r>
                                                    <a:rPr lang="en-US" altLang="zh-TW" sz="1100" i="1">
                                                      <a:solidFill>
                                                        <a:schemeClr val="bg2">
                                                          <a:lumMod val="75000"/>
                                                        </a:schemeClr>
                                                      </a:solidFill>
                                                      <a:latin typeface="Cambria Math" panose="02040503050406030204" pitchFamily="18" charset="0"/>
                                                    </a:rPr>
                                                    <m:t>𝑐</m:t>
                                                  </m:r>
                                                </m:sub>
                                              </m:sSub>
                                            </m:e>
                                            <m:sup>
                                              <m:r>
                                                <a:rPr lang="en-US" altLang="zh-TW" sz="1100" i="1">
                                                  <a:solidFill>
                                                    <a:schemeClr val="bg2">
                                                      <a:lumMod val="75000"/>
                                                    </a:schemeClr>
                                                  </a:solidFill>
                                                  <a:latin typeface="Cambria Math" panose="02040503050406030204" pitchFamily="18" charset="0"/>
                                                </a:rPr>
                                                <m:t>2</m:t>
                                              </m:r>
                                            </m:sup>
                                          </m:sSup>
                                        </m:e>
                                      </m:nary>
                                    </m:e>
                                  </m:d>
                                  <m:r>
                                    <a:rPr lang="en-US" altLang="zh-TW" sz="1100" i="1">
                                      <a:solidFill>
                                        <a:schemeClr val="bg2">
                                          <a:lumMod val="75000"/>
                                        </a:schemeClr>
                                      </a:solidFill>
                                      <a:latin typeface="Cambria Math" panose="02040503050406030204" pitchFamily="18" charset="0"/>
                                    </a:rPr>
                                    <m:t>+</m:t>
                                  </m:r>
                                  <m:r>
                                    <a:rPr lang="en-US" altLang="zh-TW" sz="1100" i="1">
                                      <a:solidFill>
                                        <a:schemeClr val="bg2">
                                          <a:lumMod val="75000"/>
                                        </a:schemeClr>
                                      </a:solidFill>
                                      <a:latin typeface="Cambria Math" panose="02040503050406030204" pitchFamily="18" charset="0"/>
                                    </a:rPr>
                                    <m:t>𝜖</m:t>
                                  </m:r>
                                </m:e>
                              </m:d>
                            </m:e>
                            <m:sup>
                              <m:f>
                                <m:fPr>
                                  <m:ctrlPr>
                                    <a:rPr lang="zh-TW" altLang="zh-TW" sz="1100" i="1">
                                      <a:solidFill>
                                        <a:schemeClr val="bg2">
                                          <a:lumMod val="75000"/>
                                        </a:schemeClr>
                                      </a:solidFill>
                                      <a:latin typeface="Cambria Math" panose="02040503050406030204" pitchFamily="18" charset="0"/>
                                    </a:rPr>
                                  </m:ctrlPr>
                                </m:fPr>
                                <m:num>
                                  <m:r>
                                    <a:rPr lang="en-US" altLang="zh-TW" sz="1100" i="1">
                                      <a:solidFill>
                                        <a:schemeClr val="bg2">
                                          <a:lumMod val="75000"/>
                                        </a:schemeClr>
                                      </a:solidFill>
                                      <a:latin typeface="Cambria Math" panose="02040503050406030204" pitchFamily="18" charset="0"/>
                                    </a:rPr>
                                    <m:t>1</m:t>
                                  </m:r>
                                </m:num>
                                <m:den>
                                  <m:r>
                                    <a:rPr lang="en-US" altLang="zh-TW" sz="1100" i="1">
                                      <a:solidFill>
                                        <a:schemeClr val="bg2">
                                          <a:lumMod val="75000"/>
                                        </a:schemeClr>
                                      </a:solidFill>
                                      <a:latin typeface="Cambria Math" panose="02040503050406030204" pitchFamily="18" charset="0"/>
                                    </a:rPr>
                                    <m:t>2</m:t>
                                  </m:r>
                                </m:den>
                              </m:f>
                            </m:sup>
                          </m:sSup>
                        </m:den>
                      </m:f>
                    </m:oMath>
                  </a14:m>
                  <a:endParaRPr lang="zh-TW" altLang="zh-TW" sz="1050" dirty="0">
                    <a:latin typeface="+mn-lt"/>
                  </a:endParaRPr>
                </a:p>
              </p:txBody>
            </p:sp>
          </mc:Choice>
          <mc:Fallback xmlns="">
            <p:sp>
              <p:nvSpPr>
                <p:cNvPr id="14" name="文字方塊 13">
                  <a:extLst>
                    <a:ext uri="{FF2B5EF4-FFF2-40B4-BE49-F238E27FC236}">
                      <a16:creationId xmlns:a16="http://schemas.microsoft.com/office/drawing/2014/main" id="{54D317B7-908F-416A-A8DB-5F7C1FE75435}"/>
                    </a:ext>
                  </a:extLst>
                </p:cNvPr>
                <p:cNvSpPr txBox="1">
                  <a:spLocks noRot="1" noChangeAspect="1" noMove="1" noResize="1" noEditPoints="1" noAdjustHandles="1" noChangeArrowheads="1" noChangeShapeType="1" noTextEdit="1"/>
                </p:cNvSpPr>
                <p:nvPr/>
              </p:nvSpPr>
              <p:spPr>
                <a:xfrm>
                  <a:off x="649904" y="3834329"/>
                  <a:ext cx="5161448" cy="471668"/>
                </a:xfrm>
                <a:prstGeom prst="rect">
                  <a:avLst/>
                </a:prstGeom>
                <a:blipFill>
                  <a:blip r:embed="rId4"/>
                  <a:stretch>
                    <a:fillRect b="-781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3BF092EC-BB42-4F1D-A2AF-1E1FC7D7C36A}"/>
                    </a:ext>
                  </a:extLst>
                </p:cNvPr>
                <p:cNvSpPr txBox="1"/>
                <p:nvPr/>
              </p:nvSpPr>
              <p:spPr>
                <a:xfrm>
                  <a:off x="649904" y="4315486"/>
                  <a:ext cx="4194150" cy="275332"/>
                </a:xfrm>
                <a:prstGeom prst="rect">
                  <a:avLst/>
                </a:prstGeom>
                <a:noFill/>
              </p:spPr>
              <p:txBody>
                <a:bodyPr wrap="square" rtlCol="0">
                  <a:spAutoFit/>
                </a:bodyPr>
                <a:lstStyle/>
                <a:p>
                  <a:r>
                    <a:rPr lang="en-US" altLang="zh-TW" sz="1100" b="1" dirty="0">
                      <a:solidFill>
                        <a:schemeClr val="bg2">
                          <a:lumMod val="75000"/>
                        </a:schemeClr>
                      </a:solidFill>
                      <a:latin typeface="+mn-lt"/>
                    </a:rPr>
                    <a:t>Gating:  </a:t>
                  </a:r>
                  <a14:m>
                    <m:oMath xmlns:m="http://schemas.openxmlformats.org/officeDocument/2006/math">
                      <m:acc>
                        <m:accPr>
                          <m:chr m:val="̃"/>
                          <m:ctrlPr>
                            <a:rPr lang="zh-TW" altLang="zh-TW" sz="1100" i="1" smtClean="0">
                              <a:solidFill>
                                <a:schemeClr val="bg2">
                                  <a:lumMod val="75000"/>
                                </a:schemeClr>
                              </a:solidFill>
                              <a:latin typeface="Cambria Math" panose="02040503050406030204" pitchFamily="18" charset="0"/>
                            </a:rPr>
                          </m:ctrlPr>
                        </m:accPr>
                        <m:e>
                          <m:r>
                            <m:rPr>
                              <m:nor/>
                            </m:rPr>
                            <a:rPr lang="en-US" altLang="zh-TW" sz="1100">
                              <a:solidFill>
                                <a:schemeClr val="bg2">
                                  <a:lumMod val="75000"/>
                                </a:schemeClr>
                              </a:solidFill>
                              <a:latin typeface="+mn-lt"/>
                            </a:rPr>
                            <m:t>x</m:t>
                          </m:r>
                        </m:e>
                      </m:acc>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m:rPr>
                              <m:nor/>
                            </m:rPr>
                            <a:rPr lang="en-US" altLang="zh-TW" sz="1100">
                              <a:solidFill>
                                <a:schemeClr val="bg2">
                                  <a:lumMod val="75000"/>
                                </a:schemeClr>
                              </a:solidFill>
                              <a:latin typeface="+mn-lt"/>
                            </a:rPr>
                            <m:t>F</m:t>
                          </m:r>
                        </m:e>
                        <m:sub>
                          <m:r>
                            <a:rPr lang="en-US" altLang="zh-TW" sz="1100" i="1">
                              <a:solidFill>
                                <a:schemeClr val="bg2">
                                  <a:lumMod val="75000"/>
                                </a:schemeClr>
                              </a:solidFill>
                              <a:latin typeface="Cambria Math" panose="02040503050406030204" pitchFamily="18" charset="0"/>
                            </a:rPr>
                            <m:t>𝑔𝑎𝑡𝑖𝑛𝑔</m:t>
                          </m:r>
                        </m:sub>
                      </m:sSub>
                      <m:d>
                        <m:dPr>
                          <m:ctrlPr>
                            <a:rPr lang="zh-TW" altLang="zh-TW" sz="1100" i="1">
                              <a:solidFill>
                                <a:schemeClr val="bg2">
                                  <a:lumMod val="75000"/>
                                </a:schemeClr>
                              </a:solidFill>
                              <a:latin typeface="Cambria Math" panose="02040503050406030204" pitchFamily="18" charset="0"/>
                            </a:rPr>
                          </m:ctrlPr>
                        </m:dPr>
                        <m:e>
                          <m:r>
                            <m:rPr>
                              <m:nor/>
                            </m:rPr>
                            <a:rPr lang="en-US" altLang="zh-TW" sz="1100">
                              <a:solidFill>
                                <a:schemeClr val="bg2">
                                  <a:lumMod val="75000"/>
                                </a:schemeClr>
                              </a:solidFill>
                              <a:latin typeface="+mn-lt"/>
                            </a:rPr>
                            <m:t>x</m:t>
                          </m:r>
                          <m:r>
                            <a:rPr lang="en-US" altLang="zh-TW" sz="1100" i="1">
                              <a:solidFill>
                                <a:schemeClr val="bg2">
                                  <a:lumMod val="75000"/>
                                </a:schemeClr>
                              </a:solidFill>
                              <a:latin typeface="Cambria Math" panose="02040503050406030204" pitchFamily="18" charset="0"/>
                            </a:rPr>
                            <m:t>,</m:t>
                          </m:r>
                          <m:r>
                            <m:rPr>
                              <m:nor/>
                            </m:rPr>
                            <a:rPr lang="en-US" altLang="zh-TW" sz="1100">
                              <a:solidFill>
                                <a:schemeClr val="bg2">
                                  <a:lumMod val="75000"/>
                                </a:schemeClr>
                              </a:solidFill>
                              <a:latin typeface="+mn-lt"/>
                            </a:rPr>
                            <m:t>z</m:t>
                          </m:r>
                        </m:e>
                      </m:d>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𝑥</m:t>
                          </m:r>
                        </m:e>
                        <m:sub>
                          <m:r>
                            <a:rPr lang="en-US" altLang="zh-TW" sz="1100" i="1">
                              <a:solidFill>
                                <a:schemeClr val="bg2">
                                  <a:lumMod val="75000"/>
                                </a:schemeClr>
                              </a:solidFill>
                              <a:latin typeface="Cambria Math" panose="02040503050406030204" pitchFamily="18" charset="0"/>
                            </a:rPr>
                            <m:t>𝑐</m:t>
                          </m:r>
                        </m:sub>
                      </m:sSub>
                      <m:d>
                        <m:dPr>
                          <m:begChr m:val="["/>
                          <m:endChr m:val="]"/>
                          <m:ctrlPr>
                            <a:rPr lang="zh-TW" altLang="zh-TW" sz="1100" i="1">
                              <a:solidFill>
                                <a:schemeClr val="bg2">
                                  <a:lumMod val="75000"/>
                                </a:schemeClr>
                              </a:solidFill>
                              <a:latin typeface="Cambria Math" panose="02040503050406030204" pitchFamily="18" charset="0"/>
                            </a:rPr>
                          </m:ctrlPr>
                        </m:dPr>
                        <m:e>
                          <m:r>
                            <a:rPr lang="en-US" altLang="zh-TW" sz="1100" i="1">
                              <a:solidFill>
                                <a:schemeClr val="bg2">
                                  <a:lumMod val="75000"/>
                                </a:schemeClr>
                              </a:solidFill>
                              <a:latin typeface="Cambria Math" panose="02040503050406030204" pitchFamily="18" charset="0"/>
                            </a:rPr>
                            <m:t>1+</m:t>
                          </m:r>
                          <m:r>
                            <a:rPr lang="en-US" altLang="zh-TW" sz="1100" i="1">
                              <a:solidFill>
                                <a:schemeClr val="bg2">
                                  <a:lumMod val="75000"/>
                                </a:schemeClr>
                              </a:solidFill>
                              <a:latin typeface="Cambria Math" panose="02040503050406030204" pitchFamily="18" charset="0"/>
                            </a:rPr>
                            <m:t>𝜎</m:t>
                          </m:r>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𝛾</m:t>
                              </m:r>
                            </m:e>
                            <m:sub>
                              <m:r>
                                <a:rPr lang="en-US" altLang="zh-TW" sz="1100" i="1">
                                  <a:solidFill>
                                    <a:schemeClr val="bg2">
                                      <a:lumMod val="75000"/>
                                    </a:schemeClr>
                                  </a:solidFill>
                                  <a:latin typeface="Cambria Math" panose="02040503050406030204" pitchFamily="18" charset="0"/>
                                </a:rPr>
                                <m:t>𝑐</m:t>
                              </m:r>
                            </m:sub>
                          </m:sSub>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𝑧</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sSub>
                            <m:sSubPr>
                              <m:ctrlPr>
                                <a:rPr lang="zh-TW" altLang="zh-TW" sz="1100" i="1">
                                  <a:solidFill>
                                    <a:schemeClr val="bg2">
                                      <a:lumMod val="75000"/>
                                    </a:schemeClr>
                                  </a:solidFill>
                                  <a:latin typeface="Cambria Math" panose="02040503050406030204" pitchFamily="18" charset="0"/>
                                </a:rPr>
                              </m:ctrlPr>
                            </m:sSubPr>
                            <m:e>
                              <m:r>
                                <a:rPr lang="en-US" altLang="zh-TW" sz="1100" i="1">
                                  <a:solidFill>
                                    <a:schemeClr val="bg2">
                                      <a:lumMod val="75000"/>
                                    </a:schemeClr>
                                  </a:solidFill>
                                  <a:latin typeface="Cambria Math" panose="02040503050406030204" pitchFamily="18" charset="0"/>
                                </a:rPr>
                                <m:t>𝛽</m:t>
                              </m:r>
                            </m:e>
                            <m:sub>
                              <m:r>
                                <a:rPr lang="en-US" altLang="zh-TW" sz="1100" i="1">
                                  <a:solidFill>
                                    <a:schemeClr val="bg2">
                                      <a:lumMod val="75000"/>
                                    </a:schemeClr>
                                  </a:solidFill>
                                  <a:latin typeface="Cambria Math" panose="02040503050406030204" pitchFamily="18" charset="0"/>
                                </a:rPr>
                                <m:t>𝑐</m:t>
                              </m:r>
                            </m:sub>
                          </m:sSub>
                          <m:r>
                            <a:rPr lang="en-US" altLang="zh-TW" sz="1100" i="1">
                              <a:solidFill>
                                <a:schemeClr val="bg2">
                                  <a:lumMod val="75000"/>
                                </a:schemeClr>
                              </a:solidFill>
                              <a:latin typeface="Cambria Math" panose="02040503050406030204" pitchFamily="18" charset="0"/>
                            </a:rPr>
                            <m:t>)</m:t>
                          </m:r>
                        </m:e>
                      </m:d>
                    </m:oMath>
                  </a14:m>
                  <a:endParaRPr lang="zh-TW" altLang="zh-TW" sz="1100" dirty="0">
                    <a:latin typeface="+mn-lt"/>
                  </a:endParaRPr>
                </a:p>
              </p:txBody>
            </p:sp>
          </mc:Choice>
          <mc:Fallback xmlns="">
            <p:sp>
              <p:nvSpPr>
                <p:cNvPr id="16" name="文字方塊 15">
                  <a:extLst>
                    <a:ext uri="{FF2B5EF4-FFF2-40B4-BE49-F238E27FC236}">
                      <a16:creationId xmlns:a16="http://schemas.microsoft.com/office/drawing/2014/main" id="{3BF092EC-BB42-4F1D-A2AF-1E1FC7D7C36A}"/>
                    </a:ext>
                  </a:extLst>
                </p:cNvPr>
                <p:cNvSpPr txBox="1">
                  <a:spLocks noRot="1" noChangeAspect="1" noMove="1" noResize="1" noEditPoints="1" noAdjustHandles="1" noChangeArrowheads="1" noChangeShapeType="1" noTextEdit="1"/>
                </p:cNvSpPr>
                <p:nvPr/>
              </p:nvSpPr>
              <p:spPr>
                <a:xfrm>
                  <a:off x="649904" y="4315486"/>
                  <a:ext cx="4194150" cy="275332"/>
                </a:xfrm>
                <a:prstGeom prst="rect">
                  <a:avLst/>
                </a:prstGeom>
                <a:blipFill>
                  <a:blip r:embed="rId5"/>
                  <a:stretch>
                    <a:fillRect b="-31579"/>
                  </a:stretch>
                </a:blipFill>
              </p:spPr>
              <p:txBody>
                <a:bodyPr/>
                <a:lstStyle/>
                <a:p>
                  <a:r>
                    <a:rPr lang="zh-TW" altLang="en-US">
                      <a:noFill/>
                    </a:rPr>
                    <a:t> </a:t>
                  </a:r>
                </a:p>
              </p:txBody>
            </p:sp>
          </mc:Fallback>
        </mc:AlternateContent>
      </p:grpSp>
      <p:graphicFrame>
        <p:nvGraphicFramePr>
          <p:cNvPr id="15" name="物件 14">
            <a:extLst>
              <a:ext uri="{FF2B5EF4-FFF2-40B4-BE49-F238E27FC236}">
                <a16:creationId xmlns:a16="http://schemas.microsoft.com/office/drawing/2014/main" id="{B739DC6F-8C7A-475B-9B9F-ACA3C6382319}"/>
              </a:ext>
            </a:extLst>
          </p:cNvPr>
          <p:cNvGraphicFramePr>
            <a:graphicFrameLocks noChangeAspect="1"/>
          </p:cNvGraphicFramePr>
          <p:nvPr>
            <p:extLst>
              <p:ext uri="{D42A27DB-BD31-4B8C-83A1-F6EECF244321}">
                <p14:modId xmlns:p14="http://schemas.microsoft.com/office/powerpoint/2010/main" val="158589367"/>
              </p:ext>
            </p:extLst>
          </p:nvPr>
        </p:nvGraphicFramePr>
        <p:xfrm>
          <a:off x="246072" y="1893122"/>
          <a:ext cx="5707062" cy="1878013"/>
        </p:xfrm>
        <a:graphic>
          <a:graphicData uri="http://schemas.openxmlformats.org/presentationml/2006/ole">
            <mc:AlternateContent xmlns:mc="http://schemas.openxmlformats.org/markup-compatibility/2006">
              <mc:Choice xmlns:v="urn:schemas-microsoft-com:vml" Requires="v">
                <p:oleObj name="文件" r:id="rId6" imgW="5270500" imgH="1752600" progId="Word.Document.12">
                  <p:embed/>
                </p:oleObj>
              </mc:Choice>
              <mc:Fallback>
                <p:oleObj name="文件" r:id="rId6" imgW="5270500" imgH="1752600" progId="Word.Document.12">
                  <p:embed/>
                  <p:pic>
                    <p:nvPicPr>
                      <p:cNvPr id="6" name="物件 5">
                        <a:extLst>
                          <a:ext uri="{FF2B5EF4-FFF2-40B4-BE49-F238E27FC236}">
                            <a16:creationId xmlns:a16="http://schemas.microsoft.com/office/drawing/2014/main" id="{258B7556-3523-4B8A-9F67-EA9CEB5C90B6}"/>
                          </a:ext>
                        </a:extLst>
                      </p:cNvPr>
                      <p:cNvPicPr>
                        <a:picLocks noChangeAspect="1" noChangeArrowheads="1"/>
                      </p:cNvPicPr>
                      <p:nvPr/>
                    </p:nvPicPr>
                    <p:blipFill>
                      <a:blip r:embed="rId7"/>
                      <a:srcRect/>
                      <a:stretch>
                        <a:fillRect/>
                      </a:stretch>
                    </p:blipFill>
                    <p:spPr bwMode="auto">
                      <a:xfrm>
                        <a:off x="246072" y="1893122"/>
                        <a:ext cx="5707062" cy="1878013"/>
                      </a:xfrm>
                      <a:prstGeom prst="rect">
                        <a:avLst/>
                      </a:prstGeom>
                      <a:noFill/>
                    </p:spPr>
                  </p:pic>
                </p:oleObj>
              </mc:Fallback>
            </mc:AlternateContent>
          </a:graphicData>
        </a:graphic>
      </p:graphicFrame>
      <p:sp>
        <p:nvSpPr>
          <p:cNvPr id="22" name="文字方塊 21">
            <a:extLst>
              <a:ext uri="{FF2B5EF4-FFF2-40B4-BE49-F238E27FC236}">
                <a16:creationId xmlns:a16="http://schemas.microsoft.com/office/drawing/2014/main" id="{39735D11-5F01-4AE7-A943-1562C79B8E76}"/>
              </a:ext>
            </a:extLst>
          </p:cNvPr>
          <p:cNvSpPr txBox="1"/>
          <p:nvPr/>
        </p:nvSpPr>
        <p:spPr>
          <a:xfrm>
            <a:off x="318360" y="1047842"/>
            <a:ext cx="5562487" cy="1020472"/>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600" dirty="0">
                <a:solidFill>
                  <a:schemeClr val="bg2">
                    <a:lumMod val="75000"/>
                  </a:schemeClr>
                </a:solidFill>
                <a:latin typeface="Rockwell" panose="02060603020205020403" pitchFamily="18" charset="0"/>
              </a:rPr>
              <a:t>A channel attention block.</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600" dirty="0">
                <a:solidFill>
                  <a:schemeClr val="bg2">
                    <a:lumMod val="75000"/>
                  </a:schemeClr>
                </a:solidFill>
                <a:latin typeface="Rockwell" panose="02060603020205020403" pitchFamily="18" charset="0"/>
              </a:rPr>
              <a:t>Enhance the channel-wise feature representation, similar with SE block.</a:t>
            </a:r>
            <a:endParaRPr lang="zh-TW" altLang="en-US" sz="1600" dirty="0">
              <a:solidFill>
                <a:schemeClr val="bg2">
                  <a:lumMod val="75000"/>
                </a:schemeClr>
              </a:solidFill>
              <a:latin typeface="Rockwell" panose="02060603020205020403" pitchFamily="18" charset="0"/>
            </a:endParaRPr>
          </a:p>
        </p:txBody>
      </p:sp>
      <p:grpSp>
        <p:nvGrpSpPr>
          <p:cNvPr id="6" name="群組 5">
            <a:extLst>
              <a:ext uri="{FF2B5EF4-FFF2-40B4-BE49-F238E27FC236}">
                <a16:creationId xmlns:a16="http://schemas.microsoft.com/office/drawing/2014/main" id="{7BFE99A7-A033-0118-54E9-EB5513AB97F2}"/>
              </a:ext>
            </a:extLst>
          </p:cNvPr>
          <p:cNvGrpSpPr/>
          <p:nvPr/>
        </p:nvGrpSpPr>
        <p:grpSpPr>
          <a:xfrm>
            <a:off x="5880847" y="1004400"/>
            <a:ext cx="3263153" cy="1819476"/>
            <a:chOff x="6309052" y="1004400"/>
            <a:chExt cx="2834948" cy="1567349"/>
          </a:xfrm>
        </p:grpSpPr>
        <p:pic>
          <p:nvPicPr>
            <p:cNvPr id="7" name="圖片 6">
              <a:extLst>
                <a:ext uri="{FF2B5EF4-FFF2-40B4-BE49-F238E27FC236}">
                  <a16:creationId xmlns:a16="http://schemas.microsoft.com/office/drawing/2014/main" id="{65ECF660-030F-CA80-3D35-E5BD36E56622}"/>
                </a:ext>
              </a:extLst>
            </p:cNvPr>
            <p:cNvPicPr>
              <a:picLocks noChangeAspect="1"/>
            </p:cNvPicPr>
            <p:nvPr/>
          </p:nvPicPr>
          <p:blipFill>
            <a:blip r:embed="rId8"/>
            <a:stretch>
              <a:fillRect/>
            </a:stretch>
          </p:blipFill>
          <p:spPr>
            <a:xfrm>
              <a:off x="6309052" y="1004400"/>
              <a:ext cx="2834948" cy="1567349"/>
            </a:xfrm>
            <a:prstGeom prst="rect">
              <a:avLst/>
            </a:prstGeom>
          </p:spPr>
        </p:pic>
        <p:sp>
          <p:nvSpPr>
            <p:cNvPr id="9" name="矩形 8">
              <a:extLst>
                <a:ext uri="{FF2B5EF4-FFF2-40B4-BE49-F238E27FC236}">
                  <a16:creationId xmlns:a16="http://schemas.microsoft.com/office/drawing/2014/main" id="{83B51695-1361-993C-A313-B22D1F3B7538}"/>
                </a:ext>
              </a:extLst>
            </p:cNvPr>
            <p:cNvSpPr/>
            <p:nvPr/>
          </p:nvSpPr>
          <p:spPr>
            <a:xfrm>
              <a:off x="8084821" y="1468895"/>
              <a:ext cx="387638" cy="33874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325832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UD Digi Kyokasho NK-B" panose="02020700000000000000" pitchFamily="18" charset="-128"/>
                <a:cs typeface="Tahoma" panose="020B0604030504040204" pitchFamily="34" charset="0"/>
                <a:sym typeface="Times New Roman"/>
              </a:rPr>
              <a:t>Contents</a:t>
            </a:r>
            <a:endParaRPr dirty="0">
              <a:solidFill>
                <a:schemeClr val="bg1"/>
              </a:solidFill>
              <a:latin typeface="Rockwell" panose="02060603020205020403" pitchFamily="18" charset="0"/>
              <a:ea typeface="Tahoma" panose="020B0604030504040204" pitchFamily="34" charset="0"/>
              <a:cs typeface="Tahoma" panose="020B0604030504040204" pitchFamily="34" charset="0"/>
              <a:sym typeface="Times New Roman"/>
            </a:endParaRPr>
          </a:p>
        </p:txBody>
      </p:sp>
      <p:sp>
        <p:nvSpPr>
          <p:cNvPr id="62" name="Google Shape;62;p14"/>
          <p:cNvSpPr txBox="1">
            <a:spLocks noGrp="1"/>
          </p:cNvSpPr>
          <p:nvPr>
            <p:ph type="body" idx="1"/>
          </p:nvPr>
        </p:nvSpPr>
        <p:spPr>
          <a:xfrm>
            <a:off x="1354667" y="1152475"/>
            <a:ext cx="5207000" cy="3904342"/>
          </a:xfrm>
          <a:prstGeom prst="rect">
            <a:avLst/>
          </a:prstGeom>
          <a:ln>
            <a:noFill/>
          </a:ln>
        </p:spPr>
        <p:txBody>
          <a:bodyPr spcFirstLastPara="1" wrap="square" lIns="91425" tIns="91425" rIns="91425" bIns="91425" anchor="t" anchorCtr="0">
            <a:normAutofit fontScale="47500" lnSpcReduction="20000"/>
          </a:bodyPr>
          <a:lstStyle/>
          <a:p>
            <a:pPr marL="76200" lvl="0" indent="0" rtl="0">
              <a:lnSpc>
                <a:spcPct val="150000"/>
              </a:lnSpc>
              <a:spcBef>
                <a:spcPts val="0"/>
              </a:spcBef>
              <a:spcAft>
                <a:spcPts val="0"/>
              </a:spcAft>
              <a:buClr>
                <a:schemeClr val="dk1"/>
              </a:buClr>
              <a:buSzPts val="2400"/>
              <a:buNone/>
            </a:pPr>
            <a:r>
              <a:rPr lang="zh-TW" sz="4000" dirty="0">
                <a:solidFill>
                  <a:schemeClr val="bg2">
                    <a:lumMod val="75000"/>
                  </a:schemeClr>
                </a:solidFill>
                <a:latin typeface="+mn-lt"/>
                <a:cs typeface="Times New Roman" panose="02020603050405020304" pitchFamily="18" charset="0"/>
              </a:rPr>
              <a:t>Introduction</a:t>
            </a:r>
            <a:endParaRPr lang="en-US" altLang="zh-TW" sz="2400" dirty="0">
              <a:solidFill>
                <a:schemeClr val="bg2">
                  <a:lumMod val="75000"/>
                </a:schemeClr>
              </a:solidFill>
              <a:latin typeface="+mn-lt"/>
              <a:cs typeface="Times New Roman" panose="02020603050405020304" pitchFamily="18" charset="0"/>
            </a:endParaRP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Lung cancer</a:t>
            </a: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Survival prediction</a:t>
            </a:r>
            <a:endParaRPr sz="25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4000" dirty="0">
                <a:solidFill>
                  <a:schemeClr val="bg2">
                    <a:lumMod val="75000"/>
                  </a:schemeClr>
                </a:solidFill>
                <a:latin typeface="+mn-lt"/>
                <a:cs typeface="Times New Roman" panose="02020603050405020304" pitchFamily="18" charset="0"/>
              </a:rPr>
              <a:t>Material</a:t>
            </a:r>
            <a:endParaRPr lang="en-US" altLang="zh-TW" sz="3400" dirty="0">
              <a:solidFill>
                <a:schemeClr val="bg2">
                  <a:lumMod val="75000"/>
                </a:schemeClr>
              </a:solidFill>
              <a:latin typeface="+mn-lt"/>
              <a:cs typeface="Times New Roman" panose="02020603050405020304" pitchFamily="18" charset="0"/>
            </a:endParaRP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Dual Energy CT</a:t>
            </a: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Clinical Data</a:t>
            </a:r>
            <a:endParaRPr sz="25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4000" dirty="0">
                <a:solidFill>
                  <a:schemeClr val="bg2">
                    <a:lumMod val="75000"/>
                  </a:schemeClr>
                </a:solidFill>
                <a:latin typeface="+mn-lt"/>
                <a:cs typeface="Times New Roman" panose="02020603050405020304" pitchFamily="18" charset="0"/>
              </a:rPr>
              <a:t>Methods</a:t>
            </a:r>
            <a:endParaRPr lang="en-US" altLang="zh-TW" sz="3400" dirty="0">
              <a:solidFill>
                <a:schemeClr val="bg2">
                  <a:lumMod val="75000"/>
                </a:schemeClr>
              </a:solidFill>
              <a:latin typeface="+mn-lt"/>
              <a:cs typeface="Times New Roman" panose="02020603050405020304" pitchFamily="18" charset="0"/>
            </a:endParaRP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Preprocessing</a:t>
            </a:r>
          </a:p>
          <a:p>
            <a:pPr marL="533400" lvl="1" indent="0">
              <a:lnSpc>
                <a:spcPct val="150000"/>
              </a:lnSpc>
              <a:buClr>
                <a:schemeClr val="dk1"/>
              </a:buClr>
              <a:buSzPts val="2400"/>
              <a:buNone/>
            </a:pPr>
            <a:r>
              <a:rPr lang="en-US" sz="2500" dirty="0">
                <a:solidFill>
                  <a:schemeClr val="bg2">
                    <a:lumMod val="75000"/>
                  </a:schemeClr>
                </a:solidFill>
                <a:latin typeface="+mn-lt"/>
                <a:cs typeface="Times New Roman" panose="02020603050405020304" pitchFamily="18" charset="0"/>
              </a:rPr>
              <a:t>Classification</a:t>
            </a:r>
          </a:p>
          <a:p>
            <a:pPr marL="76200" lvl="0" indent="0" rtl="0">
              <a:lnSpc>
                <a:spcPct val="150000"/>
              </a:lnSpc>
              <a:spcBef>
                <a:spcPts val="0"/>
              </a:spcBef>
              <a:spcAft>
                <a:spcPts val="0"/>
              </a:spcAft>
              <a:buClr>
                <a:schemeClr val="dk1"/>
              </a:buClr>
              <a:buSzPts val="2400"/>
              <a:buNone/>
            </a:pPr>
            <a:r>
              <a:rPr lang="zh-TW" sz="4000" dirty="0">
                <a:solidFill>
                  <a:schemeClr val="bg2">
                    <a:lumMod val="75000"/>
                  </a:schemeClr>
                </a:solidFill>
                <a:latin typeface="+mn-lt"/>
                <a:cs typeface="Times New Roman" panose="02020603050405020304" pitchFamily="18" charset="0"/>
              </a:rPr>
              <a:t>Experiments</a:t>
            </a:r>
            <a:endParaRPr sz="40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4000" dirty="0">
                <a:solidFill>
                  <a:schemeClr val="bg2">
                    <a:lumMod val="75000"/>
                  </a:schemeClr>
                </a:solidFill>
                <a:latin typeface="+mn-lt"/>
                <a:cs typeface="Times New Roman" panose="02020603050405020304" pitchFamily="18" charset="0"/>
              </a:rPr>
              <a:t>Discussion</a:t>
            </a:r>
            <a:endParaRPr lang="en-US" altLang="zh-TW" sz="40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4000" dirty="0">
                <a:solidFill>
                  <a:schemeClr val="bg2">
                    <a:lumMod val="75000"/>
                  </a:schemeClr>
                </a:solidFill>
                <a:latin typeface="+mn-lt"/>
                <a:cs typeface="Times New Roman" panose="02020603050405020304" pitchFamily="18" charset="0"/>
              </a:rPr>
              <a:t>C</a:t>
            </a:r>
            <a:r>
              <a:rPr lang="zh-TW" sz="4000" dirty="0">
                <a:solidFill>
                  <a:schemeClr val="bg2">
                    <a:lumMod val="75000"/>
                  </a:schemeClr>
                </a:solidFill>
                <a:latin typeface="+mn-lt"/>
                <a:cs typeface="Times New Roman" panose="02020603050405020304" pitchFamily="18" charset="0"/>
              </a:rPr>
              <a:t>onclusion</a:t>
            </a:r>
            <a:endParaRPr sz="4000" dirty="0">
              <a:solidFill>
                <a:schemeClr val="bg2">
                  <a:lumMod val="75000"/>
                </a:schemeClr>
              </a:solidFill>
              <a:latin typeface="+mn-lt"/>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dirty="0"/>
          </a:p>
        </p:txBody>
      </p:sp>
      <p:cxnSp>
        <p:nvCxnSpPr>
          <p:cNvPr id="14" name="Google Shape;68;p15">
            <a:extLst>
              <a:ext uri="{FF2B5EF4-FFF2-40B4-BE49-F238E27FC236}">
                <a16:creationId xmlns:a16="http://schemas.microsoft.com/office/drawing/2014/main" id="{F6FBB605-904D-4D6B-B75B-0472B9BECE2D}"/>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5" name="橢圓 14">
            <a:extLst>
              <a:ext uri="{FF2B5EF4-FFF2-40B4-BE49-F238E27FC236}">
                <a16:creationId xmlns:a16="http://schemas.microsoft.com/office/drawing/2014/main" id="{905B365E-2E9D-4640-8B3E-88AF6D1C1542}"/>
              </a:ext>
            </a:extLst>
          </p:cNvPr>
          <p:cNvSpPr/>
          <p:nvPr/>
        </p:nvSpPr>
        <p:spPr>
          <a:xfrm>
            <a:off x="1405979" y="138006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10F0F94D-2F49-4EFC-82D5-7BA7A45767A9}"/>
              </a:ext>
            </a:extLst>
          </p:cNvPr>
          <p:cNvSpPr/>
          <p:nvPr/>
        </p:nvSpPr>
        <p:spPr>
          <a:xfrm>
            <a:off x="1405028" y="2241046"/>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C08651DD-8835-4541-B968-B6CC5248B54A}"/>
              </a:ext>
            </a:extLst>
          </p:cNvPr>
          <p:cNvSpPr/>
          <p:nvPr/>
        </p:nvSpPr>
        <p:spPr>
          <a:xfrm>
            <a:off x="1405979" y="3104646"/>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5C0011AD-BB57-4E75-8A20-9E8A93A237A9}"/>
              </a:ext>
            </a:extLst>
          </p:cNvPr>
          <p:cNvSpPr/>
          <p:nvPr/>
        </p:nvSpPr>
        <p:spPr>
          <a:xfrm>
            <a:off x="1405979" y="3991025"/>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B3D53DEF-DA0C-4140-9238-B3B8FA4FEE18}"/>
              </a:ext>
            </a:extLst>
          </p:cNvPr>
          <p:cNvSpPr/>
          <p:nvPr/>
        </p:nvSpPr>
        <p:spPr>
          <a:xfrm>
            <a:off x="1405979" y="437405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B48DCFFD-64B2-46A4-B82D-05A09EDE94D8}"/>
              </a:ext>
            </a:extLst>
          </p:cNvPr>
          <p:cNvSpPr/>
          <p:nvPr/>
        </p:nvSpPr>
        <p:spPr>
          <a:xfrm>
            <a:off x="1405979" y="475708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0BDFAFF7-CD1A-46DC-ADF1-49F826E7B51E}"/>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Proposed Attention Block</a:t>
            </a:r>
            <a:endParaRPr dirty="0">
              <a:solidFill>
                <a:schemeClr val="bg1"/>
              </a:solidFill>
              <a:latin typeface="Rockwell" panose="02060603020205020403" pitchFamily="18" charset="0"/>
              <a:ea typeface="Times New Roman"/>
              <a:cs typeface="Times New Roman"/>
              <a:sym typeface="Times New Roman"/>
            </a:endParaRPr>
          </a:p>
        </p:txBody>
      </p:sp>
      <p:sp>
        <p:nvSpPr>
          <p:cNvPr id="5" name="Rectangle 2">
            <a:extLst>
              <a:ext uri="{FF2B5EF4-FFF2-40B4-BE49-F238E27FC236}">
                <a16:creationId xmlns:a16="http://schemas.microsoft.com/office/drawing/2014/main" id="{2182E134-BA06-434B-A18F-37B434856C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90">
            <a:extLst>
              <a:ext uri="{FF2B5EF4-FFF2-40B4-BE49-F238E27FC236}">
                <a16:creationId xmlns:a16="http://schemas.microsoft.com/office/drawing/2014/main" id="{3250A36C-008F-4DFE-98FD-266F01507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投影片編號版面配置區 5">
            <a:extLst>
              <a:ext uri="{FF2B5EF4-FFF2-40B4-BE49-F238E27FC236}">
                <a16:creationId xmlns:a16="http://schemas.microsoft.com/office/drawing/2014/main" id="{DE167EFF-1243-A7E1-CDAD-8ABCE89672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7" name="Rectangle 17">
            <a:extLst>
              <a:ext uri="{FF2B5EF4-FFF2-40B4-BE49-F238E27FC236}">
                <a16:creationId xmlns:a16="http://schemas.microsoft.com/office/drawing/2014/main" id="{773197E8-4664-4040-AA94-4C1C5B09C0D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18">
            <a:extLst>
              <a:ext uri="{FF2B5EF4-FFF2-40B4-BE49-F238E27FC236}">
                <a16:creationId xmlns:a16="http://schemas.microsoft.com/office/drawing/2014/main" id="{C34EDA2F-A671-4994-9708-BBF3F6B5881E}"/>
              </a:ext>
            </a:extLst>
          </p:cNvPr>
          <p:cNvSpPr>
            <a:spLocks noChangeArrowheads="1"/>
          </p:cNvSpPr>
          <p:nvPr/>
        </p:nvSpPr>
        <p:spPr bwMode="auto">
          <a:xfrm>
            <a:off x="0" y="548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20">
            <a:extLst>
              <a:ext uri="{FF2B5EF4-FFF2-40B4-BE49-F238E27FC236}">
                <a16:creationId xmlns:a16="http://schemas.microsoft.com/office/drawing/2014/main" id="{AB54DD95-1165-4B3F-809D-4E5F9E65B80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21">
            <a:extLst>
              <a:ext uri="{FF2B5EF4-FFF2-40B4-BE49-F238E27FC236}">
                <a16:creationId xmlns:a16="http://schemas.microsoft.com/office/drawing/2014/main" id="{87F3B14A-03D9-416B-A6B6-17A5A8B57A28}"/>
              </a:ext>
            </a:extLst>
          </p:cNvPr>
          <p:cNvSpPr>
            <a:spLocks noChangeArrowheads="1"/>
          </p:cNvSpPr>
          <p:nvPr/>
        </p:nvSpPr>
        <p:spPr bwMode="auto">
          <a:xfrm>
            <a:off x="0" y="4543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6" name="Rectangle 23">
            <a:extLst>
              <a:ext uri="{FF2B5EF4-FFF2-40B4-BE49-F238E27FC236}">
                <a16:creationId xmlns:a16="http://schemas.microsoft.com/office/drawing/2014/main" id="{C42E9359-29C5-45A6-91E1-6F70398BAE08}"/>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8" name="Rectangle 24">
            <a:extLst>
              <a:ext uri="{FF2B5EF4-FFF2-40B4-BE49-F238E27FC236}">
                <a16:creationId xmlns:a16="http://schemas.microsoft.com/office/drawing/2014/main" id="{D45D7A49-17F3-47CE-A89E-9EC1C6880F08}"/>
              </a:ext>
            </a:extLst>
          </p:cNvPr>
          <p:cNvSpPr>
            <a:spLocks noChangeArrowheads="1"/>
          </p:cNvSpPr>
          <p:nvPr/>
        </p:nvSpPr>
        <p:spPr bwMode="auto">
          <a:xfrm>
            <a:off x="152400" y="469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a:extLst>
              <a:ext uri="{FF2B5EF4-FFF2-40B4-BE49-F238E27FC236}">
                <a16:creationId xmlns:a16="http://schemas.microsoft.com/office/drawing/2014/main" id="{7A26F460-5DAE-4F85-AFBA-2BA1A36AB98B}"/>
              </a:ext>
            </a:extLst>
          </p:cNvPr>
          <p:cNvSpPr>
            <a:spLocks noChangeArrowheads="1"/>
          </p:cNvSpPr>
          <p:nvPr/>
        </p:nvSpPr>
        <p:spPr bwMode="auto">
          <a:xfrm flipV="1">
            <a:off x="1163782" y="-114301"/>
            <a:ext cx="66130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0" name="Rectangle 4">
            <a:extLst>
              <a:ext uri="{FF2B5EF4-FFF2-40B4-BE49-F238E27FC236}">
                <a16:creationId xmlns:a16="http://schemas.microsoft.com/office/drawing/2014/main" id="{A5F3DD7B-EA54-497A-9855-909D70A770A7}"/>
              </a:ext>
            </a:extLst>
          </p:cNvPr>
          <p:cNvSpPr>
            <a:spLocks noChangeArrowheads="1"/>
          </p:cNvSpPr>
          <p:nvPr/>
        </p:nvSpPr>
        <p:spPr bwMode="auto">
          <a:xfrm flipV="1">
            <a:off x="1556500" y="-49"/>
            <a:ext cx="7228793" cy="4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9" name="Rectangle 18">
            <a:extLst>
              <a:ext uri="{FF2B5EF4-FFF2-40B4-BE49-F238E27FC236}">
                <a16:creationId xmlns:a16="http://schemas.microsoft.com/office/drawing/2014/main" id="{41B73B31-8277-4FAC-9F9C-6AF909AC7B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54">
            <a:extLst>
              <a:ext uri="{FF2B5EF4-FFF2-40B4-BE49-F238E27FC236}">
                <a16:creationId xmlns:a16="http://schemas.microsoft.com/office/drawing/2014/main" id="{63FD62AC-15C5-4894-9D52-002B9DBC5B6E}"/>
              </a:ext>
            </a:extLst>
          </p:cNvPr>
          <p:cNvSpPr>
            <a:spLocks noChangeArrowheads="1"/>
          </p:cNvSpPr>
          <p:nvPr/>
        </p:nvSpPr>
        <p:spPr bwMode="auto">
          <a:xfrm flipV="1">
            <a:off x="1964274" y="-1000127"/>
            <a:ext cx="60420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7" name="Rectangle 63">
            <a:extLst>
              <a:ext uri="{FF2B5EF4-FFF2-40B4-BE49-F238E27FC236}">
                <a16:creationId xmlns:a16="http://schemas.microsoft.com/office/drawing/2014/main" id="{DEF8E513-6489-4817-80BD-04AFB382350B}"/>
              </a:ext>
            </a:extLst>
          </p:cNvPr>
          <p:cNvSpPr>
            <a:spLocks noChangeArrowheads="1"/>
          </p:cNvSpPr>
          <p:nvPr/>
        </p:nvSpPr>
        <p:spPr bwMode="auto">
          <a:xfrm flipV="1">
            <a:off x="122842" y="192782"/>
            <a:ext cx="61081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2" name="文字方塊 21">
            <a:extLst>
              <a:ext uri="{FF2B5EF4-FFF2-40B4-BE49-F238E27FC236}">
                <a16:creationId xmlns:a16="http://schemas.microsoft.com/office/drawing/2014/main" id="{F038D17B-92A6-4C9A-849E-95B76A31939F}"/>
              </a:ext>
            </a:extLst>
          </p:cNvPr>
          <p:cNvSpPr txBox="1"/>
          <p:nvPr/>
        </p:nvSpPr>
        <p:spPr>
          <a:xfrm>
            <a:off x="122842" y="1078154"/>
            <a:ext cx="5758005" cy="904478"/>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Combine </a:t>
            </a:r>
            <a:r>
              <a:rPr lang="en-US" altLang="zh-TW" dirty="0">
                <a:solidFill>
                  <a:srgbClr val="FF0000"/>
                </a:solidFill>
                <a:latin typeface="Rockwell" panose="02060603020205020403" pitchFamily="18" charset="0"/>
              </a:rPr>
              <a:t>SE block</a:t>
            </a:r>
            <a:r>
              <a:rPr lang="en-US" altLang="zh-TW" dirty="0">
                <a:solidFill>
                  <a:schemeClr val="bg2">
                    <a:lumMod val="75000"/>
                  </a:schemeClr>
                </a:solidFill>
                <a:latin typeface="Rockwell" panose="02060603020205020403" pitchFamily="18" charset="0"/>
              </a:rPr>
              <a:t> and </a:t>
            </a:r>
            <a:r>
              <a:rPr lang="en-US" altLang="zh-TW" dirty="0">
                <a:solidFill>
                  <a:srgbClr val="FF0000"/>
                </a:solidFill>
                <a:latin typeface="Rockwell" panose="02060603020205020403" pitchFamily="18" charset="0"/>
              </a:rPr>
              <a:t>GCT block </a:t>
            </a:r>
            <a:r>
              <a:rPr lang="en-US" altLang="zh-TW" dirty="0">
                <a:solidFill>
                  <a:schemeClr val="bg2">
                    <a:lumMod val="75000"/>
                  </a:schemeClr>
                </a:solidFill>
                <a:latin typeface="Rockwell" panose="02060603020205020403" pitchFamily="18" charset="0"/>
              </a:rPr>
              <a:t>to one channel attention block.</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Allow the network to focus on informative channels and suppress less useful ones.</a:t>
            </a:r>
            <a:endParaRPr lang="zh-TW" altLang="en-US" dirty="0">
              <a:solidFill>
                <a:schemeClr val="bg2">
                  <a:lumMod val="75000"/>
                </a:schemeClr>
              </a:solidFill>
              <a:latin typeface="Rockwell" panose="02060603020205020403" pitchFamily="18" charset="0"/>
            </a:endParaRPr>
          </a:p>
        </p:txBody>
      </p:sp>
      <p:sp>
        <p:nvSpPr>
          <p:cNvPr id="23" name="Rectangle 79">
            <a:extLst>
              <a:ext uri="{FF2B5EF4-FFF2-40B4-BE49-F238E27FC236}">
                <a16:creationId xmlns:a16="http://schemas.microsoft.com/office/drawing/2014/main" id="{A7966CFF-6631-456E-87B3-06DE76AE8056}"/>
              </a:ext>
            </a:extLst>
          </p:cNvPr>
          <p:cNvSpPr>
            <a:spLocks noChangeArrowheads="1"/>
          </p:cNvSpPr>
          <p:nvPr/>
        </p:nvSpPr>
        <p:spPr bwMode="auto">
          <a:xfrm flipV="1">
            <a:off x="-1" y="369094"/>
            <a:ext cx="64251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2" name="Rectangle 608">
            <a:extLst>
              <a:ext uri="{FF2B5EF4-FFF2-40B4-BE49-F238E27FC236}">
                <a16:creationId xmlns:a16="http://schemas.microsoft.com/office/drawing/2014/main" id="{03B8C21D-96C8-48E4-BDC0-9509AA4C5E0C}"/>
              </a:ext>
            </a:extLst>
          </p:cNvPr>
          <p:cNvSpPr>
            <a:spLocks noChangeArrowheads="1"/>
          </p:cNvSpPr>
          <p:nvPr/>
        </p:nvSpPr>
        <p:spPr bwMode="auto">
          <a:xfrm>
            <a:off x="27622" y="195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4" name="物件 13">
            <a:extLst>
              <a:ext uri="{FF2B5EF4-FFF2-40B4-BE49-F238E27FC236}">
                <a16:creationId xmlns:a16="http://schemas.microsoft.com/office/drawing/2014/main" id="{83B97C7E-65B5-4E17-A27C-C37A66FBAD28}"/>
              </a:ext>
            </a:extLst>
          </p:cNvPr>
          <p:cNvGraphicFramePr>
            <a:graphicFrameLocks noChangeAspect="1"/>
          </p:cNvGraphicFramePr>
          <p:nvPr>
            <p:extLst>
              <p:ext uri="{D42A27DB-BD31-4B8C-83A1-F6EECF244321}">
                <p14:modId xmlns:p14="http://schemas.microsoft.com/office/powerpoint/2010/main" val="504450122"/>
              </p:ext>
            </p:extLst>
          </p:nvPr>
        </p:nvGraphicFramePr>
        <p:xfrm>
          <a:off x="103595" y="2123976"/>
          <a:ext cx="6319117" cy="2932112"/>
        </p:xfrm>
        <a:graphic>
          <a:graphicData uri="http://schemas.openxmlformats.org/presentationml/2006/ole">
            <mc:AlternateContent xmlns:mc="http://schemas.openxmlformats.org/markup-compatibility/2006">
              <mc:Choice xmlns:v="urn:schemas-microsoft-com:vml" Requires="v">
                <p:oleObj name="文件" r:id="rId3" imgW="8864600" imgH="4140200" progId="Word.Document.12">
                  <p:embed/>
                </p:oleObj>
              </mc:Choice>
              <mc:Fallback>
                <p:oleObj name="文件" r:id="rId3" imgW="8864600" imgH="4140200" progId="Word.Document.12">
                  <p:embed/>
                  <p:pic>
                    <p:nvPicPr>
                      <p:cNvPr id="0" name="Object 607"/>
                      <p:cNvPicPr>
                        <a:picLocks noChangeAspect="1" noChangeArrowheads="1"/>
                      </p:cNvPicPr>
                      <p:nvPr/>
                    </p:nvPicPr>
                    <p:blipFill>
                      <a:blip r:embed="rId4"/>
                      <a:srcRect/>
                      <a:stretch>
                        <a:fillRect/>
                      </a:stretch>
                    </p:blipFill>
                    <p:spPr bwMode="auto">
                      <a:xfrm>
                        <a:off x="103595" y="2123976"/>
                        <a:ext cx="6319117" cy="2932112"/>
                      </a:xfrm>
                      <a:prstGeom prst="rect">
                        <a:avLst/>
                      </a:prstGeom>
                      <a:noFill/>
                    </p:spPr>
                  </p:pic>
                </p:oleObj>
              </mc:Fallback>
            </mc:AlternateContent>
          </a:graphicData>
        </a:graphic>
      </p:graphicFrame>
      <p:grpSp>
        <p:nvGrpSpPr>
          <p:cNvPr id="9" name="群組 8">
            <a:extLst>
              <a:ext uri="{FF2B5EF4-FFF2-40B4-BE49-F238E27FC236}">
                <a16:creationId xmlns:a16="http://schemas.microsoft.com/office/drawing/2014/main" id="{08E5ABC4-2996-1AAA-D8A7-ACCDD6978E64}"/>
              </a:ext>
            </a:extLst>
          </p:cNvPr>
          <p:cNvGrpSpPr/>
          <p:nvPr/>
        </p:nvGrpSpPr>
        <p:grpSpPr>
          <a:xfrm>
            <a:off x="5880847" y="1004400"/>
            <a:ext cx="3263153" cy="1819476"/>
            <a:chOff x="6309052" y="1004400"/>
            <a:chExt cx="2834948" cy="1567349"/>
          </a:xfrm>
        </p:grpSpPr>
        <p:pic>
          <p:nvPicPr>
            <p:cNvPr id="20" name="圖片 19">
              <a:extLst>
                <a:ext uri="{FF2B5EF4-FFF2-40B4-BE49-F238E27FC236}">
                  <a16:creationId xmlns:a16="http://schemas.microsoft.com/office/drawing/2014/main" id="{A5DE7EEA-E600-E51B-4343-D22F4ACB9224}"/>
                </a:ext>
              </a:extLst>
            </p:cNvPr>
            <p:cNvPicPr>
              <a:picLocks noChangeAspect="1"/>
            </p:cNvPicPr>
            <p:nvPr/>
          </p:nvPicPr>
          <p:blipFill>
            <a:blip r:embed="rId5"/>
            <a:stretch>
              <a:fillRect/>
            </a:stretch>
          </p:blipFill>
          <p:spPr>
            <a:xfrm>
              <a:off x="6309052" y="1004400"/>
              <a:ext cx="2834948" cy="1567349"/>
            </a:xfrm>
            <a:prstGeom prst="rect">
              <a:avLst/>
            </a:prstGeom>
          </p:spPr>
        </p:pic>
        <p:sp>
          <p:nvSpPr>
            <p:cNvPr id="21" name="矩形 20">
              <a:extLst>
                <a:ext uri="{FF2B5EF4-FFF2-40B4-BE49-F238E27FC236}">
                  <a16:creationId xmlns:a16="http://schemas.microsoft.com/office/drawing/2014/main" id="{031DAC8B-A7C1-AFE2-E96F-476B33DC660C}"/>
                </a:ext>
              </a:extLst>
            </p:cNvPr>
            <p:cNvSpPr/>
            <p:nvPr/>
          </p:nvSpPr>
          <p:spPr>
            <a:xfrm>
              <a:off x="8084821" y="1468895"/>
              <a:ext cx="387638" cy="33874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276171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89B55D3C-13DC-4D20-9261-F38F3BD7F62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Damper block</a:t>
            </a:r>
            <a:endParaRPr dirty="0">
              <a:solidFill>
                <a:schemeClr val="bg1"/>
              </a:solidFill>
              <a:latin typeface="Rockwell" panose="02060603020205020403" pitchFamily="18" charset="0"/>
              <a:ea typeface="Times New Roman"/>
              <a:cs typeface="Times New Roman"/>
              <a:sym typeface="Times New Roman"/>
            </a:endParaRPr>
          </a:p>
        </p:txBody>
      </p:sp>
      <p:sp>
        <p:nvSpPr>
          <p:cNvPr id="2" name="投影片編號版面配置區 1">
            <a:extLst>
              <a:ext uri="{FF2B5EF4-FFF2-40B4-BE49-F238E27FC236}">
                <a16:creationId xmlns:a16="http://schemas.microsoft.com/office/drawing/2014/main" id="{C0D5AA7B-7451-62F4-0CCC-1D2DC4CB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
        <p:nvSpPr>
          <p:cNvPr id="4" name="Rectangle 6">
            <a:extLst>
              <a:ext uri="{FF2B5EF4-FFF2-40B4-BE49-F238E27FC236}">
                <a16:creationId xmlns:a16="http://schemas.microsoft.com/office/drawing/2014/main" id="{891E449E-E5B2-4B95-9795-B93F8BD5ED00}"/>
              </a:ext>
            </a:extLst>
          </p:cNvPr>
          <p:cNvSpPr>
            <a:spLocks noChangeArrowheads="1"/>
          </p:cNvSpPr>
          <p:nvPr/>
        </p:nvSpPr>
        <p:spPr bwMode="auto">
          <a:xfrm flipV="1">
            <a:off x="1465480" y="30227"/>
            <a:ext cx="61616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04309105-932C-46EE-8494-8090724C4B07}"/>
              </a:ext>
            </a:extLst>
          </p:cNvPr>
          <p:cNvSpPr>
            <a:spLocks noChangeArrowheads="1"/>
          </p:cNvSpPr>
          <p:nvPr/>
        </p:nvSpPr>
        <p:spPr bwMode="auto">
          <a:xfrm>
            <a:off x="567486" y="1284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文字方塊 12">
            <a:extLst>
              <a:ext uri="{FF2B5EF4-FFF2-40B4-BE49-F238E27FC236}">
                <a16:creationId xmlns:a16="http://schemas.microsoft.com/office/drawing/2014/main" id="{B818842F-6710-4875-8A86-FE6239F47CC4}"/>
              </a:ext>
            </a:extLst>
          </p:cNvPr>
          <p:cNvSpPr txBox="1"/>
          <p:nvPr/>
        </p:nvSpPr>
        <p:spPr>
          <a:xfrm>
            <a:off x="122842" y="1078154"/>
            <a:ext cx="5758005" cy="1464568"/>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In the proposed CNN model, the size of input images is fixed. Thus, the output features do not capture information about the size of the VOI.</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dirty="0">
                <a:solidFill>
                  <a:schemeClr val="bg2">
                    <a:lumMod val="75000"/>
                  </a:schemeClr>
                </a:solidFill>
                <a:latin typeface="Rockwell" panose="02060603020205020403" pitchFamily="18" charset="0"/>
              </a:rPr>
              <a:t>Aim to normalize the output features by considering the size of the VOI.</a:t>
            </a:r>
            <a:endParaRPr lang="zh-TW" altLang="en-US" dirty="0">
              <a:solidFill>
                <a:schemeClr val="bg2">
                  <a:lumMod val="75000"/>
                </a:schemeClr>
              </a:solidFill>
              <a:latin typeface="Rockwell" panose="02060603020205020403" pitchFamily="18" charset="0"/>
            </a:endParaRPr>
          </a:p>
        </p:txBody>
      </p:sp>
      <p:sp>
        <p:nvSpPr>
          <p:cNvPr id="15" name="Rectangle 150">
            <a:extLst>
              <a:ext uri="{FF2B5EF4-FFF2-40B4-BE49-F238E27FC236}">
                <a16:creationId xmlns:a16="http://schemas.microsoft.com/office/drawing/2014/main" id="{A36D0B87-71DB-4F0D-92E0-FBB3B34AE5A4}"/>
              </a:ext>
            </a:extLst>
          </p:cNvPr>
          <p:cNvSpPr>
            <a:spLocks noChangeArrowheads="1"/>
          </p:cNvSpPr>
          <p:nvPr/>
        </p:nvSpPr>
        <p:spPr bwMode="auto">
          <a:xfrm>
            <a:off x="276854" y="2042225"/>
            <a:ext cx="7579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F3017ED0-53CD-4B23-A998-192F3E2E8D8E}"/>
                  </a:ext>
                </a:extLst>
              </p:cNvPr>
              <p:cNvSpPr txBox="1"/>
              <p:nvPr/>
            </p:nvSpPr>
            <p:spPr>
              <a:xfrm>
                <a:off x="3392198" y="4424513"/>
                <a:ext cx="3710317" cy="435504"/>
              </a:xfrm>
              <a:prstGeom prst="rect">
                <a:avLst/>
              </a:prstGeom>
              <a:noFill/>
            </p:spPr>
            <p:txBody>
              <a:bodyPr wrap="square" rtlCol="0">
                <a:spAutoFit/>
              </a:bodyPr>
              <a:lstStyle/>
              <a:p>
                <a:pPr algn="ctr"/>
                <a:r>
                  <a:rPr lang="en-US" altLang="zh-TW" sz="1200" b="1" dirty="0">
                    <a:solidFill>
                      <a:schemeClr val="bg2">
                        <a:lumMod val="75000"/>
                      </a:schemeClr>
                    </a:solidFill>
                    <a:latin typeface="+mn-lt"/>
                  </a:rPr>
                  <a:t>Damper Operation:  </a:t>
                </a:r>
                <a14:m>
                  <m:oMath xmlns:m="http://schemas.openxmlformats.org/officeDocument/2006/math">
                    <m:acc>
                      <m:accPr>
                        <m:chr m:val="̃"/>
                        <m:ctrlPr>
                          <a:rPr lang="en-US" altLang="zh-TW" i="1" smtClean="0">
                            <a:latin typeface="Cambria Math" panose="02040503050406030204" pitchFamily="18" charset="0"/>
                          </a:rPr>
                        </m:ctrlPr>
                      </m:accPr>
                      <m:e>
                        <m:r>
                          <m:rPr>
                            <m:sty m:val="p"/>
                          </m:rPr>
                          <a:rPr lang="en-US" altLang="zh-TW" b="0" i="0" smtClean="0">
                            <a:latin typeface="Cambria Math" panose="02040503050406030204" pitchFamily="18" charset="0"/>
                          </a:rPr>
                          <m:t>x</m:t>
                        </m:r>
                      </m:e>
                    </m:acc>
                    <m:r>
                      <a:rPr lang="en-US" altLang="zh-TW" b="1" i="0" smtClean="0">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a:latin typeface="Cambria Math" panose="02040503050406030204" pitchFamily="18" charset="0"/>
                      </a:rPr>
                      <m:t> </m:t>
                    </m:r>
                    <m:f>
                      <m:fPr>
                        <m:ctrlPr>
                          <a:rPr lang="zh-TW" altLang="zh-TW" i="1">
                            <a:latin typeface="Cambria Math" panose="02040503050406030204" pitchFamily="18" charset="0"/>
                          </a:rPr>
                        </m:ctrlPr>
                      </m:fPr>
                      <m:num>
                        <m:r>
                          <a:rPr lang="en-US" altLang="zh-TW" i="1">
                            <a:latin typeface="Cambria Math" panose="02040503050406030204" pitchFamily="18" charset="0"/>
                          </a:rPr>
                          <m:t>𝑆𝑢𝑚</m:t>
                        </m:r>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𝑉</m:t>
                        </m:r>
                        <m:r>
                          <a:rPr lang="en-US" altLang="zh-TW" i="1">
                            <a:latin typeface="Cambria Math" panose="02040503050406030204" pitchFamily="18" charset="0"/>
                          </a:rPr>
                          <m:t>)</m:t>
                        </m:r>
                      </m:num>
                      <m:den>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𝑉</m:t>
                        </m:r>
                        <m:r>
                          <a:rPr lang="en-US" altLang="zh-TW" i="1">
                            <a:latin typeface="Cambria Math" panose="02040503050406030204" pitchFamily="18" charset="0"/>
                          </a:rPr>
                          <m:t>)</m:t>
                        </m:r>
                      </m:den>
                    </m:f>
                  </m:oMath>
                </a14:m>
                <a:endParaRPr lang="zh-TW" altLang="zh-TW" dirty="0"/>
              </a:p>
            </p:txBody>
          </p:sp>
        </mc:Choice>
        <mc:Fallback xmlns="">
          <p:sp>
            <p:nvSpPr>
              <p:cNvPr id="18" name="文字方塊 17">
                <a:extLst>
                  <a:ext uri="{FF2B5EF4-FFF2-40B4-BE49-F238E27FC236}">
                    <a16:creationId xmlns:a16="http://schemas.microsoft.com/office/drawing/2014/main" id="{F3017ED0-53CD-4B23-A998-192F3E2E8D8E}"/>
                  </a:ext>
                </a:extLst>
              </p:cNvPr>
              <p:cNvSpPr txBox="1">
                <a:spLocks noRot="1" noChangeAspect="1" noMove="1" noResize="1" noEditPoints="1" noAdjustHandles="1" noChangeArrowheads="1" noChangeShapeType="1" noTextEdit="1"/>
              </p:cNvSpPr>
              <p:nvPr/>
            </p:nvSpPr>
            <p:spPr>
              <a:xfrm>
                <a:off x="3392198" y="4424513"/>
                <a:ext cx="3710317" cy="435504"/>
              </a:xfrm>
              <a:prstGeom prst="rect">
                <a:avLst/>
              </a:prstGeom>
              <a:blipFill>
                <a:blip r:embed="rId3"/>
                <a:stretch>
                  <a:fillRect/>
                </a:stretch>
              </a:blipFill>
            </p:spPr>
            <p:txBody>
              <a:bodyPr/>
              <a:lstStyle/>
              <a:p>
                <a:r>
                  <a:rPr lang="zh-TW" altLang="en-US">
                    <a:noFill/>
                  </a:rPr>
                  <a:t> </a:t>
                </a:r>
              </a:p>
            </p:txBody>
          </p:sp>
        </mc:Fallback>
      </mc:AlternateContent>
      <p:sp>
        <p:nvSpPr>
          <p:cNvPr id="3" name="Rectangle 7">
            <a:extLst>
              <a:ext uri="{FF2B5EF4-FFF2-40B4-BE49-F238E27FC236}">
                <a16:creationId xmlns:a16="http://schemas.microsoft.com/office/drawing/2014/main" id="{1577CEEE-D4D3-4AB4-A4BF-6F0EFA792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a:extLst>
              <a:ext uri="{FF2B5EF4-FFF2-40B4-BE49-F238E27FC236}">
                <a16:creationId xmlns:a16="http://schemas.microsoft.com/office/drawing/2014/main" id="{723D0A78-F651-48EF-A1B5-B3C7926EE316}"/>
              </a:ext>
            </a:extLst>
          </p:cNvPr>
          <p:cNvGraphicFramePr>
            <a:graphicFrameLocks noChangeAspect="1"/>
          </p:cNvGraphicFramePr>
          <p:nvPr>
            <p:extLst>
              <p:ext uri="{D42A27DB-BD31-4B8C-83A1-F6EECF244321}">
                <p14:modId xmlns:p14="http://schemas.microsoft.com/office/powerpoint/2010/main" val="627414867"/>
              </p:ext>
            </p:extLst>
          </p:nvPr>
        </p:nvGraphicFramePr>
        <p:xfrm>
          <a:off x="122842" y="2542722"/>
          <a:ext cx="7367721" cy="1876656"/>
        </p:xfrm>
        <a:graphic>
          <a:graphicData uri="http://schemas.openxmlformats.org/presentationml/2006/ole">
            <mc:AlternateContent xmlns:mc="http://schemas.openxmlformats.org/markup-compatibility/2006">
              <mc:Choice xmlns:v="urn:schemas-microsoft-com:vml" Requires="v">
                <p:oleObj name="Document" r:id="rId4" imgW="8874730" imgH="2247378" progId="Word.Document.12">
                  <p:embed/>
                </p:oleObj>
              </mc:Choice>
              <mc:Fallback>
                <p:oleObj name="Document" r:id="rId4" imgW="8874730" imgH="2247378" progId="Word.Document.12">
                  <p:embed/>
                  <p:pic>
                    <p:nvPicPr>
                      <p:cNvPr id="0" name="Object 6"/>
                      <p:cNvPicPr>
                        <a:picLocks noChangeAspect="1" noChangeArrowheads="1"/>
                      </p:cNvPicPr>
                      <p:nvPr/>
                    </p:nvPicPr>
                    <p:blipFill>
                      <a:blip r:embed="rId5"/>
                      <a:srcRect/>
                      <a:stretch>
                        <a:fillRect/>
                      </a:stretch>
                    </p:blipFill>
                    <p:spPr bwMode="auto">
                      <a:xfrm>
                        <a:off x="122842" y="2542722"/>
                        <a:ext cx="7367721" cy="1876656"/>
                      </a:xfrm>
                      <a:prstGeom prst="rect">
                        <a:avLst/>
                      </a:prstGeom>
                      <a:noFill/>
                    </p:spPr>
                  </p:pic>
                </p:oleObj>
              </mc:Fallback>
            </mc:AlternateContent>
          </a:graphicData>
        </a:graphic>
      </p:graphicFrame>
      <p:grpSp>
        <p:nvGrpSpPr>
          <p:cNvPr id="6" name="群組 5">
            <a:extLst>
              <a:ext uri="{FF2B5EF4-FFF2-40B4-BE49-F238E27FC236}">
                <a16:creationId xmlns:a16="http://schemas.microsoft.com/office/drawing/2014/main" id="{82EB5E22-755D-4982-6CEE-3D4E02E41CED}"/>
              </a:ext>
            </a:extLst>
          </p:cNvPr>
          <p:cNvGrpSpPr/>
          <p:nvPr/>
        </p:nvGrpSpPr>
        <p:grpSpPr>
          <a:xfrm>
            <a:off x="5880847" y="1004400"/>
            <a:ext cx="3263153" cy="1819476"/>
            <a:chOff x="6309052" y="1004400"/>
            <a:chExt cx="2834948" cy="1567349"/>
          </a:xfrm>
        </p:grpSpPr>
        <p:pic>
          <p:nvPicPr>
            <p:cNvPr id="9" name="圖片 8">
              <a:extLst>
                <a:ext uri="{FF2B5EF4-FFF2-40B4-BE49-F238E27FC236}">
                  <a16:creationId xmlns:a16="http://schemas.microsoft.com/office/drawing/2014/main" id="{39E15845-9D59-C621-7289-80C482B5DCC0}"/>
                </a:ext>
              </a:extLst>
            </p:cNvPr>
            <p:cNvPicPr>
              <a:picLocks noChangeAspect="1"/>
            </p:cNvPicPr>
            <p:nvPr/>
          </p:nvPicPr>
          <p:blipFill>
            <a:blip r:embed="rId6">
              <a:alphaModFix/>
            </a:blip>
            <a:stretch>
              <a:fillRect/>
            </a:stretch>
          </p:blipFill>
          <p:spPr>
            <a:xfrm>
              <a:off x="6309052" y="1004400"/>
              <a:ext cx="2834948" cy="1567349"/>
            </a:xfrm>
            <a:prstGeom prst="rect">
              <a:avLst/>
            </a:prstGeom>
          </p:spPr>
        </p:pic>
        <p:sp>
          <p:nvSpPr>
            <p:cNvPr id="10" name="矩形 9">
              <a:extLst>
                <a:ext uri="{FF2B5EF4-FFF2-40B4-BE49-F238E27FC236}">
                  <a16:creationId xmlns:a16="http://schemas.microsoft.com/office/drawing/2014/main" id="{3F337B5A-A9A6-FC26-889A-26B37220A02A}"/>
                </a:ext>
              </a:extLst>
            </p:cNvPr>
            <p:cNvSpPr/>
            <p:nvPr/>
          </p:nvSpPr>
          <p:spPr>
            <a:xfrm>
              <a:off x="6808093" y="1899483"/>
              <a:ext cx="387638" cy="33874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258025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89B55D3C-13DC-4D20-9261-F38F3BD7F62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Focal Loss</a:t>
            </a:r>
            <a:endParaRPr dirty="0">
              <a:solidFill>
                <a:schemeClr val="bg1"/>
              </a:solidFill>
              <a:latin typeface="Rockwell" panose="02060603020205020403" pitchFamily="18" charset="0"/>
              <a:ea typeface="Times New Roman"/>
              <a:cs typeface="Times New Roman"/>
              <a:sym typeface="Times New Roman"/>
            </a:endParaRPr>
          </a:p>
        </p:txBody>
      </p:sp>
      <p:sp>
        <p:nvSpPr>
          <p:cNvPr id="2" name="投影片編號版面配置區 1">
            <a:extLst>
              <a:ext uri="{FF2B5EF4-FFF2-40B4-BE49-F238E27FC236}">
                <a16:creationId xmlns:a16="http://schemas.microsoft.com/office/drawing/2014/main" id="{C0D5AA7B-7451-62F4-0CCC-1D2DC4CB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4" name="Rectangle 6">
            <a:extLst>
              <a:ext uri="{FF2B5EF4-FFF2-40B4-BE49-F238E27FC236}">
                <a16:creationId xmlns:a16="http://schemas.microsoft.com/office/drawing/2014/main" id="{891E449E-E5B2-4B95-9795-B93F8BD5ED00}"/>
              </a:ext>
            </a:extLst>
          </p:cNvPr>
          <p:cNvSpPr>
            <a:spLocks noChangeArrowheads="1"/>
          </p:cNvSpPr>
          <p:nvPr/>
        </p:nvSpPr>
        <p:spPr bwMode="auto">
          <a:xfrm flipV="1">
            <a:off x="1465480" y="30227"/>
            <a:ext cx="61616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04309105-932C-46EE-8494-8090724C4B07}"/>
              </a:ext>
            </a:extLst>
          </p:cNvPr>
          <p:cNvSpPr>
            <a:spLocks noChangeArrowheads="1"/>
          </p:cNvSpPr>
          <p:nvPr/>
        </p:nvSpPr>
        <p:spPr bwMode="auto">
          <a:xfrm>
            <a:off x="567486" y="1284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818842F-6710-4875-8A86-FE6239F47CC4}"/>
                  </a:ext>
                </a:extLst>
              </p:cNvPr>
              <p:cNvSpPr txBox="1"/>
              <p:nvPr/>
            </p:nvSpPr>
            <p:spPr>
              <a:xfrm>
                <a:off x="595472" y="1092844"/>
                <a:ext cx="8237632" cy="1496564"/>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800" dirty="0">
                    <a:solidFill>
                      <a:schemeClr val="bg2">
                        <a:lumMod val="75000"/>
                      </a:schemeClr>
                    </a:solidFill>
                    <a:latin typeface="Rockwell" panose="02060603020205020403" pitchFamily="18" charset="0"/>
                  </a:rPr>
                  <a:t>Help the model </a:t>
                </a:r>
                <a:r>
                  <a:rPr lang="en-US" altLang="zh-TW" sz="1800" dirty="0">
                    <a:solidFill>
                      <a:srgbClr val="FF0000"/>
                    </a:solidFill>
                    <a:latin typeface="Rockwell" panose="02060603020205020403" pitchFamily="18" charset="0"/>
                  </a:rPr>
                  <a:t>pay greater attention to challenging samples</a:t>
                </a:r>
                <a:r>
                  <a:rPr lang="en-US" altLang="zh-TW" sz="1800" dirty="0">
                    <a:solidFill>
                      <a:schemeClr val="bg2">
                        <a:lumMod val="75000"/>
                      </a:schemeClr>
                    </a:solidFill>
                    <a:latin typeface="Rockwell" panose="02060603020205020403" pitchFamily="18" charset="0"/>
                  </a:rPr>
                  <a:t>.</a:t>
                </a:r>
              </a:p>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a:rPr lang="zh-TW" altLang="en-US" sz="1800" i="1" smtClean="0">
                        <a:solidFill>
                          <a:schemeClr val="bg2">
                            <a:lumMod val="75000"/>
                          </a:schemeClr>
                        </a:solidFill>
                        <a:latin typeface="Cambria Math" panose="02040503050406030204" pitchFamily="18" charset="0"/>
                      </a:rPr>
                      <m:t>𝛾</m:t>
                    </m:r>
                  </m:oMath>
                </a14:m>
                <a:r>
                  <a:rPr lang="en-US" altLang="zh-TW" sz="1800" dirty="0">
                    <a:solidFill>
                      <a:schemeClr val="bg2">
                        <a:lumMod val="75000"/>
                      </a:schemeClr>
                    </a:solidFill>
                    <a:latin typeface="Rockwell" panose="02060603020205020403" pitchFamily="18" charset="0"/>
                  </a:rPr>
                  <a:t> allows the reduction of the loss for easily predictable samples.</a:t>
                </a:r>
              </a:p>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m:rPr>
                        <m:sty m:val="p"/>
                      </m:rPr>
                      <a:rPr lang="en-US" altLang="zh-TW" sz="1800" dirty="0">
                        <a:solidFill>
                          <a:schemeClr val="bg2">
                            <a:lumMod val="75000"/>
                          </a:schemeClr>
                        </a:solidFill>
                        <a:latin typeface="Cambria Math" panose="02040503050406030204" pitchFamily="18" charset="0"/>
                      </a:rPr>
                      <m:t>α</m:t>
                    </m:r>
                  </m:oMath>
                </a14:m>
                <a:r>
                  <a:rPr lang="en-US" altLang="zh-TW" sz="1800" dirty="0">
                    <a:solidFill>
                      <a:schemeClr val="bg2">
                        <a:lumMod val="75000"/>
                      </a:schemeClr>
                    </a:solidFill>
                    <a:latin typeface="Rockwell" panose="02060603020205020403" pitchFamily="18" charset="0"/>
                  </a:rPr>
                  <a:t> assigns different weights to each class, further reducing the loss.</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800" dirty="0">
                    <a:solidFill>
                      <a:schemeClr val="bg2">
                        <a:lumMod val="75000"/>
                      </a:schemeClr>
                    </a:solidFill>
                    <a:latin typeface="Rockwell" panose="02060603020205020403" pitchFamily="18" charset="0"/>
                  </a:rPr>
                  <a:t>The accumulated loss for easily predictable samples will not be too large.</a:t>
                </a:r>
              </a:p>
            </p:txBody>
          </p:sp>
        </mc:Choice>
        <mc:Fallback xmlns="">
          <p:sp>
            <p:nvSpPr>
              <p:cNvPr id="13" name="文字方塊 12">
                <a:extLst>
                  <a:ext uri="{FF2B5EF4-FFF2-40B4-BE49-F238E27FC236}">
                    <a16:creationId xmlns:a16="http://schemas.microsoft.com/office/drawing/2014/main" id="{B818842F-6710-4875-8A86-FE6239F47CC4}"/>
                  </a:ext>
                </a:extLst>
              </p:cNvPr>
              <p:cNvSpPr txBox="1">
                <a:spLocks noRot="1" noChangeAspect="1" noMove="1" noResize="1" noEditPoints="1" noAdjustHandles="1" noChangeArrowheads="1" noChangeShapeType="1" noTextEdit="1"/>
              </p:cNvSpPr>
              <p:nvPr/>
            </p:nvSpPr>
            <p:spPr>
              <a:xfrm>
                <a:off x="595472" y="1092844"/>
                <a:ext cx="8237632" cy="1496564"/>
              </a:xfrm>
              <a:prstGeom prst="rect">
                <a:avLst/>
              </a:prstGeom>
              <a:blipFill>
                <a:blip r:embed="rId2"/>
                <a:stretch>
                  <a:fillRect l="-154" b="-41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C9EF5848-7BDC-4AC4-B765-D3CA24430F4F}"/>
                  </a:ext>
                </a:extLst>
              </p:cNvPr>
              <p:cNvSpPr/>
              <p:nvPr/>
            </p:nvSpPr>
            <p:spPr>
              <a:xfrm>
                <a:off x="505353" y="2787867"/>
                <a:ext cx="4353649" cy="18419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𝑡</m:t>
                          </m:r>
                        </m:sub>
                      </m:sSub>
                      <m:r>
                        <a:rPr lang="zh-TW" altLang="en-US" sz="1600">
                          <a:latin typeface="Cambria Math" panose="02040503050406030204" pitchFamily="18" charset="0"/>
                        </a:rPr>
                        <m:t>=</m:t>
                      </m:r>
                      <m:r>
                        <a:rPr lang="zh-TW" altLang="en-US" sz="1600" i="1">
                          <a:latin typeface="Cambria Math" panose="02040503050406030204" pitchFamily="18" charset="0"/>
                        </a:rPr>
                        <m:t>𝑓</m:t>
                      </m:r>
                      <m:d>
                        <m:dPr>
                          <m:ctrlPr>
                            <a:rPr lang="zh-TW" altLang="en-US" sz="1600" i="1" smtClean="0">
                              <a:latin typeface="Cambria Math" panose="02040503050406030204" pitchFamily="18" charset="0"/>
                            </a:rPr>
                          </m:ctrlPr>
                        </m:dPr>
                        <m:e>
                          <m:r>
                            <a:rPr lang="en-US" altLang="zh-TW" sz="1600" b="0" i="1" smtClean="0">
                              <a:latin typeface="Cambria Math" panose="02040503050406030204" pitchFamily="18" charset="0"/>
                            </a:rPr>
                            <m:t>𝑝</m:t>
                          </m:r>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𝑦</m:t>
                          </m:r>
                        </m:e>
                      </m:d>
                      <m:r>
                        <a:rPr lang="zh-TW" altLang="en-US" sz="1600">
                          <a:latin typeface="Cambria Math" panose="02040503050406030204" pitchFamily="18" charset="0"/>
                        </a:rPr>
                        <m:t>=</m:t>
                      </m:r>
                      <m:d>
                        <m:dPr>
                          <m:begChr m:val="{"/>
                          <m:endChr m:val=""/>
                          <m:ctrlPr>
                            <a:rPr lang="zh-TW" altLang="en-US" sz="1600" i="1">
                              <a:latin typeface="Cambria Math" panose="02040503050406030204" pitchFamily="18" charset="0"/>
                            </a:rPr>
                          </m:ctrlPr>
                        </m:dPr>
                        <m:e>
                          <m:eqArr>
                            <m:eqArrPr>
                              <m:ctrlPr>
                                <a:rPr lang="zh-TW" altLang="en-US" sz="1600" i="1">
                                  <a:latin typeface="Cambria Math" panose="02040503050406030204" pitchFamily="18" charset="0"/>
                                </a:rPr>
                              </m:ctrlPr>
                            </m:eqArrPr>
                            <m:e>
                              <m:r>
                                <a:rPr lang="zh-TW" altLang="en-US" sz="1600" i="1">
                                  <a:latin typeface="Cambria Math" panose="02040503050406030204" pitchFamily="18" charset="0"/>
                                </a:rPr>
                                <m:t>𝑝</m:t>
                              </m:r>
                              <m:r>
                                <a:rPr lang="zh-TW" altLang="en-US" sz="1600">
                                  <a:latin typeface="Cambria Math" panose="02040503050406030204" pitchFamily="18" charset="0"/>
                                </a:rPr>
                                <m:t>,  &amp;</m:t>
                              </m:r>
                              <m:r>
                                <a:rPr lang="zh-TW" altLang="en-US" sz="1600" i="1">
                                  <a:latin typeface="Cambria Math" panose="02040503050406030204" pitchFamily="18" charset="0"/>
                                </a:rPr>
                                <m:t>𝑦</m:t>
                              </m:r>
                              <m:r>
                                <a:rPr lang="zh-TW" altLang="en-US" sz="1600">
                                  <a:latin typeface="Cambria Math" panose="02040503050406030204" pitchFamily="18" charset="0"/>
                                </a:rPr>
                                <m:t>=1</m:t>
                              </m:r>
                            </m:e>
                            <m:e>
                              <m:r>
                                <a:rPr lang="zh-TW" altLang="en-US" sz="1600">
                                  <a:latin typeface="Cambria Math" panose="02040503050406030204" pitchFamily="18" charset="0"/>
                                </a:rPr>
                                <m:t>1−</m:t>
                              </m:r>
                              <m:r>
                                <a:rPr lang="zh-TW" altLang="en-US" sz="1600" i="1">
                                  <a:latin typeface="Cambria Math" panose="02040503050406030204" pitchFamily="18" charset="0"/>
                                </a:rPr>
                                <m:t>𝑝</m:t>
                              </m:r>
                              <m:r>
                                <a:rPr lang="zh-TW" altLang="en-US" sz="1600">
                                  <a:latin typeface="Cambria Math" panose="02040503050406030204" pitchFamily="18" charset="0"/>
                                </a:rPr>
                                <m:t>,  &amp;</m:t>
                              </m:r>
                              <m:r>
                                <a:rPr lang="zh-TW" altLang="en-US" sz="1600" i="1">
                                  <a:latin typeface="Cambria Math" panose="02040503050406030204" pitchFamily="18" charset="0"/>
                                </a:rPr>
                                <m:t>𝑦</m:t>
                              </m:r>
                              <m:r>
                                <a:rPr lang="zh-TW" altLang="en-US" sz="1600">
                                  <a:latin typeface="Cambria Math" panose="02040503050406030204" pitchFamily="18" charset="0"/>
                                </a:rPr>
                                <m:t>=0</m:t>
                              </m:r>
                            </m:e>
                          </m:eqArr>
                        </m:e>
                      </m:d>
                    </m:oMath>
                  </m:oMathPara>
                </a14:m>
                <a:endParaRPr lang="en-US" altLang="zh-TW" sz="1600" dirty="0"/>
              </a:p>
              <a:p>
                <a:endParaRPr lang="en-US" altLang="zh-TW" sz="1600" dirty="0"/>
              </a:p>
              <a:p>
                <a:pPr/>
                <a14:m>
                  <m:oMathPara xmlns:m="http://schemas.openxmlformats.org/officeDocument/2006/math">
                    <m:oMathParaPr>
                      <m:jc m:val="centerGroup"/>
                    </m:oMathParaPr>
                    <m:oMath xmlns:m="http://schemas.openxmlformats.org/officeDocument/2006/math">
                      <m:r>
                        <m:rPr>
                          <m:sty m:val="p"/>
                        </m:rPr>
                        <a:rPr lang="en-US" altLang="zh-TW" sz="1600" b="0" i="0" smtClean="0">
                          <a:latin typeface="Cambria Math" panose="02040503050406030204" pitchFamily="18" charset="0"/>
                        </a:rPr>
                        <m:t>CL</m:t>
                      </m:r>
                      <m:d>
                        <m:dPr>
                          <m:ctrlPr>
                            <a:rPr lang="en-US" altLang="zh-TW" sz="1600" b="0" i="1" smtClean="0">
                              <a:latin typeface="Cambria Math" panose="02040503050406030204" pitchFamily="18" charset="0"/>
                            </a:rPr>
                          </m:ctrlPr>
                        </m:d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𝑝</m:t>
                              </m:r>
                            </m:e>
                            <m:sub>
                              <m:r>
                                <a:rPr lang="en-US" altLang="zh-TW" sz="1600" b="0" i="1" smtClean="0">
                                  <a:latin typeface="Cambria Math" panose="02040503050406030204" pitchFamily="18" charset="0"/>
                                </a:rPr>
                                <m:t>𝑡</m:t>
                              </m:r>
                            </m:sub>
                          </m:sSub>
                        </m:e>
                      </m:d>
                      <m:r>
                        <a:rPr lang="en-US" altLang="zh-TW" sz="1600" b="0" i="1" smtClean="0">
                          <a:latin typeface="Cambria Math" panose="02040503050406030204" pitchFamily="18" charset="0"/>
                        </a:rPr>
                        <m:t>=−</m:t>
                      </m:r>
                      <m:r>
                        <m:rPr>
                          <m:sty m:val="p"/>
                        </m:rPr>
                        <a:rPr lang="en-US" altLang="zh-TW" sz="1600" b="0" i="0" smtClean="0">
                          <a:latin typeface="Cambria Math" panose="02040503050406030204" pitchFamily="18" charset="0"/>
                        </a:rPr>
                        <m:t>log</m:t>
                      </m:r>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𝑝</m:t>
                          </m:r>
                        </m:e>
                        <m:sub>
                          <m:r>
                            <a:rPr lang="en-US" altLang="zh-TW" sz="1600" b="0" i="1" smtClean="0">
                              <a:latin typeface="Cambria Math" panose="02040503050406030204" pitchFamily="18" charset="0"/>
                            </a:rPr>
                            <m:t>𝑡</m:t>
                          </m:r>
                        </m:sub>
                      </m:sSub>
                      <m:r>
                        <a:rPr lang="en-US" altLang="zh-TW" sz="1600" b="0" i="1" smtClean="0">
                          <a:latin typeface="Cambria Math" panose="02040503050406030204" pitchFamily="18" charset="0"/>
                        </a:rPr>
                        <m:t>)</m:t>
                      </m:r>
                    </m:oMath>
                  </m:oMathPara>
                </a14:m>
                <a:endParaRPr lang="en-US" altLang="zh-TW" sz="1600" dirty="0"/>
              </a:p>
              <a:p>
                <a:endParaRPr lang="en-US" altLang="zh-TW" sz="1600" dirty="0"/>
              </a:p>
              <a:p>
                <a:pPr/>
                <a14:m>
                  <m:oMathPara xmlns:m="http://schemas.openxmlformats.org/officeDocument/2006/math">
                    <m:oMathParaPr>
                      <m:jc m:val="centerGroup"/>
                    </m:oMathParaPr>
                    <m:oMath xmlns:m="http://schemas.openxmlformats.org/officeDocument/2006/math">
                      <m:r>
                        <m:rPr>
                          <m:sty m:val="p"/>
                        </m:rPr>
                        <a:rPr lang="en-US" altLang="zh-TW" sz="1600" b="0" i="0" smtClean="0">
                          <a:latin typeface="Cambria Math" panose="02040503050406030204" pitchFamily="18" charset="0"/>
                        </a:rPr>
                        <m:t>Focal</m:t>
                      </m:r>
                      <m:r>
                        <a:rPr lang="en-US" altLang="zh-TW" sz="1600" b="0" i="0" smtClean="0">
                          <a:latin typeface="Cambria Math" panose="02040503050406030204" pitchFamily="18" charset="0"/>
                        </a:rPr>
                        <m:t> </m:t>
                      </m:r>
                      <m:r>
                        <m:rPr>
                          <m:sty m:val="p"/>
                        </m:rPr>
                        <a:rPr lang="zh-TW" altLang="en-US" sz="1600">
                          <a:latin typeface="Cambria Math" panose="02040503050406030204" pitchFamily="18" charset="0"/>
                        </a:rPr>
                        <m:t>Loss</m:t>
                      </m:r>
                      <m:r>
                        <a:rPr lang="zh-TW" altLang="en-US" sz="1600">
                          <a:latin typeface="Cambria Math" panose="02040503050406030204" pitchFamily="18" charset="0"/>
                        </a:rPr>
                        <m:t>=</m:t>
                      </m:r>
                      <m:r>
                        <m:rPr>
                          <m:sty m:val="p"/>
                        </m:rPr>
                        <a:rPr lang="zh-TW" altLang="en-US" sz="1600">
                          <a:latin typeface="Cambria Math" panose="02040503050406030204" pitchFamily="18" charset="0"/>
                        </a:rPr>
                        <m:t>FL</m:t>
                      </m:r>
                      <m:d>
                        <m:dPr>
                          <m:ctrlPr>
                            <a:rPr lang="zh-TW" altLang="en-US" sz="1600" i="1">
                              <a:latin typeface="Cambria Math" panose="02040503050406030204" pitchFamily="18" charset="0"/>
                            </a:rPr>
                          </m:ctrlPr>
                        </m:dPr>
                        <m:e>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𝑡</m:t>
                              </m:r>
                            </m:sub>
                          </m:sSub>
                        </m:e>
                      </m:d>
                      <m:r>
                        <a:rPr lang="zh-TW" altLang="en-US" sz="1600">
                          <a:latin typeface="Cambria Math" panose="02040503050406030204" pitchFamily="18" charset="0"/>
                        </a:rPr>
                        <m:t>=−</m:t>
                      </m:r>
                      <m:r>
                        <m:rPr>
                          <m:sty m:val="p"/>
                        </m:rPr>
                        <a:rPr lang="zh-TW" altLang="en-US" sz="1600">
                          <a:latin typeface="Cambria Math" panose="02040503050406030204" pitchFamily="18" charset="0"/>
                        </a:rPr>
                        <m:t>α</m:t>
                      </m:r>
                      <m:sSup>
                        <m:sSupPr>
                          <m:ctrlPr>
                            <a:rPr lang="zh-TW" altLang="en-US" sz="1600" i="1">
                              <a:latin typeface="Cambria Math" panose="02040503050406030204" pitchFamily="18" charset="0"/>
                            </a:rPr>
                          </m:ctrlPr>
                        </m:sSupPr>
                        <m:e>
                          <m:d>
                            <m:dPr>
                              <m:ctrlPr>
                                <a:rPr lang="zh-TW" altLang="en-US" sz="1600" i="1">
                                  <a:latin typeface="Cambria Math" panose="02040503050406030204" pitchFamily="18" charset="0"/>
                                </a:rPr>
                              </m:ctrlPr>
                            </m:dPr>
                            <m:e>
                              <m:r>
                                <a:rPr lang="zh-TW" altLang="en-US" sz="1600">
                                  <a:latin typeface="Cambria Math" panose="02040503050406030204" pitchFamily="18" charset="0"/>
                                </a:rPr>
                                <m:t>1−</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𝑡</m:t>
                                  </m:r>
                                </m:sub>
                              </m:sSub>
                            </m:e>
                          </m:d>
                        </m:e>
                        <m:sup>
                          <m:r>
                            <a:rPr lang="zh-TW" altLang="en-US" sz="1600" i="1">
                              <a:latin typeface="Cambria Math" panose="02040503050406030204" pitchFamily="18" charset="0"/>
                            </a:rPr>
                            <m:t>𝛾</m:t>
                          </m:r>
                        </m:sup>
                      </m:sSup>
                      <m:r>
                        <m:rPr>
                          <m:nor/>
                        </m:rPr>
                        <a:rPr lang="zh-TW" altLang="en-US" sz="1600">
                          <a:latin typeface="Cambria Math" panose="02040503050406030204" pitchFamily="18" charset="0"/>
                        </a:rPr>
                        <m:t>log</m:t>
                      </m:r>
                      <m:r>
                        <m:rPr>
                          <m:nor/>
                        </m:rPr>
                        <a:rPr lang="zh-TW" altLang="en-US" sz="160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𝑡</m:t>
                          </m:r>
                        </m:sub>
                      </m:sSub>
                      <m:r>
                        <m:rPr>
                          <m:nor/>
                        </m:rPr>
                        <a:rPr lang="zh-TW" altLang="en-US" sz="1600">
                          <a:latin typeface="Cambria Math" panose="02040503050406030204" pitchFamily="18" charset="0"/>
                        </a:rPr>
                        <m:t>)</m:t>
                      </m:r>
                    </m:oMath>
                  </m:oMathPara>
                </a14:m>
                <a:endParaRPr lang="zh-TW" altLang="en-US" sz="1600" dirty="0"/>
              </a:p>
              <a:p>
                <a:endParaRPr lang="zh-TW" altLang="en-US" dirty="0"/>
              </a:p>
            </p:txBody>
          </p:sp>
        </mc:Choice>
        <mc:Fallback xmlns="">
          <p:sp>
            <p:nvSpPr>
              <p:cNvPr id="21" name="矩形 20">
                <a:extLst>
                  <a:ext uri="{FF2B5EF4-FFF2-40B4-BE49-F238E27FC236}">
                    <a16:creationId xmlns:a16="http://schemas.microsoft.com/office/drawing/2014/main" id="{C9EF5848-7BDC-4AC4-B765-D3CA24430F4F}"/>
                  </a:ext>
                </a:extLst>
              </p:cNvPr>
              <p:cNvSpPr>
                <a:spLocks noRot="1" noChangeAspect="1" noMove="1" noResize="1" noEditPoints="1" noAdjustHandles="1" noChangeArrowheads="1" noChangeShapeType="1" noTextEdit="1"/>
              </p:cNvSpPr>
              <p:nvPr/>
            </p:nvSpPr>
            <p:spPr>
              <a:xfrm>
                <a:off x="505353" y="2787867"/>
                <a:ext cx="4353649" cy="1841914"/>
              </a:xfrm>
              <a:prstGeom prst="rect">
                <a:avLst/>
              </a:prstGeom>
              <a:blipFill>
                <a:blip r:embed="rId3"/>
                <a:stretch>
                  <a:fillRect t="-65068" b="-28082"/>
                </a:stretch>
              </a:blipFill>
            </p:spPr>
            <p:txBody>
              <a:bodyPr/>
              <a:lstStyle/>
              <a:p>
                <a:r>
                  <a:rPr lang="zh-TW" altLang="en-US">
                    <a:noFill/>
                  </a:rPr>
                  <a:t> </a:t>
                </a:r>
              </a:p>
            </p:txBody>
          </p:sp>
        </mc:Fallback>
      </mc:AlternateContent>
      <p:cxnSp>
        <p:nvCxnSpPr>
          <p:cNvPr id="23" name="Google Shape;80;p17">
            <a:extLst>
              <a:ext uri="{FF2B5EF4-FFF2-40B4-BE49-F238E27FC236}">
                <a16:creationId xmlns:a16="http://schemas.microsoft.com/office/drawing/2014/main" id="{5829ADAA-3C30-4BA5-9EE8-F67E4BC784DF}"/>
              </a:ext>
            </a:extLst>
          </p:cNvPr>
          <p:cNvCxnSpPr/>
          <p:nvPr/>
        </p:nvCxnSpPr>
        <p:spPr>
          <a:xfrm rot="10800000" flipH="1">
            <a:off x="310896" y="2564262"/>
            <a:ext cx="8424000" cy="0"/>
          </a:xfrm>
          <a:prstGeom prst="straightConnector1">
            <a:avLst/>
          </a:prstGeom>
          <a:noFill/>
          <a:ln w="9525" cap="flat" cmpd="sng">
            <a:solidFill>
              <a:srgbClr val="A28F86"/>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EDC54B41-EB31-4FD7-AA42-7066E09E5789}"/>
                  </a:ext>
                </a:extLst>
              </p:cNvPr>
              <p:cNvSpPr txBox="1"/>
              <p:nvPr/>
            </p:nvSpPr>
            <p:spPr>
              <a:xfrm>
                <a:off x="4896196" y="2787867"/>
                <a:ext cx="3742451" cy="1340560"/>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a:rPr lang="zh-TW" altLang="en-US" sz="1600" i="1" smtClean="0">
                        <a:latin typeface="Cambria Math" panose="02040503050406030204" pitchFamily="18" charset="0"/>
                      </a:rPr>
                      <m:t>𝑝</m:t>
                    </m:r>
                  </m:oMath>
                </a14:m>
                <a:r>
                  <a:rPr lang="en-US" altLang="zh-TW" sz="1600" dirty="0">
                    <a:solidFill>
                      <a:schemeClr val="bg2">
                        <a:lumMod val="75000"/>
                      </a:schemeClr>
                    </a:solidFill>
                    <a:latin typeface="Rockwell" panose="02060603020205020403" pitchFamily="18" charset="0"/>
                  </a:rPr>
                  <a:t>: predicted probability</a:t>
                </a:r>
              </a:p>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a:rPr lang="en-US" altLang="zh-TW" sz="1600" b="0" i="1" smtClean="0">
                        <a:solidFill>
                          <a:schemeClr val="bg2">
                            <a:lumMod val="75000"/>
                          </a:schemeClr>
                        </a:solidFill>
                        <a:latin typeface="Cambria Math" panose="02040503050406030204" pitchFamily="18" charset="0"/>
                      </a:rPr>
                      <m:t>𝑦</m:t>
                    </m:r>
                  </m:oMath>
                </a14:m>
                <a:r>
                  <a:rPr lang="en-US" altLang="zh-TW" sz="1600" dirty="0">
                    <a:solidFill>
                      <a:schemeClr val="bg2">
                        <a:lumMod val="75000"/>
                      </a:schemeClr>
                    </a:solidFill>
                    <a:latin typeface="Rockwell" panose="02060603020205020403" pitchFamily="18" charset="0"/>
                  </a:rPr>
                  <a:t>: label</a:t>
                </a:r>
              </a:p>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a:rPr lang="zh-TW" altLang="en-US" sz="1600" i="1" smtClean="0">
                        <a:solidFill>
                          <a:schemeClr val="bg2">
                            <a:lumMod val="75000"/>
                          </a:schemeClr>
                        </a:solidFill>
                        <a:latin typeface="Cambria Math" panose="02040503050406030204" pitchFamily="18" charset="0"/>
                      </a:rPr>
                      <m:t>𝛾</m:t>
                    </m:r>
                  </m:oMath>
                </a14:m>
                <a:r>
                  <a:rPr lang="en-US" altLang="zh-TW" sz="1600" dirty="0">
                    <a:solidFill>
                      <a:schemeClr val="bg2">
                        <a:lumMod val="75000"/>
                      </a:schemeClr>
                    </a:solidFill>
                    <a:latin typeface="Rockwell" panose="02060603020205020403" pitchFamily="18" charset="0"/>
                  </a:rPr>
                  <a:t>: modulating factor</a:t>
                </a:r>
              </a:p>
              <a:p>
                <a:pPr marL="228600" indent="-228600" algn="just">
                  <a:lnSpc>
                    <a:spcPct val="130000"/>
                  </a:lnSpc>
                  <a:buClr>
                    <a:schemeClr val="bg2">
                      <a:lumMod val="75000"/>
                    </a:schemeClr>
                  </a:buClr>
                  <a:buSzPct val="80000"/>
                  <a:buFont typeface="Wingdings" panose="05000000000000000000" pitchFamily="2" charset="2"/>
                  <a:buChar char="l"/>
                </a:pPr>
                <a14:m>
                  <m:oMath xmlns:m="http://schemas.openxmlformats.org/officeDocument/2006/math">
                    <m:r>
                      <a:rPr lang="zh-TW" altLang="en-US" sz="1600" i="1" smtClean="0">
                        <a:solidFill>
                          <a:schemeClr val="bg2">
                            <a:lumMod val="75000"/>
                          </a:schemeClr>
                        </a:solidFill>
                        <a:latin typeface="Cambria Math" panose="02040503050406030204" pitchFamily="18" charset="0"/>
                      </a:rPr>
                      <m:t>𝛼</m:t>
                    </m:r>
                  </m:oMath>
                </a14:m>
                <a:r>
                  <a:rPr lang="en-US" altLang="zh-TW" sz="1600" dirty="0">
                    <a:solidFill>
                      <a:schemeClr val="bg2">
                        <a:lumMod val="75000"/>
                      </a:schemeClr>
                    </a:solidFill>
                    <a:latin typeface="Rockwell" panose="02060603020205020403" pitchFamily="18" charset="0"/>
                  </a:rPr>
                  <a:t>: modulating factor</a:t>
                </a:r>
              </a:p>
            </p:txBody>
          </p:sp>
        </mc:Choice>
        <mc:Fallback xmlns="">
          <p:sp>
            <p:nvSpPr>
              <p:cNvPr id="24" name="文字方塊 23">
                <a:extLst>
                  <a:ext uri="{FF2B5EF4-FFF2-40B4-BE49-F238E27FC236}">
                    <a16:creationId xmlns:a16="http://schemas.microsoft.com/office/drawing/2014/main" id="{EDC54B41-EB31-4FD7-AA42-7066E09E5789}"/>
                  </a:ext>
                </a:extLst>
              </p:cNvPr>
              <p:cNvSpPr txBox="1">
                <a:spLocks noRot="1" noChangeAspect="1" noMove="1" noResize="1" noEditPoints="1" noAdjustHandles="1" noChangeArrowheads="1" noChangeShapeType="1" noTextEdit="1"/>
              </p:cNvSpPr>
              <p:nvPr/>
            </p:nvSpPr>
            <p:spPr>
              <a:xfrm>
                <a:off x="4896196" y="2787867"/>
                <a:ext cx="3742451" cy="1340560"/>
              </a:xfrm>
              <a:prstGeom prst="rect">
                <a:avLst/>
              </a:prstGeom>
              <a:blipFill>
                <a:blip r:embed="rId4"/>
                <a:stretch>
                  <a:fillRect b="-5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60106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5" y="1274211"/>
            <a:ext cx="7268834" cy="3835161"/>
          </a:xfrm>
          <a:prstGeom prst="rect">
            <a:avLst/>
          </a:prstGeom>
          <a:ln>
            <a:noFill/>
          </a:ln>
        </p:spPr>
        <p:txBody>
          <a:bodyPr spcFirstLastPara="1" wrap="square" lIns="91425" tIns="91425" rIns="91425" bIns="91425" anchor="t" anchorCtr="0">
            <a:normAutofit fontScale="62500" lnSpcReduction="20000"/>
          </a:bodyPr>
          <a:lstStyle/>
          <a:p>
            <a:pPr marL="76200" lvl="0" indent="0" rtl="0">
              <a:lnSpc>
                <a:spcPct val="150000"/>
              </a:lnSpc>
              <a:spcBef>
                <a:spcPts val="0"/>
              </a:spcBef>
              <a:spcAft>
                <a:spcPts val="0"/>
              </a:spcAft>
              <a:buClr>
                <a:schemeClr val="dk1"/>
              </a:buClr>
              <a:buSzPts val="2400"/>
              <a:buNone/>
            </a:pPr>
            <a:r>
              <a:rPr lang="zh-TW" sz="2700" dirty="0">
                <a:solidFill>
                  <a:schemeClr val="bg2">
                    <a:lumMod val="40000"/>
                    <a:lumOff val="60000"/>
                  </a:schemeClr>
                </a:solidFill>
                <a:latin typeface="Rockwell" panose="02060603020205020403" pitchFamily="18" charset="0"/>
                <a:cs typeface="Times New Roman" panose="02020603050405020304" pitchFamily="18" charset="0"/>
              </a:rPr>
              <a:t>Introduction</a:t>
            </a:r>
            <a:endParaRPr lang="en-US" altLang="zh-TW" sz="27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700" dirty="0">
                <a:solidFill>
                  <a:schemeClr val="bg2">
                    <a:lumMod val="40000"/>
                    <a:lumOff val="60000"/>
                  </a:schemeClr>
                </a:solidFill>
                <a:latin typeface="Rockwell" panose="02060603020205020403" pitchFamily="18" charset="0"/>
                <a:cs typeface="Times New Roman" panose="02020603050405020304" pitchFamily="18" charset="0"/>
              </a:rPr>
              <a:t>Material</a:t>
            </a:r>
            <a:endParaRPr lang="en-US" altLang="zh-TW" sz="27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700" dirty="0">
                <a:solidFill>
                  <a:schemeClr val="bg2">
                    <a:lumMod val="40000"/>
                    <a:lumOff val="60000"/>
                  </a:schemeClr>
                </a:solidFill>
                <a:latin typeface="Rockwell" panose="02060603020205020403" pitchFamily="18" charset="0"/>
                <a:cs typeface="Times New Roman" panose="02020603050405020304" pitchFamily="18" charset="0"/>
              </a:rPr>
              <a:t>Methods</a:t>
            </a:r>
            <a:endParaRPr lang="en-US" altLang="zh-TW" sz="27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700" dirty="0">
                <a:solidFill>
                  <a:schemeClr val="bg2">
                    <a:lumMod val="75000"/>
                  </a:schemeClr>
                </a:solidFill>
                <a:latin typeface="Rockwell" panose="02060603020205020403" pitchFamily="18" charset="0"/>
                <a:cs typeface="Times New Roman" panose="02020603050405020304" pitchFamily="18" charset="0"/>
              </a:rPr>
              <a:t>Experiments</a:t>
            </a:r>
            <a:endParaRPr lang="en-US" altLang="zh-TW" sz="2700" dirty="0">
              <a:solidFill>
                <a:schemeClr val="bg2">
                  <a:lumMod val="75000"/>
                </a:schemeClr>
              </a:solidFill>
              <a:latin typeface="Rockwell" panose="02060603020205020403" pitchFamily="18" charset="0"/>
              <a:cs typeface="Times New Roman" panose="02020603050405020304" pitchFamily="18" charset="0"/>
            </a:endParaRP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Dual Energy CT with 40, 70, 100, 140 keV</a:t>
            </a: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Different Attention Blocks</a:t>
            </a: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Positions of the Attention Block</a:t>
            </a: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With and Without the Damper Block</a:t>
            </a: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Cross Entropy Loss or Focal Loss</a:t>
            </a:r>
          </a:p>
          <a:p>
            <a:pPr marL="532800" lvl="0" indent="0">
              <a:lnSpc>
                <a:spcPct val="150000"/>
              </a:lnSpc>
              <a:buClr>
                <a:schemeClr val="dk1"/>
              </a:buClr>
              <a:buSzPts val="2400"/>
              <a:buNone/>
            </a:pPr>
            <a:r>
              <a:rPr lang="en-US" altLang="zh-TW" sz="2100" dirty="0">
                <a:solidFill>
                  <a:schemeClr val="bg2">
                    <a:lumMod val="75000"/>
                  </a:schemeClr>
                </a:solidFill>
                <a:latin typeface="Rockwell" panose="02060603020205020403" pitchFamily="18" charset="0"/>
                <a:cs typeface="Times New Roman" panose="02020603050405020304" pitchFamily="18" charset="0"/>
              </a:rPr>
              <a:t>Comparison with Other Models</a:t>
            </a:r>
          </a:p>
          <a:p>
            <a:pPr marL="76200" lvl="0" indent="0" rtl="0">
              <a:lnSpc>
                <a:spcPct val="150000"/>
              </a:lnSpc>
              <a:spcBef>
                <a:spcPts val="0"/>
              </a:spcBef>
              <a:spcAft>
                <a:spcPts val="0"/>
              </a:spcAft>
              <a:buClr>
                <a:schemeClr val="dk1"/>
              </a:buClr>
              <a:buSzPts val="2400"/>
              <a:buNone/>
            </a:pPr>
            <a:r>
              <a:rPr lang="zh-TW" sz="2700" dirty="0">
                <a:solidFill>
                  <a:schemeClr val="bg2">
                    <a:lumMod val="40000"/>
                    <a:lumOff val="60000"/>
                  </a:schemeClr>
                </a:solidFill>
                <a:latin typeface="Rockwell" panose="02060603020205020403" pitchFamily="18" charset="0"/>
                <a:cs typeface="Times New Roman" panose="02020603050405020304" pitchFamily="18" charset="0"/>
              </a:rPr>
              <a:t>Discussion</a:t>
            </a:r>
            <a:endParaRPr lang="en-US" altLang="zh-TW" sz="27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2700" dirty="0">
                <a:solidFill>
                  <a:schemeClr val="bg2">
                    <a:lumMod val="40000"/>
                    <a:lumOff val="60000"/>
                  </a:schemeClr>
                </a:solidFill>
                <a:latin typeface="Rockwell" panose="02060603020205020403" pitchFamily="18" charset="0"/>
                <a:cs typeface="Times New Roman" panose="02020603050405020304" pitchFamily="18" charset="0"/>
              </a:rPr>
              <a:t>C</a:t>
            </a:r>
            <a:r>
              <a:rPr lang="zh-TW" sz="2700" dirty="0">
                <a:solidFill>
                  <a:schemeClr val="bg2">
                    <a:lumMod val="40000"/>
                    <a:lumOff val="60000"/>
                  </a:schemeClr>
                </a:solidFill>
                <a:latin typeface="Rockwell" panose="02060603020205020403" pitchFamily="18" charset="0"/>
                <a:cs typeface="Times New Roman" panose="02020603050405020304" pitchFamily="18" charset="0"/>
              </a:rPr>
              <a:t>onclusion</a:t>
            </a:r>
            <a:endParaRPr sz="2700" dirty="0">
              <a:solidFill>
                <a:schemeClr val="bg2">
                  <a:lumMod val="40000"/>
                  <a:lumOff val="60000"/>
                </a:schemeClr>
              </a:solidFill>
              <a:latin typeface="Rockwell" panose="02060603020205020403" pitchFamily="18" charset="0"/>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407838" y="1529610"/>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407838" y="1859481"/>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407838" y="2191079"/>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407838" y="440345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408767" y="2546350"/>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407838" y="475641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7500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1;p14">
            <a:extLst>
              <a:ext uri="{FF2B5EF4-FFF2-40B4-BE49-F238E27FC236}">
                <a16:creationId xmlns:a16="http://schemas.microsoft.com/office/drawing/2014/main" id="{89B55D3C-13DC-4D20-9261-F38F3BD7F62A}"/>
              </a:ext>
            </a:extLst>
          </p:cNvPr>
          <p:cNvSpPr txBox="1">
            <a:spLocks noGrp="1"/>
          </p:cNvSpPr>
          <p:nvPr>
            <p:ph type="title"/>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p>
            <a:pPr lvl="0"/>
            <a:r>
              <a:rPr lang="en-US" altLang="zh-TW" dirty="0">
                <a:solidFill>
                  <a:schemeClr val="bg1"/>
                </a:solidFill>
                <a:latin typeface="Rockwell" panose="02060603020205020403" pitchFamily="18" charset="0"/>
                <a:ea typeface="Times New Roman"/>
                <a:cs typeface="Times New Roman"/>
                <a:sym typeface="Times New Roman"/>
              </a:rPr>
              <a:t>  Dual Energy CT with Four Different keV</a:t>
            </a:r>
            <a:endParaRPr dirty="0">
              <a:solidFill>
                <a:schemeClr val="bg1"/>
              </a:solidFill>
              <a:latin typeface="Rockwell" panose="02060603020205020403" pitchFamily="18" charset="0"/>
              <a:ea typeface="Times New Roman"/>
              <a:cs typeface="Times New Roman"/>
              <a:sym typeface="Times New Roman"/>
            </a:endParaRPr>
          </a:p>
        </p:txBody>
      </p:sp>
      <p:sp>
        <p:nvSpPr>
          <p:cNvPr id="2" name="投影片編號版面配置區 1">
            <a:extLst>
              <a:ext uri="{FF2B5EF4-FFF2-40B4-BE49-F238E27FC236}">
                <a16:creationId xmlns:a16="http://schemas.microsoft.com/office/drawing/2014/main" id="{C0D5AA7B-7451-62F4-0CCC-1D2DC4CB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4" name="Rectangle 6">
            <a:extLst>
              <a:ext uri="{FF2B5EF4-FFF2-40B4-BE49-F238E27FC236}">
                <a16:creationId xmlns:a16="http://schemas.microsoft.com/office/drawing/2014/main" id="{891E449E-E5B2-4B95-9795-B93F8BD5ED00}"/>
              </a:ext>
            </a:extLst>
          </p:cNvPr>
          <p:cNvSpPr>
            <a:spLocks noChangeArrowheads="1"/>
          </p:cNvSpPr>
          <p:nvPr/>
        </p:nvSpPr>
        <p:spPr bwMode="auto">
          <a:xfrm flipV="1">
            <a:off x="1465480" y="30227"/>
            <a:ext cx="61616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7" name="Rectangle 8">
            <a:extLst>
              <a:ext uri="{FF2B5EF4-FFF2-40B4-BE49-F238E27FC236}">
                <a16:creationId xmlns:a16="http://schemas.microsoft.com/office/drawing/2014/main" id="{04309105-932C-46EE-8494-8090724C4B07}"/>
              </a:ext>
            </a:extLst>
          </p:cNvPr>
          <p:cNvSpPr>
            <a:spLocks noChangeArrowheads="1"/>
          </p:cNvSpPr>
          <p:nvPr/>
        </p:nvSpPr>
        <p:spPr bwMode="auto">
          <a:xfrm>
            <a:off x="567486" y="1284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 name="表格 2">
            <a:extLst>
              <a:ext uri="{FF2B5EF4-FFF2-40B4-BE49-F238E27FC236}">
                <a16:creationId xmlns:a16="http://schemas.microsoft.com/office/drawing/2014/main" id="{46CBAB55-7D1E-4279-9076-8574506FF7EF}"/>
              </a:ext>
            </a:extLst>
          </p:cNvPr>
          <p:cNvGraphicFramePr>
            <a:graphicFrameLocks noGrp="1"/>
          </p:cNvGraphicFramePr>
          <p:nvPr>
            <p:extLst>
              <p:ext uri="{D42A27DB-BD31-4B8C-83A1-F6EECF244321}">
                <p14:modId xmlns:p14="http://schemas.microsoft.com/office/powerpoint/2010/main" val="357939707"/>
              </p:ext>
            </p:extLst>
          </p:nvPr>
        </p:nvGraphicFramePr>
        <p:xfrm>
          <a:off x="274276" y="2159690"/>
          <a:ext cx="8544079" cy="2897127"/>
        </p:xfrm>
        <a:graphic>
          <a:graphicData uri="http://schemas.openxmlformats.org/drawingml/2006/table">
            <a:tbl>
              <a:tblPr firstRow="1" firstCol="1" bandRow="1">
                <a:tableStyleId>{9D7B26C5-4107-4FEC-AEDC-1716B250A1EF}</a:tableStyleId>
              </a:tblPr>
              <a:tblGrid>
                <a:gridCol w="1065695">
                  <a:extLst>
                    <a:ext uri="{9D8B030D-6E8A-4147-A177-3AD203B41FA5}">
                      <a16:colId xmlns:a16="http://schemas.microsoft.com/office/drawing/2014/main" val="3417066343"/>
                    </a:ext>
                  </a:extLst>
                </a:gridCol>
                <a:gridCol w="1236283">
                  <a:extLst>
                    <a:ext uri="{9D8B030D-6E8A-4147-A177-3AD203B41FA5}">
                      <a16:colId xmlns:a16="http://schemas.microsoft.com/office/drawing/2014/main" val="1587379954"/>
                    </a:ext>
                  </a:extLst>
                </a:gridCol>
                <a:gridCol w="1236283">
                  <a:extLst>
                    <a:ext uri="{9D8B030D-6E8A-4147-A177-3AD203B41FA5}">
                      <a16:colId xmlns:a16="http://schemas.microsoft.com/office/drawing/2014/main" val="1979856440"/>
                    </a:ext>
                  </a:extLst>
                </a:gridCol>
                <a:gridCol w="1236283">
                  <a:extLst>
                    <a:ext uri="{9D8B030D-6E8A-4147-A177-3AD203B41FA5}">
                      <a16:colId xmlns:a16="http://schemas.microsoft.com/office/drawing/2014/main" val="2208787959"/>
                    </a:ext>
                  </a:extLst>
                </a:gridCol>
                <a:gridCol w="1236283">
                  <a:extLst>
                    <a:ext uri="{9D8B030D-6E8A-4147-A177-3AD203B41FA5}">
                      <a16:colId xmlns:a16="http://schemas.microsoft.com/office/drawing/2014/main" val="4147907593"/>
                    </a:ext>
                  </a:extLst>
                </a:gridCol>
                <a:gridCol w="1236283">
                  <a:extLst>
                    <a:ext uri="{9D8B030D-6E8A-4147-A177-3AD203B41FA5}">
                      <a16:colId xmlns:a16="http://schemas.microsoft.com/office/drawing/2014/main" val="350887089"/>
                    </a:ext>
                  </a:extLst>
                </a:gridCol>
                <a:gridCol w="1296969">
                  <a:extLst>
                    <a:ext uri="{9D8B030D-6E8A-4147-A177-3AD203B41FA5}">
                      <a16:colId xmlns:a16="http://schemas.microsoft.com/office/drawing/2014/main" val="2030025975"/>
                    </a:ext>
                  </a:extLst>
                </a:gridCol>
              </a:tblGrid>
              <a:tr h="321903">
                <a:tc>
                  <a:txBody>
                    <a:bodyPr/>
                    <a:lstStyle/>
                    <a:p>
                      <a:pPr algn="ctr">
                        <a:lnSpc>
                          <a:spcPct val="150000"/>
                        </a:lnSpc>
                        <a:spcAft>
                          <a:spcPts val="0"/>
                        </a:spcAft>
                      </a:pPr>
                      <a:r>
                        <a:rPr lang="en-US" sz="1200" kern="100" dirty="0">
                          <a:solidFill>
                            <a:schemeClr val="bg2">
                              <a:lumMod val="75000"/>
                            </a:schemeClr>
                          </a:solidFill>
                          <a:effectLst/>
                        </a:rPr>
                        <a:t> </a:t>
                      </a:r>
                      <a:r>
                        <a:rPr lang="en-US" sz="1200" b="0" kern="100" dirty="0">
                          <a:solidFill>
                            <a:schemeClr val="bg2">
                              <a:lumMod val="75000"/>
                            </a:schemeClr>
                          </a:solidFill>
                          <a:effectLst/>
                          <a:latin typeface="+mn-lt"/>
                        </a:rPr>
                        <a:t>keV</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ACC (%)</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SEN (%)</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SPEC (%)</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PPV (%)</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NPV (%)</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0" kern="100" dirty="0">
                          <a:solidFill>
                            <a:schemeClr val="bg2">
                              <a:lumMod val="75000"/>
                            </a:schemeClr>
                          </a:solidFill>
                          <a:effectLst/>
                        </a:rPr>
                        <a:t>AUC</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4075839935"/>
                  </a:ext>
                </a:extLst>
              </a:tr>
              <a:tr h="321903">
                <a:tc>
                  <a:txBody>
                    <a:bodyPr/>
                    <a:lstStyle/>
                    <a:p>
                      <a:pPr algn="ctr">
                        <a:lnSpc>
                          <a:spcPct val="150000"/>
                        </a:lnSpc>
                        <a:spcAft>
                          <a:spcPts val="0"/>
                        </a:spcAft>
                      </a:pPr>
                      <a:r>
                        <a:rPr lang="en-US" sz="1200" b="0" kern="100" dirty="0">
                          <a:solidFill>
                            <a:schemeClr val="bg2">
                              <a:lumMod val="75000"/>
                            </a:schemeClr>
                          </a:solidFill>
                          <a:effectLst/>
                        </a:rPr>
                        <a:t>C-40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85.60±6.42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b="1" kern="100" dirty="0">
                          <a:solidFill>
                            <a:srgbClr val="FF0000"/>
                          </a:solidFill>
                          <a:effectLst/>
                        </a:rPr>
                        <a:t>82.86±11.95</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86.19±7.85</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54.38±18.51</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96.70±2.32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altLang="zh-TW" sz="1200" kern="100" dirty="0">
                          <a:solidFill>
                            <a:schemeClr val="bg2">
                              <a:lumMod val="75000"/>
                            </a:schemeClr>
                          </a:solidFill>
                          <a:effectLst/>
                        </a:rPr>
                        <a:t>0.8871</a:t>
                      </a:r>
                      <a:r>
                        <a:rPr lang="en-US" sz="1200" kern="100" dirty="0">
                          <a:solidFill>
                            <a:schemeClr val="bg2">
                              <a:lumMod val="75000"/>
                            </a:schemeClr>
                          </a:solidFill>
                          <a:effectLst/>
                        </a:rPr>
                        <a:t>±</a:t>
                      </a:r>
                      <a:r>
                        <a:rPr lang="en-US" altLang="zh-TW" sz="1200" kern="100" dirty="0">
                          <a:solidFill>
                            <a:schemeClr val="bg2">
                              <a:lumMod val="75000"/>
                            </a:schemeClr>
                          </a:solidFill>
                          <a:effectLst/>
                        </a:rPr>
                        <a:t>0.0523</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extLst>
                  <a:ext uri="{0D108BD9-81ED-4DB2-BD59-A6C34878D82A}">
                    <a16:rowId xmlns:a16="http://schemas.microsoft.com/office/drawing/2014/main" val="1081009905"/>
                  </a:ext>
                </a:extLst>
              </a:tr>
              <a:tr h="321903">
                <a:tc>
                  <a:txBody>
                    <a:bodyPr/>
                    <a:lstStyle/>
                    <a:p>
                      <a:pPr algn="ctr">
                        <a:lnSpc>
                          <a:spcPct val="150000"/>
                        </a:lnSpc>
                        <a:spcAft>
                          <a:spcPts val="0"/>
                        </a:spcAft>
                      </a:pPr>
                      <a:r>
                        <a:rPr lang="en-US" sz="1200" b="0" kern="100" dirty="0">
                          <a:solidFill>
                            <a:schemeClr val="bg2">
                              <a:lumMod val="75000"/>
                            </a:schemeClr>
                          </a:solidFill>
                          <a:effectLst/>
                        </a:rPr>
                        <a:t>C-70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85.18±6.17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76.19±8.91</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86.64±7.17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52.72±18.70</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95.63±1.48</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altLang="zh-TW" sz="1200" kern="100" dirty="0">
                          <a:solidFill>
                            <a:schemeClr val="bg2">
                              <a:lumMod val="75000"/>
                            </a:schemeClr>
                          </a:solidFill>
                          <a:effectLst/>
                        </a:rPr>
                        <a:t>0.8867</a:t>
                      </a:r>
                      <a:r>
                        <a:rPr lang="en-US" sz="1200" kern="100" dirty="0">
                          <a:solidFill>
                            <a:schemeClr val="bg2">
                              <a:lumMod val="75000"/>
                            </a:schemeClr>
                          </a:solidFill>
                          <a:effectLst/>
                        </a:rPr>
                        <a:t>±</a:t>
                      </a:r>
                      <a:r>
                        <a:rPr lang="en-US" altLang="zh-TW" sz="1200" kern="100" dirty="0">
                          <a:solidFill>
                            <a:schemeClr val="bg2">
                              <a:lumMod val="75000"/>
                            </a:schemeClr>
                          </a:solidFill>
                          <a:effectLst/>
                        </a:rPr>
                        <a:t>0.0</a:t>
                      </a:r>
                      <a:r>
                        <a:rPr lang="en-US" sz="1200" kern="100" dirty="0">
                          <a:solidFill>
                            <a:schemeClr val="bg2">
                              <a:lumMod val="75000"/>
                            </a:schemeClr>
                          </a:solidFill>
                          <a:effectLst/>
                        </a:rPr>
                        <a:t>5</a:t>
                      </a:r>
                      <a:r>
                        <a:rPr lang="en-US" altLang="zh-TW" sz="1200" kern="100" dirty="0">
                          <a:solidFill>
                            <a:schemeClr val="bg2">
                              <a:lumMod val="75000"/>
                            </a:schemeClr>
                          </a:solidFill>
                          <a:effectLst/>
                        </a:rPr>
                        <a:t>71</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306738122"/>
                  </a:ext>
                </a:extLst>
              </a:tr>
              <a:tr h="321903">
                <a:tc>
                  <a:txBody>
                    <a:bodyPr/>
                    <a:lstStyle/>
                    <a:p>
                      <a:pPr algn="ctr">
                        <a:lnSpc>
                          <a:spcPct val="150000"/>
                        </a:lnSpc>
                        <a:spcAft>
                          <a:spcPts val="0"/>
                        </a:spcAft>
                      </a:pPr>
                      <a:r>
                        <a:rPr lang="en-US" sz="1200" b="0" kern="100" dirty="0">
                          <a:solidFill>
                            <a:schemeClr val="bg2">
                              <a:lumMod val="75000"/>
                            </a:schemeClr>
                          </a:solidFill>
                          <a:effectLst/>
                        </a:rPr>
                        <a:t>C-100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85.18±6.17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b="1" kern="100" dirty="0">
                          <a:solidFill>
                            <a:srgbClr val="FF0000"/>
                          </a:solidFill>
                          <a:effectLst/>
                        </a:rPr>
                        <a:t>82.86±11.95</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85.69±7.63</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53.29±18.25</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96.69±2.32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altLang="zh-TW" sz="1200" kern="100" dirty="0">
                          <a:solidFill>
                            <a:schemeClr val="bg2">
                              <a:lumMod val="75000"/>
                            </a:schemeClr>
                          </a:solidFill>
                          <a:effectLst/>
                        </a:rPr>
                        <a:t>0.</a:t>
                      </a:r>
                      <a:r>
                        <a:rPr lang="en-US" sz="1200" kern="100" dirty="0">
                          <a:solidFill>
                            <a:schemeClr val="bg2">
                              <a:lumMod val="75000"/>
                            </a:schemeClr>
                          </a:solidFill>
                          <a:effectLst/>
                        </a:rPr>
                        <a:t>8</a:t>
                      </a:r>
                      <a:r>
                        <a:rPr lang="en-US" altLang="zh-TW" sz="1200" kern="100" dirty="0">
                          <a:solidFill>
                            <a:schemeClr val="bg2">
                              <a:lumMod val="75000"/>
                            </a:schemeClr>
                          </a:solidFill>
                          <a:effectLst/>
                        </a:rPr>
                        <a:t>88</a:t>
                      </a:r>
                      <a:r>
                        <a:rPr lang="en-US" sz="1200" kern="100" dirty="0">
                          <a:solidFill>
                            <a:schemeClr val="bg2">
                              <a:lumMod val="75000"/>
                            </a:schemeClr>
                          </a:solidFill>
                          <a:effectLst/>
                        </a:rPr>
                        <a:t>7±</a:t>
                      </a:r>
                      <a:r>
                        <a:rPr lang="en-US" altLang="zh-TW" sz="1200" kern="100" dirty="0">
                          <a:solidFill>
                            <a:schemeClr val="bg2">
                              <a:lumMod val="75000"/>
                            </a:schemeClr>
                          </a:solidFill>
                          <a:effectLst/>
                        </a:rPr>
                        <a:t>0.04</a:t>
                      </a:r>
                      <a:r>
                        <a:rPr lang="en-US" sz="1200" kern="100" dirty="0">
                          <a:solidFill>
                            <a:schemeClr val="bg2">
                              <a:lumMod val="75000"/>
                            </a:schemeClr>
                          </a:solidFill>
                          <a:effectLst/>
                        </a:rPr>
                        <a:t>9</a:t>
                      </a:r>
                      <a:r>
                        <a:rPr lang="en-US" altLang="zh-TW" sz="1200" kern="100" dirty="0">
                          <a:solidFill>
                            <a:schemeClr val="bg2">
                              <a:lumMod val="75000"/>
                            </a:schemeClr>
                          </a:solidFill>
                          <a:effectLst/>
                        </a:rPr>
                        <a:t>5</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extLst>
                  <a:ext uri="{0D108BD9-81ED-4DB2-BD59-A6C34878D82A}">
                    <a16:rowId xmlns:a16="http://schemas.microsoft.com/office/drawing/2014/main" val="338846227"/>
                  </a:ext>
                </a:extLst>
              </a:tr>
              <a:tr h="321903">
                <a:tc>
                  <a:txBody>
                    <a:bodyPr/>
                    <a:lstStyle/>
                    <a:p>
                      <a:pPr algn="ctr">
                        <a:lnSpc>
                          <a:spcPct val="150000"/>
                        </a:lnSpc>
                        <a:spcAft>
                          <a:spcPts val="0"/>
                        </a:spcAft>
                      </a:pPr>
                      <a:r>
                        <a:rPr lang="en-US" sz="1200" b="0" kern="100" dirty="0">
                          <a:solidFill>
                            <a:schemeClr val="bg2">
                              <a:lumMod val="75000"/>
                            </a:schemeClr>
                          </a:solidFill>
                          <a:effectLst/>
                        </a:rPr>
                        <a:t>C-140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rPr>
                        <a:t>84.75±6.25</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rPr>
                        <a:t>73.33±7.22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rPr>
                        <a:t>86.64±7.17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rPr>
                        <a:t>51.81±18.97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rPr>
                        <a:t>95.09±1.27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TW" sz="1200" kern="100" dirty="0">
                          <a:solidFill>
                            <a:schemeClr val="bg2">
                              <a:lumMod val="75000"/>
                            </a:schemeClr>
                          </a:solidFill>
                          <a:effectLst/>
                        </a:rPr>
                        <a:t>0.8853</a:t>
                      </a:r>
                      <a:r>
                        <a:rPr lang="en-US" sz="1200" kern="100" dirty="0">
                          <a:solidFill>
                            <a:schemeClr val="bg2">
                              <a:lumMod val="75000"/>
                            </a:schemeClr>
                          </a:solidFill>
                          <a:effectLst/>
                        </a:rPr>
                        <a:t>±</a:t>
                      </a:r>
                      <a:r>
                        <a:rPr lang="en-US" altLang="zh-TW" sz="1200" kern="100" dirty="0">
                          <a:solidFill>
                            <a:schemeClr val="bg2">
                              <a:lumMod val="75000"/>
                            </a:schemeClr>
                          </a:solidFill>
                          <a:effectLst/>
                        </a:rPr>
                        <a:t>0.0571</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176949"/>
                  </a:ext>
                </a:extLst>
              </a:tr>
              <a:tr h="321903">
                <a:tc>
                  <a:txBody>
                    <a:bodyPr/>
                    <a:lstStyle/>
                    <a:p>
                      <a:pPr algn="ctr">
                        <a:lnSpc>
                          <a:spcPct val="150000"/>
                        </a:lnSpc>
                        <a:spcAft>
                          <a:spcPts val="0"/>
                        </a:spcAft>
                      </a:pPr>
                      <a:r>
                        <a:rPr lang="en-US" sz="1200" b="0" kern="100" dirty="0">
                          <a:solidFill>
                            <a:schemeClr val="bg2">
                              <a:lumMod val="75000"/>
                            </a:schemeClr>
                          </a:solidFill>
                          <a:effectLst/>
                        </a:rPr>
                        <a:t>C+40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sz="1200" kern="100" dirty="0">
                          <a:solidFill>
                            <a:schemeClr val="bg2">
                              <a:lumMod val="75000"/>
                            </a:schemeClr>
                          </a:solidFill>
                          <a:effectLst/>
                        </a:rPr>
                        <a:t>85.59±6.09</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sz="1200" kern="100" dirty="0">
                          <a:solidFill>
                            <a:schemeClr val="bg2">
                              <a:lumMod val="75000"/>
                            </a:schemeClr>
                          </a:solidFill>
                          <a:effectLst/>
                        </a:rPr>
                        <a:t>73.33±12.42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sz="1200" kern="100" dirty="0">
                          <a:solidFill>
                            <a:schemeClr val="bg2">
                              <a:lumMod val="75000"/>
                            </a:schemeClr>
                          </a:solidFill>
                          <a:effectLst/>
                        </a:rPr>
                        <a:t>87.62±8.11</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sz="1200" kern="100" dirty="0">
                          <a:solidFill>
                            <a:schemeClr val="bg2">
                              <a:lumMod val="75000"/>
                            </a:schemeClr>
                          </a:solidFill>
                          <a:effectLst/>
                        </a:rPr>
                        <a:t>56.94±25.07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sz="1200" kern="100" dirty="0">
                          <a:solidFill>
                            <a:schemeClr val="bg2">
                              <a:lumMod val="75000"/>
                            </a:schemeClr>
                          </a:solidFill>
                          <a:effectLst/>
                        </a:rPr>
                        <a:t>95.24±1.89</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algn="ctr">
                        <a:lnSpc>
                          <a:spcPct val="150000"/>
                        </a:lnSpc>
                        <a:spcAft>
                          <a:spcPts val="0"/>
                        </a:spcAft>
                      </a:pPr>
                      <a:r>
                        <a:rPr lang="en-US" altLang="zh-TW" sz="1200" kern="100" dirty="0">
                          <a:solidFill>
                            <a:schemeClr val="bg2">
                              <a:lumMod val="75000"/>
                            </a:schemeClr>
                          </a:solidFill>
                          <a:effectLst/>
                        </a:rPr>
                        <a:t>0.</a:t>
                      </a:r>
                      <a:r>
                        <a:rPr lang="en-US" sz="1200" kern="100" dirty="0">
                          <a:solidFill>
                            <a:schemeClr val="bg2">
                              <a:lumMod val="75000"/>
                            </a:schemeClr>
                          </a:solidFill>
                          <a:effectLst/>
                        </a:rPr>
                        <a:t>8</a:t>
                      </a:r>
                      <a:r>
                        <a:rPr lang="en-US" altLang="zh-TW" sz="1200" kern="100" dirty="0">
                          <a:solidFill>
                            <a:schemeClr val="bg2">
                              <a:lumMod val="75000"/>
                            </a:schemeClr>
                          </a:solidFill>
                          <a:effectLst/>
                        </a:rPr>
                        <a:t>900</a:t>
                      </a:r>
                      <a:r>
                        <a:rPr lang="en-US" sz="1200" kern="100" dirty="0">
                          <a:solidFill>
                            <a:schemeClr val="bg2">
                              <a:lumMod val="75000"/>
                            </a:schemeClr>
                          </a:solidFill>
                          <a:effectLst/>
                        </a:rPr>
                        <a:t>±</a:t>
                      </a:r>
                      <a:r>
                        <a:rPr lang="en-US" altLang="zh-TW" sz="1200" kern="100" dirty="0">
                          <a:solidFill>
                            <a:schemeClr val="bg2">
                              <a:lumMod val="75000"/>
                            </a:schemeClr>
                          </a:solidFill>
                          <a:effectLst/>
                        </a:rPr>
                        <a:t>0.0467</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78170574"/>
                  </a:ext>
                </a:extLst>
              </a:tr>
              <a:tr h="321903">
                <a:tc>
                  <a:txBody>
                    <a:bodyPr/>
                    <a:lstStyle/>
                    <a:p>
                      <a:pPr algn="ctr">
                        <a:lnSpc>
                          <a:spcPct val="150000"/>
                        </a:lnSpc>
                        <a:spcAft>
                          <a:spcPts val="0"/>
                        </a:spcAft>
                      </a:pPr>
                      <a:r>
                        <a:rPr lang="en-US" sz="1200" b="0" kern="100" dirty="0">
                          <a:solidFill>
                            <a:schemeClr val="bg2">
                              <a:lumMod val="75000"/>
                            </a:schemeClr>
                          </a:solidFill>
                          <a:effectLst/>
                        </a:rPr>
                        <a:t>C+70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85.59±6.09</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73.81±11.42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1" kern="100" dirty="0">
                          <a:solidFill>
                            <a:srgbClr val="FF0000"/>
                          </a:solidFill>
                          <a:effectLst/>
                        </a:rPr>
                        <a:t>87.64±8.24</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57.34±24.93</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95.23±1.92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altLang="zh-TW" sz="1200" kern="100" dirty="0">
                          <a:solidFill>
                            <a:schemeClr val="bg2">
                              <a:lumMod val="75000"/>
                            </a:schemeClr>
                          </a:solidFill>
                          <a:effectLst/>
                        </a:rPr>
                        <a:t>0.</a:t>
                      </a:r>
                      <a:r>
                        <a:rPr lang="en-US" sz="1200" kern="100" dirty="0">
                          <a:solidFill>
                            <a:schemeClr val="bg2">
                              <a:lumMod val="75000"/>
                            </a:schemeClr>
                          </a:solidFill>
                          <a:effectLst/>
                        </a:rPr>
                        <a:t>8</a:t>
                      </a:r>
                      <a:r>
                        <a:rPr lang="en-US" altLang="zh-TW" sz="1200" kern="100" dirty="0">
                          <a:solidFill>
                            <a:schemeClr val="bg2">
                              <a:lumMod val="75000"/>
                            </a:schemeClr>
                          </a:solidFill>
                          <a:effectLst/>
                        </a:rPr>
                        <a:t>742</a:t>
                      </a:r>
                      <a:r>
                        <a:rPr lang="en-US" sz="1200" kern="100" dirty="0">
                          <a:solidFill>
                            <a:schemeClr val="bg2">
                              <a:lumMod val="75000"/>
                            </a:schemeClr>
                          </a:solidFill>
                          <a:effectLst/>
                        </a:rPr>
                        <a:t>±</a:t>
                      </a:r>
                      <a:r>
                        <a:rPr lang="en-US" altLang="zh-TW" sz="1200" kern="100" dirty="0">
                          <a:solidFill>
                            <a:schemeClr val="bg2">
                              <a:lumMod val="75000"/>
                            </a:schemeClr>
                          </a:solidFill>
                          <a:effectLst/>
                        </a:rPr>
                        <a:t>0.0654</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298643512"/>
                  </a:ext>
                </a:extLst>
              </a:tr>
              <a:tr h="321903">
                <a:tc>
                  <a:txBody>
                    <a:bodyPr/>
                    <a:lstStyle/>
                    <a:p>
                      <a:pPr algn="ctr">
                        <a:lnSpc>
                          <a:spcPct val="150000"/>
                        </a:lnSpc>
                        <a:spcAft>
                          <a:spcPts val="0"/>
                        </a:spcAft>
                      </a:pPr>
                      <a:r>
                        <a:rPr lang="en-US" sz="1200" b="0" kern="100" dirty="0">
                          <a:solidFill>
                            <a:schemeClr val="bg2">
                              <a:lumMod val="75000"/>
                            </a:schemeClr>
                          </a:solidFill>
                          <a:effectLst/>
                        </a:rPr>
                        <a:t>C+100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85.60±6.42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80.00±16.29</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86.69±8.78</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b="1" kern="100" dirty="0">
                          <a:solidFill>
                            <a:srgbClr val="FF0000"/>
                          </a:solidFill>
                          <a:effectLst/>
                        </a:rPr>
                        <a:t>57.71±25.29</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sz="1200" kern="100" dirty="0">
                          <a:solidFill>
                            <a:schemeClr val="bg2">
                              <a:lumMod val="75000"/>
                            </a:schemeClr>
                          </a:solidFill>
                          <a:effectLst/>
                        </a:rPr>
                        <a:t>96.28±2.82</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tc>
                  <a:txBody>
                    <a:bodyPr/>
                    <a:lstStyle/>
                    <a:p>
                      <a:pPr algn="ctr">
                        <a:lnSpc>
                          <a:spcPct val="150000"/>
                        </a:lnSpc>
                        <a:spcAft>
                          <a:spcPts val="0"/>
                        </a:spcAft>
                      </a:pPr>
                      <a:r>
                        <a:rPr lang="en-US" altLang="zh-TW" sz="1200" kern="100" dirty="0">
                          <a:solidFill>
                            <a:schemeClr val="bg2">
                              <a:lumMod val="75000"/>
                            </a:schemeClr>
                          </a:solidFill>
                          <a:effectLst/>
                        </a:rPr>
                        <a:t>0.</a:t>
                      </a:r>
                      <a:r>
                        <a:rPr lang="en-US" sz="1200" kern="100" dirty="0">
                          <a:solidFill>
                            <a:schemeClr val="bg2">
                              <a:lumMod val="75000"/>
                            </a:schemeClr>
                          </a:solidFill>
                          <a:effectLst/>
                        </a:rPr>
                        <a:t>8</a:t>
                      </a:r>
                      <a:r>
                        <a:rPr lang="en-US" altLang="zh-TW" sz="1200" kern="100" dirty="0">
                          <a:solidFill>
                            <a:schemeClr val="bg2">
                              <a:lumMod val="75000"/>
                            </a:schemeClr>
                          </a:solidFill>
                          <a:effectLst/>
                        </a:rPr>
                        <a:t>858</a:t>
                      </a:r>
                      <a:r>
                        <a:rPr lang="en-US" sz="1200" kern="100" dirty="0">
                          <a:solidFill>
                            <a:schemeClr val="bg2">
                              <a:lumMod val="75000"/>
                            </a:schemeClr>
                          </a:solidFill>
                          <a:effectLst/>
                        </a:rPr>
                        <a:t>±</a:t>
                      </a:r>
                      <a:r>
                        <a:rPr lang="en-US" altLang="zh-TW" sz="1200" kern="100" dirty="0">
                          <a:solidFill>
                            <a:schemeClr val="bg2">
                              <a:lumMod val="75000"/>
                            </a:schemeClr>
                          </a:solidFill>
                          <a:effectLst/>
                        </a:rPr>
                        <a:t>0.0486</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noFill/>
                  </a:tcPr>
                </a:tc>
                <a:extLst>
                  <a:ext uri="{0D108BD9-81ED-4DB2-BD59-A6C34878D82A}">
                    <a16:rowId xmlns:a16="http://schemas.microsoft.com/office/drawing/2014/main" val="3334087743"/>
                  </a:ext>
                </a:extLst>
              </a:tr>
              <a:tr h="321903">
                <a:tc>
                  <a:txBody>
                    <a:bodyPr/>
                    <a:lstStyle/>
                    <a:p>
                      <a:pPr algn="ctr">
                        <a:lnSpc>
                          <a:spcPct val="150000"/>
                        </a:lnSpc>
                        <a:spcAft>
                          <a:spcPts val="0"/>
                        </a:spcAft>
                      </a:pPr>
                      <a:r>
                        <a:rPr lang="en-US" sz="1200" b="0" kern="100" dirty="0">
                          <a:solidFill>
                            <a:schemeClr val="bg2">
                              <a:lumMod val="75000"/>
                            </a:schemeClr>
                          </a:solidFill>
                          <a:effectLst/>
                        </a:rPr>
                        <a:t>C+140</a:t>
                      </a:r>
                      <a:endParaRPr lang="zh-TW" sz="1200" b="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1" kern="100" dirty="0">
                          <a:solidFill>
                            <a:srgbClr val="FF0000"/>
                          </a:solidFill>
                          <a:effectLst/>
                        </a:rPr>
                        <a:t>86.03±6.45</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1" kern="100" dirty="0">
                          <a:solidFill>
                            <a:srgbClr val="FF0000"/>
                          </a:solidFill>
                          <a:effectLst/>
                        </a:rPr>
                        <a:t>82.86±11.95</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a:solidFill>
                            <a:schemeClr val="bg2">
                              <a:lumMod val="75000"/>
                            </a:schemeClr>
                          </a:solidFill>
                          <a:effectLst/>
                        </a:rPr>
                        <a:t>86.69±7.84</a:t>
                      </a:r>
                      <a:endParaRPr lang="zh-TW" sz="1200" kern="10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kern="100" dirty="0">
                          <a:solidFill>
                            <a:schemeClr val="bg2">
                              <a:lumMod val="75000"/>
                            </a:schemeClr>
                          </a:solidFill>
                          <a:effectLst/>
                        </a:rPr>
                        <a:t>55.29±18.35</a:t>
                      </a:r>
                      <a:endParaRPr lang="zh-TW" sz="1200" kern="100" dirty="0">
                        <a:solidFill>
                          <a:schemeClr val="bg2">
                            <a:lumMod val="75000"/>
                          </a:schemeClr>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sz="1200" b="1" kern="100" dirty="0">
                          <a:solidFill>
                            <a:srgbClr val="FF0000"/>
                          </a:solidFill>
                          <a:effectLst/>
                        </a:rPr>
                        <a:t>96.72±2.33</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lnSpc>
                          <a:spcPct val="150000"/>
                        </a:lnSpc>
                        <a:spcAft>
                          <a:spcPts val="0"/>
                        </a:spcAft>
                      </a:pPr>
                      <a:r>
                        <a:rPr lang="en-US" altLang="zh-TW" sz="1200" b="1" kern="100" dirty="0">
                          <a:solidFill>
                            <a:srgbClr val="FF0000"/>
                          </a:solidFill>
                          <a:effectLst/>
                        </a:rPr>
                        <a:t>0.</a:t>
                      </a:r>
                      <a:r>
                        <a:rPr lang="en-US" sz="1200" b="1" kern="100" dirty="0">
                          <a:solidFill>
                            <a:srgbClr val="FF0000"/>
                          </a:solidFill>
                          <a:effectLst/>
                        </a:rPr>
                        <a:t>8</a:t>
                      </a:r>
                      <a:r>
                        <a:rPr lang="en-US" altLang="zh-TW" sz="1200" b="1" kern="100" dirty="0">
                          <a:solidFill>
                            <a:srgbClr val="FF0000"/>
                          </a:solidFill>
                          <a:effectLst/>
                        </a:rPr>
                        <a:t>908</a:t>
                      </a:r>
                      <a:r>
                        <a:rPr lang="en-US" sz="1200" b="1" kern="100" dirty="0">
                          <a:solidFill>
                            <a:srgbClr val="FF0000"/>
                          </a:solidFill>
                          <a:effectLst/>
                        </a:rPr>
                        <a:t>±</a:t>
                      </a:r>
                      <a:r>
                        <a:rPr lang="en-US" altLang="zh-TW" sz="1200" b="1" kern="100" dirty="0">
                          <a:solidFill>
                            <a:srgbClr val="FF0000"/>
                          </a:solidFill>
                          <a:effectLst/>
                        </a:rPr>
                        <a:t>0.0470</a:t>
                      </a:r>
                      <a:endParaRPr lang="zh-TW" sz="1200" b="1" kern="100" dirty="0">
                        <a:solidFill>
                          <a:srgbClr val="FF0000"/>
                        </a:solidFill>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2344878184"/>
                  </a:ext>
                </a:extLst>
              </a:tr>
            </a:tbl>
          </a:graphicData>
        </a:graphic>
      </p:graphicFrame>
      <p:sp>
        <p:nvSpPr>
          <p:cNvPr id="11" name="文字方塊 10">
            <a:extLst>
              <a:ext uri="{FF2B5EF4-FFF2-40B4-BE49-F238E27FC236}">
                <a16:creationId xmlns:a16="http://schemas.microsoft.com/office/drawing/2014/main" id="{D125712B-F151-4031-A358-E3ED937A619C}"/>
              </a:ext>
            </a:extLst>
          </p:cNvPr>
          <p:cNvSpPr txBox="1"/>
          <p:nvPr/>
        </p:nvSpPr>
        <p:spPr>
          <a:xfrm>
            <a:off x="222639" y="1079620"/>
            <a:ext cx="8647085" cy="1136530"/>
          </a:xfrm>
          <a:prstGeom prst="rect">
            <a:avLst/>
          </a:prstGeom>
          <a:noFill/>
        </p:spPr>
        <p:txBody>
          <a:bodyPr wrap="square" rtlCol="0">
            <a:spAutoFit/>
          </a:bodyPr>
          <a:lstStyle/>
          <a:p>
            <a:pPr marL="228600" indent="-228600" algn="just">
              <a:lnSpc>
                <a:spcPct val="130000"/>
              </a:lnSpc>
              <a:buClr>
                <a:schemeClr val="bg2">
                  <a:lumMod val="75000"/>
                </a:schemeClr>
              </a:buClr>
              <a:buSzPct val="80000"/>
              <a:buFont typeface="Wingdings" panose="05000000000000000000" pitchFamily="2" charset="2"/>
              <a:buChar char="l"/>
            </a:pPr>
            <a:r>
              <a:rPr lang="en-US" altLang="zh-TW" sz="1800" dirty="0">
                <a:solidFill>
                  <a:schemeClr val="bg2">
                    <a:lumMod val="75000"/>
                  </a:schemeClr>
                </a:solidFill>
                <a:latin typeface="Rockwell" panose="02060603020205020403" pitchFamily="18" charset="0"/>
              </a:rPr>
              <a:t>Select 40, 70, 100, and 140 keV as the experimental settings and compared the results with and without contrast agents.</a:t>
            </a:r>
          </a:p>
          <a:p>
            <a:pPr marL="228600" indent="-228600" algn="just">
              <a:lnSpc>
                <a:spcPct val="130000"/>
              </a:lnSpc>
              <a:buClr>
                <a:schemeClr val="bg2">
                  <a:lumMod val="75000"/>
                </a:schemeClr>
              </a:buClr>
              <a:buSzPct val="80000"/>
              <a:buFont typeface="Wingdings" panose="05000000000000000000" pitchFamily="2" charset="2"/>
              <a:buChar char="l"/>
            </a:pPr>
            <a:r>
              <a:rPr lang="en-US" altLang="zh-TW" sz="1800" dirty="0">
                <a:solidFill>
                  <a:schemeClr val="bg2">
                    <a:lumMod val="75000"/>
                  </a:schemeClr>
                </a:solidFill>
                <a:latin typeface="Rockwell" panose="02060603020205020403" pitchFamily="18" charset="0"/>
              </a:rPr>
              <a:t>"-" : without contrast, while "+" : contrast</a:t>
            </a:r>
            <a:endParaRPr lang="en-US" altLang="zh-TW" sz="2000" dirty="0">
              <a:solidFill>
                <a:schemeClr val="bg2">
                  <a:lumMod val="75000"/>
                </a:schemeClr>
              </a:solidFill>
              <a:latin typeface="Rockwell" panose="02060603020205020403" pitchFamily="18" charset="0"/>
            </a:endParaRPr>
          </a:p>
        </p:txBody>
      </p:sp>
    </p:spTree>
    <p:extLst>
      <p:ext uri="{BB962C8B-B14F-4D97-AF65-F5344CB8AC3E}">
        <p14:creationId xmlns:p14="http://schemas.microsoft.com/office/powerpoint/2010/main" val="398537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Different Attention Blocks</a:t>
            </a:r>
            <a:endParaRPr lang="en-US" dirty="0">
              <a:solidFill>
                <a:schemeClr val="bg1"/>
              </a:solidFill>
              <a:latin typeface="Rockwell" panose="02060603020205020403" pitchFamily="18" charset="0"/>
              <a:ea typeface="Times New Roman"/>
              <a:cs typeface="Times New Roman"/>
              <a:sym typeface="Times New Roman"/>
            </a:endParaRP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83128" y="1018561"/>
            <a:ext cx="9060872" cy="851803"/>
          </a:xfrm>
        </p:spPr>
        <p:txBody>
          <a:bodyPr>
            <a:noAutofit/>
          </a:bodyPr>
          <a:lstStyle/>
          <a:p>
            <a:pPr marL="230400" indent="-230400" algn="just">
              <a:lnSpc>
                <a:spcPct val="110000"/>
              </a:lnSpc>
              <a:buSzPct val="80000"/>
              <a:buFont typeface="Wingdings" panose="05000000000000000000" pitchFamily="2" charset="2"/>
              <a:buChar char="l"/>
            </a:pPr>
            <a:r>
              <a:rPr lang="en-US" altLang="zh-TW" dirty="0">
                <a:latin typeface="+mn-lt"/>
              </a:rPr>
              <a:t>We compared the performances using different attention blocks. </a:t>
            </a:r>
          </a:p>
          <a:p>
            <a:pPr marL="230400" indent="-230400" algn="just">
              <a:lnSpc>
                <a:spcPct val="110000"/>
              </a:lnSpc>
              <a:buSzPct val="80000"/>
              <a:buFont typeface="Wingdings" panose="05000000000000000000" pitchFamily="2" charset="2"/>
              <a:buChar char="l"/>
            </a:pPr>
            <a:r>
              <a:rPr lang="en-US" altLang="zh-TW" dirty="0">
                <a:latin typeface="+mn-lt"/>
              </a:rPr>
              <a:t>Include Bottleneck Attention Module (BAM) and Convolutional block Attention Module (CBAM).</a:t>
            </a:r>
            <a:endParaRPr lang="zh-TW" altLang="en-US" dirty="0">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graphicFrame>
        <p:nvGraphicFramePr>
          <p:cNvPr id="2" name="表格 1">
            <a:extLst>
              <a:ext uri="{FF2B5EF4-FFF2-40B4-BE49-F238E27FC236}">
                <a16:creationId xmlns:a16="http://schemas.microsoft.com/office/drawing/2014/main" id="{0F1B8297-106F-4F6A-A80B-FF92E30F2E22}"/>
              </a:ext>
            </a:extLst>
          </p:cNvPr>
          <p:cNvGraphicFramePr>
            <a:graphicFrameLocks noGrp="1"/>
          </p:cNvGraphicFramePr>
          <p:nvPr>
            <p:extLst>
              <p:ext uri="{D42A27DB-BD31-4B8C-83A1-F6EECF244321}">
                <p14:modId xmlns:p14="http://schemas.microsoft.com/office/powerpoint/2010/main" val="2866855205"/>
              </p:ext>
            </p:extLst>
          </p:nvPr>
        </p:nvGraphicFramePr>
        <p:xfrm>
          <a:off x="287338" y="2169618"/>
          <a:ext cx="8652452" cy="2493599"/>
        </p:xfrm>
        <a:graphic>
          <a:graphicData uri="http://schemas.openxmlformats.org/drawingml/2006/table">
            <a:tbl>
              <a:tblPr firstRow="1" firstCol="1" bandRow="1"/>
              <a:tblGrid>
                <a:gridCol w="1084262">
                  <a:extLst>
                    <a:ext uri="{9D8B030D-6E8A-4147-A177-3AD203B41FA5}">
                      <a16:colId xmlns:a16="http://schemas.microsoft.com/office/drawing/2014/main" val="3736170797"/>
                    </a:ext>
                  </a:extLst>
                </a:gridCol>
                <a:gridCol w="1261365">
                  <a:extLst>
                    <a:ext uri="{9D8B030D-6E8A-4147-A177-3AD203B41FA5}">
                      <a16:colId xmlns:a16="http://schemas.microsoft.com/office/drawing/2014/main" val="1822273152"/>
                    </a:ext>
                  </a:extLst>
                </a:gridCol>
                <a:gridCol w="1261365">
                  <a:extLst>
                    <a:ext uri="{9D8B030D-6E8A-4147-A177-3AD203B41FA5}">
                      <a16:colId xmlns:a16="http://schemas.microsoft.com/office/drawing/2014/main" val="573186249"/>
                    </a:ext>
                  </a:extLst>
                </a:gridCol>
                <a:gridCol w="1261365">
                  <a:extLst>
                    <a:ext uri="{9D8B030D-6E8A-4147-A177-3AD203B41FA5}">
                      <a16:colId xmlns:a16="http://schemas.microsoft.com/office/drawing/2014/main" val="2473406669"/>
                    </a:ext>
                  </a:extLst>
                </a:gridCol>
                <a:gridCol w="1261365">
                  <a:extLst>
                    <a:ext uri="{9D8B030D-6E8A-4147-A177-3AD203B41FA5}">
                      <a16:colId xmlns:a16="http://schemas.microsoft.com/office/drawing/2014/main" val="1721598064"/>
                    </a:ext>
                  </a:extLst>
                </a:gridCol>
                <a:gridCol w="1261365">
                  <a:extLst>
                    <a:ext uri="{9D8B030D-6E8A-4147-A177-3AD203B41FA5}">
                      <a16:colId xmlns:a16="http://schemas.microsoft.com/office/drawing/2014/main" val="532212761"/>
                    </a:ext>
                  </a:extLst>
                </a:gridCol>
                <a:gridCol w="1261365">
                  <a:extLst>
                    <a:ext uri="{9D8B030D-6E8A-4147-A177-3AD203B41FA5}">
                      <a16:colId xmlns:a16="http://schemas.microsoft.com/office/drawing/2014/main" val="1463694780"/>
                    </a:ext>
                  </a:extLst>
                </a:gridCol>
              </a:tblGrid>
              <a:tr h="418085">
                <a:tc>
                  <a:txBody>
                    <a:bodyPr/>
                    <a:lstStyle/>
                    <a:p>
                      <a:pPr algn="ctr">
                        <a:spcAft>
                          <a:spcPts val="0"/>
                        </a:spcAft>
                      </a:pPr>
                      <a:r>
                        <a:rPr lang="en-US" sz="1200" kern="100" dirty="0">
                          <a:solidFill>
                            <a:schemeClr val="bg2">
                              <a:lumMod val="75000"/>
                            </a:schemeClr>
                          </a:solidFill>
                          <a:effectLst/>
                          <a:latin typeface="+mn-lt"/>
                          <a:ea typeface="標楷體" panose="03000509000000000000" pitchFamily="65" charset="-120"/>
                        </a:rPr>
                        <a:t>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ACC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SEN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SPEC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PPV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NPV (%)</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AUC</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540005"/>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SE</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85.59±6.09</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73.33±7.22</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87.62±7.29</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53.81±18.06</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95.16±1.19</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0.</a:t>
                      </a: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889</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0.0</a:t>
                      </a:r>
                      <a:r>
                        <a:rPr lang="en-US" sz="1200" kern="0" dirty="0">
                          <a:solidFill>
                            <a:schemeClr val="bg2">
                              <a:lumMod val="75000"/>
                            </a:schemeClr>
                          </a:solidFill>
                          <a:effectLst/>
                          <a:latin typeface="+mn-lt"/>
                          <a:ea typeface="新細明體" panose="02020500000000000000" pitchFamily="18" charset="-120"/>
                        </a:rPr>
                        <a:t>4</a:t>
                      </a:r>
                      <a:r>
                        <a:rPr lang="en-US" altLang="zh-TW" sz="1200" kern="0" dirty="0">
                          <a:solidFill>
                            <a:schemeClr val="bg2">
                              <a:lumMod val="75000"/>
                            </a:schemeClr>
                          </a:solidFill>
                          <a:effectLst/>
                          <a:latin typeface="+mn-lt"/>
                          <a:ea typeface="新細明體" panose="02020500000000000000" pitchFamily="18" charset="-120"/>
                        </a:rPr>
                        <a:t>99</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4301823"/>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GCT</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84.32±6.47</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82.38±6.21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84.67±8.51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51.98±18.63</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96.66±0.88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0.</a:t>
                      </a: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788</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0.0583</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extLst>
                  <a:ext uri="{0D108BD9-81ED-4DB2-BD59-A6C34878D82A}">
                    <a16:rowId xmlns:a16="http://schemas.microsoft.com/office/drawing/2014/main" val="3440243638"/>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BAM</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85.62±7.48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70.48±17.63</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88.19±9.39</a:t>
                      </a:r>
                      <a:endParaRPr lang="zh-TW" sz="1200"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59.72±28.09</a:t>
                      </a:r>
                      <a:endParaRPr lang="zh-TW" sz="1200"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94.79±2.68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0.9002</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0.0381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extLst>
                  <a:ext uri="{0D108BD9-81ED-4DB2-BD59-A6C34878D82A}">
                    <a16:rowId xmlns:a16="http://schemas.microsoft.com/office/drawing/2014/main" val="443821686"/>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CBAM</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84.75±5.48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76.19±13.47</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86.14±8.01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51.99±17.96</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95.78±2.37</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0.</a:t>
                      </a: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712</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0.0550</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extLst>
                  <a:ext uri="{0D108BD9-81ED-4DB2-BD59-A6C34878D82A}">
                    <a16:rowId xmlns:a16="http://schemas.microsoft.com/office/drawing/2014/main" val="913509929"/>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SE + GCT</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86.03±6.45</a:t>
                      </a:r>
                      <a:endParaRPr lang="zh-TW" sz="1200"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82.86±11.95</a:t>
                      </a:r>
                      <a:endParaRPr lang="zh-TW" sz="1200"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86.69±7.84</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55.29±18.35</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96.72±2.33</a:t>
                      </a:r>
                      <a:endParaRPr lang="zh-TW" sz="1200"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altLang="zh-TW" sz="1200" b="0" kern="0" dirty="0">
                          <a:solidFill>
                            <a:schemeClr val="bg2">
                              <a:lumMod val="75000"/>
                            </a:schemeClr>
                          </a:solidFill>
                          <a:effectLst/>
                          <a:latin typeface="+mn-lt"/>
                          <a:ea typeface="新細明體" panose="02020500000000000000" pitchFamily="18" charset="-120"/>
                        </a:rPr>
                        <a:t>0.8908</a:t>
                      </a:r>
                      <a:r>
                        <a:rPr lang="en-US" sz="1200" b="0" kern="0" dirty="0">
                          <a:solidFill>
                            <a:schemeClr val="bg2">
                              <a:lumMod val="75000"/>
                            </a:schemeClr>
                          </a:solidFill>
                          <a:effectLst/>
                          <a:latin typeface="+mn-lt"/>
                          <a:ea typeface="新細明體" panose="02020500000000000000" pitchFamily="18" charset="-120"/>
                        </a:rPr>
                        <a:t>±</a:t>
                      </a:r>
                      <a:r>
                        <a:rPr lang="en-US" altLang="zh-TW" sz="1200" b="0" kern="0" dirty="0">
                          <a:solidFill>
                            <a:schemeClr val="bg2">
                              <a:lumMod val="75000"/>
                            </a:schemeClr>
                          </a:solidFill>
                          <a:effectLst/>
                          <a:latin typeface="+mn-lt"/>
                          <a:ea typeface="新細明體" panose="02020500000000000000" pitchFamily="18" charset="-120"/>
                        </a:rPr>
                        <a:t>0.0470</a:t>
                      </a:r>
                      <a:endParaRPr lang="zh-TW" sz="1200" b="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extLst>
                  <a:ext uri="{0D108BD9-81ED-4DB2-BD59-A6C34878D82A}">
                    <a16:rowId xmlns:a16="http://schemas.microsoft.com/office/drawing/2014/main" val="2758786515"/>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BAM + GCT</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84.77±7.50</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76.19±8.91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86.19±8.61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54.72±26.88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95.60±1.52</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a:noFill/>
                    </a:lnB>
                  </a:tcPr>
                </a:tc>
                <a:tc>
                  <a:txBody>
                    <a:bodyPr/>
                    <a:lstStyle/>
                    <a:p>
                      <a:pPr algn="ctr">
                        <a:spcAft>
                          <a:spcPts val="0"/>
                        </a:spcAft>
                      </a:pPr>
                      <a:r>
                        <a:rPr lang="en-US" altLang="zh-TW" sz="1200" b="1" kern="0" dirty="0">
                          <a:solidFill>
                            <a:srgbClr val="FF0000"/>
                          </a:solidFill>
                          <a:effectLst/>
                          <a:latin typeface="+mn-lt"/>
                          <a:ea typeface="新細明體" panose="02020500000000000000" pitchFamily="18" charset="-120"/>
                        </a:rPr>
                        <a:t>0.9037</a:t>
                      </a:r>
                      <a:r>
                        <a:rPr lang="en-US" sz="1200" b="1" kern="0" dirty="0">
                          <a:solidFill>
                            <a:srgbClr val="FF0000"/>
                          </a:solidFill>
                          <a:effectLst/>
                          <a:latin typeface="+mn-lt"/>
                          <a:ea typeface="新細明體" panose="02020500000000000000" pitchFamily="18" charset="-120"/>
                        </a:rPr>
                        <a:t>±</a:t>
                      </a:r>
                      <a:r>
                        <a:rPr lang="en-US" altLang="zh-TW" sz="1200" b="1" kern="0" dirty="0">
                          <a:solidFill>
                            <a:srgbClr val="FF0000"/>
                          </a:solidFill>
                          <a:effectLst/>
                          <a:latin typeface="+mn-lt"/>
                          <a:ea typeface="新細明體" panose="02020500000000000000" pitchFamily="18" charset="-120"/>
                        </a:rPr>
                        <a:t>0.0410</a:t>
                      </a:r>
                      <a:endParaRPr lang="zh-TW" sz="1200" b="1" kern="100" dirty="0">
                        <a:solidFill>
                          <a:srgbClr val="FF0000"/>
                        </a:solidFill>
                        <a:effectLst/>
                        <a:latin typeface="+mn-lt"/>
                        <a:ea typeface="標楷體" panose="03000509000000000000" pitchFamily="65" charset="-120"/>
                      </a:endParaRPr>
                    </a:p>
                  </a:txBody>
                  <a:tcPr marL="51877" marR="51877" marT="0" marB="0" anchor="ctr">
                    <a:lnL>
                      <a:noFill/>
                    </a:lnL>
                    <a:lnR>
                      <a:noFill/>
                    </a:lnR>
                    <a:lnT>
                      <a:noFill/>
                    </a:lnT>
                    <a:lnB>
                      <a:noFill/>
                    </a:lnB>
                  </a:tcPr>
                </a:tc>
                <a:extLst>
                  <a:ext uri="{0D108BD9-81ED-4DB2-BD59-A6C34878D82A}">
                    <a16:rowId xmlns:a16="http://schemas.microsoft.com/office/drawing/2014/main" val="3778942767"/>
                  </a:ext>
                </a:extLst>
              </a:tr>
              <a:tr h="296502">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CBAM + GCT</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84.76±5.01</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70.48±2.13</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87.17±5.82</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51.21±18.38</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94.61±0.29</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0.8740</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0.0574</a:t>
                      </a:r>
                      <a:endParaRPr lang="zh-TW" sz="1200" kern="100" dirty="0">
                        <a:solidFill>
                          <a:schemeClr val="bg2">
                            <a:lumMod val="75000"/>
                          </a:schemeClr>
                        </a:solidFill>
                        <a:effectLst/>
                        <a:latin typeface="+mn-lt"/>
                        <a:ea typeface="標楷體" panose="03000509000000000000" pitchFamily="65" charset="-120"/>
                      </a:endParaRPr>
                    </a:p>
                  </a:txBody>
                  <a:tcPr marL="51877" marR="51877"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604111"/>
                  </a:ext>
                </a:extLst>
              </a:tr>
            </a:tbl>
          </a:graphicData>
        </a:graphic>
      </p:graphicFrame>
    </p:spTree>
    <p:extLst>
      <p:ext uri="{BB962C8B-B14F-4D97-AF65-F5344CB8AC3E}">
        <p14:creationId xmlns:p14="http://schemas.microsoft.com/office/powerpoint/2010/main" val="4282383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Positions of Attention Block</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241070" y="1018561"/>
            <a:ext cx="8703425" cy="1185408"/>
          </a:xfrm>
        </p:spPr>
        <p:txBody>
          <a:bodyPr>
            <a:normAutofit lnSpcReduction="10000"/>
          </a:bodyPr>
          <a:lstStyle/>
          <a:p>
            <a:pPr marL="230400" indent="-230400" algn="just">
              <a:lnSpc>
                <a:spcPct val="130000"/>
              </a:lnSpc>
              <a:buSzPct val="80000"/>
              <a:buFont typeface="Wingdings" panose="05000000000000000000" pitchFamily="2" charset="2"/>
              <a:buChar char="l"/>
            </a:pPr>
            <a:r>
              <a:rPr lang="en-US" altLang="zh-TW" dirty="0">
                <a:solidFill>
                  <a:schemeClr val="bg2">
                    <a:lumMod val="75000"/>
                  </a:schemeClr>
                </a:solidFill>
                <a:latin typeface="+mn-lt"/>
              </a:rPr>
              <a:t>We placed the Attention block at different stages of the </a:t>
            </a:r>
            <a:r>
              <a:rPr lang="en-US" altLang="zh-TW" dirty="0" err="1">
                <a:solidFill>
                  <a:schemeClr val="bg2">
                    <a:lumMod val="75000"/>
                  </a:schemeClr>
                </a:solidFill>
                <a:latin typeface="+mn-lt"/>
              </a:rPr>
              <a:t>ConvNeXt</a:t>
            </a:r>
            <a:r>
              <a:rPr lang="en-US" altLang="zh-TW" dirty="0">
                <a:solidFill>
                  <a:schemeClr val="bg2">
                    <a:lumMod val="75000"/>
                  </a:schemeClr>
                </a:solidFill>
                <a:latin typeface="+mn-lt"/>
              </a:rPr>
              <a:t> blocks.</a:t>
            </a:r>
          </a:p>
          <a:p>
            <a:pPr marL="230400" indent="-230400" algn="just">
              <a:lnSpc>
                <a:spcPct val="130000"/>
              </a:lnSpc>
              <a:buSzPct val="80000"/>
              <a:buFont typeface="Wingdings" panose="05000000000000000000" pitchFamily="2" charset="2"/>
              <a:buChar char="l"/>
            </a:pPr>
            <a:r>
              <a:rPr lang="en-US" altLang="zh-TW" dirty="0">
                <a:solidFill>
                  <a:schemeClr val="bg2">
                    <a:lumMod val="75000"/>
                  </a:schemeClr>
                </a:solidFill>
                <a:latin typeface="+mn-lt"/>
              </a:rPr>
              <a:t>We primarily placed the attention block in the third and fourth stages because these stages capture more detailed features.</a:t>
            </a:r>
            <a:endParaRPr lang="zh-TW" altLang="en-US" dirty="0">
              <a:solidFill>
                <a:schemeClr val="bg2">
                  <a:lumMod val="75000"/>
                </a:schemeClr>
              </a:solidFill>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graphicFrame>
        <p:nvGraphicFramePr>
          <p:cNvPr id="6" name="表格 5">
            <a:extLst>
              <a:ext uri="{FF2B5EF4-FFF2-40B4-BE49-F238E27FC236}">
                <a16:creationId xmlns:a16="http://schemas.microsoft.com/office/drawing/2014/main" id="{960919E9-D61B-457E-80CC-8F597CE25607}"/>
              </a:ext>
            </a:extLst>
          </p:cNvPr>
          <p:cNvGraphicFramePr>
            <a:graphicFrameLocks noGrp="1"/>
          </p:cNvGraphicFramePr>
          <p:nvPr>
            <p:extLst>
              <p:ext uri="{D42A27DB-BD31-4B8C-83A1-F6EECF244321}">
                <p14:modId xmlns:p14="http://schemas.microsoft.com/office/powerpoint/2010/main" val="1876222088"/>
              </p:ext>
            </p:extLst>
          </p:nvPr>
        </p:nvGraphicFramePr>
        <p:xfrm>
          <a:off x="144061" y="2203969"/>
          <a:ext cx="8855877" cy="2438400"/>
        </p:xfrm>
        <a:graphic>
          <a:graphicData uri="http://schemas.openxmlformats.org/drawingml/2006/table">
            <a:tbl>
              <a:tblPr firstRow="1" firstCol="1" bandRow="1"/>
              <a:tblGrid>
                <a:gridCol w="470145">
                  <a:extLst>
                    <a:ext uri="{9D8B030D-6E8A-4147-A177-3AD203B41FA5}">
                      <a16:colId xmlns:a16="http://schemas.microsoft.com/office/drawing/2014/main" val="4095947412"/>
                    </a:ext>
                  </a:extLst>
                </a:gridCol>
                <a:gridCol w="470145">
                  <a:extLst>
                    <a:ext uri="{9D8B030D-6E8A-4147-A177-3AD203B41FA5}">
                      <a16:colId xmlns:a16="http://schemas.microsoft.com/office/drawing/2014/main" val="172968625"/>
                    </a:ext>
                  </a:extLst>
                </a:gridCol>
                <a:gridCol w="162560">
                  <a:extLst>
                    <a:ext uri="{9D8B030D-6E8A-4147-A177-3AD203B41FA5}">
                      <a16:colId xmlns:a16="http://schemas.microsoft.com/office/drawing/2014/main" val="1356141287"/>
                    </a:ext>
                  </a:extLst>
                </a:gridCol>
                <a:gridCol w="162560">
                  <a:extLst>
                    <a:ext uri="{9D8B030D-6E8A-4147-A177-3AD203B41FA5}">
                      <a16:colId xmlns:a16="http://schemas.microsoft.com/office/drawing/2014/main" val="3856256644"/>
                    </a:ext>
                  </a:extLst>
                </a:gridCol>
                <a:gridCol w="162560">
                  <a:extLst>
                    <a:ext uri="{9D8B030D-6E8A-4147-A177-3AD203B41FA5}">
                      <a16:colId xmlns:a16="http://schemas.microsoft.com/office/drawing/2014/main" val="1203823130"/>
                    </a:ext>
                  </a:extLst>
                </a:gridCol>
                <a:gridCol w="470145">
                  <a:extLst>
                    <a:ext uri="{9D8B030D-6E8A-4147-A177-3AD203B41FA5}">
                      <a16:colId xmlns:a16="http://schemas.microsoft.com/office/drawing/2014/main" val="30120522"/>
                    </a:ext>
                  </a:extLst>
                </a:gridCol>
                <a:gridCol w="1159627">
                  <a:extLst>
                    <a:ext uri="{9D8B030D-6E8A-4147-A177-3AD203B41FA5}">
                      <a16:colId xmlns:a16="http://schemas.microsoft.com/office/drawing/2014/main" val="3190544213"/>
                    </a:ext>
                  </a:extLst>
                </a:gridCol>
                <a:gridCol w="1159627">
                  <a:extLst>
                    <a:ext uri="{9D8B030D-6E8A-4147-A177-3AD203B41FA5}">
                      <a16:colId xmlns:a16="http://schemas.microsoft.com/office/drawing/2014/main" val="1342637478"/>
                    </a:ext>
                  </a:extLst>
                </a:gridCol>
                <a:gridCol w="1159627">
                  <a:extLst>
                    <a:ext uri="{9D8B030D-6E8A-4147-A177-3AD203B41FA5}">
                      <a16:colId xmlns:a16="http://schemas.microsoft.com/office/drawing/2014/main" val="3388218547"/>
                    </a:ext>
                  </a:extLst>
                </a:gridCol>
                <a:gridCol w="1159627">
                  <a:extLst>
                    <a:ext uri="{9D8B030D-6E8A-4147-A177-3AD203B41FA5}">
                      <a16:colId xmlns:a16="http://schemas.microsoft.com/office/drawing/2014/main" val="1461675052"/>
                    </a:ext>
                  </a:extLst>
                </a:gridCol>
                <a:gridCol w="1113168">
                  <a:extLst>
                    <a:ext uri="{9D8B030D-6E8A-4147-A177-3AD203B41FA5}">
                      <a16:colId xmlns:a16="http://schemas.microsoft.com/office/drawing/2014/main" val="1817827941"/>
                    </a:ext>
                  </a:extLst>
                </a:gridCol>
                <a:gridCol w="1206086">
                  <a:extLst>
                    <a:ext uri="{9D8B030D-6E8A-4147-A177-3AD203B41FA5}">
                      <a16:colId xmlns:a16="http://schemas.microsoft.com/office/drawing/2014/main" val="2172046730"/>
                    </a:ext>
                  </a:extLst>
                </a:gridCol>
              </a:tblGrid>
              <a:tr h="304800">
                <a:tc gridSpan="6">
                  <a:txBody>
                    <a:bodyPr/>
                    <a:lstStyle/>
                    <a:p>
                      <a:pPr algn="ctr">
                        <a:lnSpc>
                          <a:spcPct val="150000"/>
                        </a:lnSpc>
                        <a:spcAft>
                          <a:spcPts val="0"/>
                        </a:spcAft>
                      </a:pPr>
                      <a:r>
                        <a:rPr lang="en-US" altLang="zh-TW" sz="1200" kern="100" dirty="0" err="1">
                          <a:solidFill>
                            <a:schemeClr val="bg2">
                              <a:lumMod val="75000"/>
                            </a:schemeClr>
                          </a:solidFill>
                          <a:effectLst/>
                          <a:latin typeface="+mn-lt"/>
                          <a:ea typeface="標楷體" panose="03000509000000000000" pitchFamily="65" charset="-120"/>
                        </a:rPr>
                        <a:t>ConvNeXt</a:t>
                      </a:r>
                      <a:r>
                        <a:rPr lang="en-US" altLang="zh-TW" sz="1200" kern="100" dirty="0">
                          <a:solidFill>
                            <a:schemeClr val="bg2">
                              <a:lumMod val="75000"/>
                            </a:schemeClr>
                          </a:solidFill>
                          <a:effectLst/>
                          <a:latin typeface="+mn-lt"/>
                          <a:ea typeface="標楷體" panose="03000509000000000000" pitchFamily="65" charset="-120"/>
                        </a:rPr>
                        <a:t> Block</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ACC</a:t>
                      </a:r>
                      <a:r>
                        <a:rPr lang="zh-TW" altLang="en-US" sz="1600" b="0" kern="100" dirty="0">
                          <a:solidFill>
                            <a:schemeClr val="bg2">
                              <a:lumMod val="75000"/>
                            </a:schemeClr>
                          </a:solidFill>
                          <a:effectLst/>
                          <a:latin typeface="+mn-lt"/>
                          <a:ea typeface="標楷體" panose="03000509000000000000" pitchFamily="65" charset="-120"/>
                        </a:rPr>
                        <a:t> </a:t>
                      </a:r>
                      <a:r>
                        <a:rPr lang="en-US" sz="1600" b="0" kern="100" dirty="0">
                          <a:solidFill>
                            <a:schemeClr val="bg2">
                              <a:lumMod val="75000"/>
                            </a:schemeClr>
                          </a:solidFill>
                          <a:effectLst/>
                          <a:latin typeface="+mn-lt"/>
                          <a:ea typeface="標楷體" panose="03000509000000000000" pitchFamily="65" charset="-120"/>
                        </a:rPr>
                        <a:t>(%)</a:t>
                      </a:r>
                      <a:endParaRPr lang="zh-TW" sz="16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SEN</a:t>
                      </a:r>
                      <a:r>
                        <a:rPr lang="zh-TW" altLang="en-US" sz="1200" b="0" kern="100" dirty="0">
                          <a:solidFill>
                            <a:schemeClr val="bg2">
                              <a:lumMod val="75000"/>
                            </a:schemeClr>
                          </a:solidFill>
                          <a:effectLst/>
                          <a:latin typeface="+mn-lt"/>
                          <a:ea typeface="標楷體" panose="03000509000000000000" pitchFamily="65" charset="-120"/>
                        </a:rPr>
                        <a:t> </a:t>
                      </a:r>
                      <a:r>
                        <a:rPr lang="en-US"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SPEC</a:t>
                      </a:r>
                      <a:r>
                        <a:rPr lang="zh-TW" altLang="en-US" sz="1200" b="0" kern="100" dirty="0">
                          <a:solidFill>
                            <a:schemeClr val="bg2">
                              <a:lumMod val="75000"/>
                            </a:schemeClr>
                          </a:solidFill>
                          <a:effectLst/>
                          <a:latin typeface="+mn-lt"/>
                          <a:ea typeface="標楷體" panose="03000509000000000000" pitchFamily="65" charset="-120"/>
                        </a:rPr>
                        <a:t> </a:t>
                      </a:r>
                      <a:r>
                        <a:rPr lang="en-US"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PPV</a:t>
                      </a:r>
                      <a:r>
                        <a:rPr lang="zh-TW" altLang="en-US" sz="1200" b="0" kern="100" dirty="0">
                          <a:solidFill>
                            <a:schemeClr val="bg2">
                              <a:lumMod val="75000"/>
                            </a:schemeClr>
                          </a:solidFill>
                          <a:effectLst/>
                          <a:latin typeface="+mn-lt"/>
                          <a:ea typeface="標楷體" panose="03000509000000000000" pitchFamily="65" charset="-120"/>
                        </a:rPr>
                        <a:t> </a:t>
                      </a:r>
                      <a:r>
                        <a:rPr lang="en-US"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NPV</a:t>
                      </a:r>
                      <a:r>
                        <a:rPr lang="zh-TW" altLang="en-US" sz="1200" b="0" kern="100" dirty="0">
                          <a:solidFill>
                            <a:schemeClr val="bg2">
                              <a:lumMod val="75000"/>
                            </a:schemeClr>
                          </a:solidFill>
                          <a:effectLst/>
                          <a:latin typeface="+mn-lt"/>
                          <a:ea typeface="標楷體" panose="03000509000000000000" pitchFamily="65" charset="-120"/>
                        </a:rPr>
                        <a:t> </a:t>
                      </a:r>
                      <a:r>
                        <a:rPr lang="en-US"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AUC</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701150"/>
                  </a:ext>
                </a:extLst>
              </a:tr>
              <a:tr h="304800">
                <a:tc>
                  <a:txBody>
                    <a:bodyPr/>
                    <a:lstStyle/>
                    <a:p>
                      <a:pPr algn="ctr">
                        <a:spcAft>
                          <a:spcPts val="0"/>
                        </a:spcAft>
                      </a:pPr>
                      <a:r>
                        <a:rPr lang="en-US" altLang="zh-TW" sz="1000" kern="100" dirty="0">
                          <a:solidFill>
                            <a:schemeClr val="bg2">
                              <a:lumMod val="75000"/>
                            </a:schemeClr>
                          </a:solidFill>
                          <a:effectLst/>
                          <a:latin typeface="+mn-lt"/>
                          <a:ea typeface="標楷體" panose="03000509000000000000" pitchFamily="65" charset="-120"/>
                        </a:rPr>
                        <a:t>Stage1</a:t>
                      </a:r>
                      <a:endParaRPr lang="zh-TW" sz="10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TW" sz="1000" kern="100" dirty="0">
                          <a:solidFill>
                            <a:schemeClr val="bg2">
                              <a:lumMod val="75000"/>
                            </a:schemeClr>
                          </a:solidFill>
                          <a:effectLst/>
                          <a:latin typeface="+mn-lt"/>
                          <a:ea typeface="標楷體" panose="03000509000000000000" pitchFamily="65" charset="-120"/>
                        </a:rPr>
                        <a:t>Stage2</a:t>
                      </a:r>
                      <a:endParaRPr lang="zh-TW" altLang="zh-TW" sz="10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000" b="0" i="0" u="none" strike="noStrike" kern="100" cap="none" spc="0" normalizeH="0" baseline="0" noProof="0" dirty="0">
                          <a:ln>
                            <a:noFill/>
                          </a:ln>
                          <a:solidFill>
                            <a:srgbClr val="595959">
                              <a:lumMod val="75000"/>
                            </a:srgbClr>
                          </a:solidFill>
                          <a:effectLst/>
                          <a:uLnTx/>
                          <a:uFillTx/>
                          <a:latin typeface="+mn-lt"/>
                          <a:ea typeface="標楷體" panose="03000509000000000000" pitchFamily="65" charset="-120"/>
                          <a:cs typeface="+mn-cs"/>
                          <a:sym typeface="Arial"/>
                        </a:rPr>
                        <a:t>Stage3</a:t>
                      </a:r>
                      <a:endParaRPr kumimoji="0" lang="zh-TW" altLang="en-US" sz="1000" b="0" i="0" u="none" strike="noStrike" kern="100" cap="none" spc="0" normalizeH="0" baseline="0" noProof="0" dirty="0">
                        <a:ln>
                          <a:noFill/>
                        </a:ln>
                        <a:solidFill>
                          <a:srgbClr val="595959">
                            <a:lumMod val="75000"/>
                          </a:srgbClr>
                        </a:solidFill>
                        <a:effectLst/>
                        <a:uLnTx/>
                        <a:uFillTx/>
                        <a:latin typeface="+mn-lt"/>
                        <a:ea typeface="標楷體" panose="03000509000000000000" pitchFamily="65" charset="-120"/>
                        <a:cs typeface="+mn-cs"/>
                        <a:sym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000" b="0" i="0" u="none" strike="noStrike" kern="100" cap="none" spc="0" normalizeH="0" baseline="0" noProof="0" dirty="0">
                          <a:ln>
                            <a:noFill/>
                          </a:ln>
                          <a:solidFill>
                            <a:srgbClr val="595959">
                              <a:lumMod val="75000"/>
                            </a:srgbClr>
                          </a:solidFill>
                          <a:effectLst/>
                          <a:uLnTx/>
                          <a:uFillTx/>
                          <a:latin typeface="+mn-lt"/>
                          <a:ea typeface="標楷體" panose="03000509000000000000" pitchFamily="65" charset="-120"/>
                          <a:cs typeface="+mn-cs"/>
                          <a:sym typeface="Arial"/>
                        </a:rPr>
                        <a:t>Stage4</a:t>
                      </a:r>
                      <a:endParaRPr kumimoji="0" lang="zh-TW" altLang="en-US" sz="1000" b="0" i="0" u="none" strike="noStrike" kern="100" cap="none" spc="0" normalizeH="0" baseline="0" noProof="0" dirty="0">
                        <a:ln>
                          <a:noFill/>
                        </a:ln>
                        <a:solidFill>
                          <a:srgbClr val="595959">
                            <a:lumMod val="75000"/>
                          </a:srgbClr>
                        </a:solidFill>
                        <a:effectLst/>
                        <a:uLnTx/>
                        <a:uFillTx/>
                        <a:latin typeface="+mn-lt"/>
                        <a:ea typeface="標楷體" panose="03000509000000000000" pitchFamily="65" charset="-120"/>
                        <a:cs typeface="+mn-cs"/>
                        <a:sym typeface="Arial"/>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2539424186"/>
                  </a:ext>
                </a:extLst>
              </a:tr>
              <a:tr h="304800">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84.32±6.47</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79.52±12.55</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85.17±9.47</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55.31±25.77</a:t>
                      </a:r>
                      <a:endParaRPr lang="zh-TW" sz="1600" b="1" kern="100" dirty="0">
                        <a:solidFill>
                          <a:srgbClr val="FF0000"/>
                        </a:solidFill>
                        <a:effectLst/>
                        <a:latin typeface="+mn-lt"/>
                        <a:ea typeface="標楷體" panose="03000509000000000000" pitchFamily="65" charset="-12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96.24±1.81</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spcAft>
                          <a:spcPts val="0"/>
                        </a:spcAft>
                      </a:pPr>
                      <a:r>
                        <a:rPr lang="en-US" altLang="zh-TW" sz="1200" b="1" kern="0" dirty="0">
                          <a:solidFill>
                            <a:srgbClr val="FF0000"/>
                          </a:solidFill>
                          <a:effectLst/>
                          <a:latin typeface="+mn-lt"/>
                          <a:ea typeface="新細明體" panose="02020500000000000000" pitchFamily="18" charset="-120"/>
                        </a:rPr>
                        <a:t>0.</a:t>
                      </a:r>
                      <a:r>
                        <a:rPr lang="en-US" sz="1200" b="1" kern="0" dirty="0">
                          <a:solidFill>
                            <a:srgbClr val="FF0000"/>
                          </a:solidFill>
                          <a:effectLst/>
                          <a:latin typeface="+mn-lt"/>
                          <a:ea typeface="新細明體" panose="02020500000000000000" pitchFamily="18" charset="-120"/>
                        </a:rPr>
                        <a:t>8926±</a:t>
                      </a:r>
                      <a:r>
                        <a:rPr lang="en-US" altLang="zh-TW" sz="1200" b="1" kern="0" dirty="0">
                          <a:solidFill>
                            <a:srgbClr val="FF0000"/>
                          </a:solidFill>
                          <a:effectLst/>
                          <a:latin typeface="+mn-lt"/>
                          <a:ea typeface="新細明體" panose="02020500000000000000" pitchFamily="18" charset="-120"/>
                        </a:rPr>
                        <a:t>0.0405</a:t>
                      </a:r>
                      <a:endParaRPr lang="zh-TW" sz="1600" b="1" kern="100" dirty="0">
                        <a:solidFill>
                          <a:srgbClr val="FF0000"/>
                        </a:solidFill>
                        <a:effectLst/>
                        <a:latin typeface="+mn-lt"/>
                        <a:ea typeface="標楷體" panose="03000509000000000000" pitchFamily="65" charset="-12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9351100"/>
                  </a:ext>
                </a:extLst>
              </a:tr>
              <a:tr h="304800">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1" kern="0">
                          <a:solidFill>
                            <a:srgbClr val="FF0000"/>
                          </a:solidFill>
                          <a:effectLst/>
                          <a:latin typeface="+mn-lt"/>
                          <a:ea typeface="新細明體" panose="02020500000000000000" pitchFamily="18" charset="-120"/>
                        </a:rPr>
                        <a:t>86.03±6.45</a:t>
                      </a:r>
                      <a:endParaRPr lang="zh-TW" sz="1600" kern="100" dirty="0">
                        <a:solidFill>
                          <a:srgbClr val="FF0000"/>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a:noFill/>
                    </a:lnT>
                    <a:lnB>
                      <a:noFill/>
                    </a:lnB>
                  </a:tcPr>
                </a:tc>
                <a:tc>
                  <a:txBody>
                    <a:bodyPr/>
                    <a:lstStyle/>
                    <a:p>
                      <a:pPr algn="ctr">
                        <a:spcAft>
                          <a:spcPts val="0"/>
                        </a:spcAft>
                      </a:pPr>
                      <a:r>
                        <a:rPr lang="en-US" sz="1200" b="1" kern="0">
                          <a:solidFill>
                            <a:srgbClr val="FF0000"/>
                          </a:solidFill>
                          <a:effectLst/>
                          <a:latin typeface="+mn-lt"/>
                          <a:ea typeface="新細明體" panose="02020500000000000000" pitchFamily="18" charset="-120"/>
                        </a:rPr>
                        <a:t>82.86±11.95</a:t>
                      </a:r>
                      <a:endParaRPr lang="zh-TW" sz="16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86.69±7.84</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55.29±18.35</a:t>
                      </a:r>
                      <a:endParaRPr lang="zh-TW" sz="16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b="1" kern="0">
                          <a:solidFill>
                            <a:srgbClr val="FF0000"/>
                          </a:solidFill>
                          <a:effectLst/>
                          <a:latin typeface="+mn-lt"/>
                          <a:ea typeface="新細明體" panose="02020500000000000000" pitchFamily="18" charset="-120"/>
                        </a:rPr>
                        <a:t>96.72±2.33</a:t>
                      </a:r>
                      <a:endParaRPr lang="zh-TW" sz="16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0.8908±0.0470</a:t>
                      </a:r>
                      <a:endParaRPr lang="zh-TW" sz="16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754403889"/>
                  </a:ext>
                </a:extLst>
              </a:tr>
              <a:tr h="304800">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85.59±6.09</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76.19±8.91</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87.12±7.17</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53.61±18.04</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95.66±14.59</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0.8845±0.0438</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883884278"/>
                  </a:ext>
                </a:extLst>
              </a:tr>
              <a:tr h="304800">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85.59±5.71</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76.67±12.42</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87.14±7.33</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54.23±16.85</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95.71±2.14</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0.8836±0.0458</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711689023"/>
                  </a:ext>
                </a:extLst>
              </a:tr>
              <a:tr h="304800">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84.75±5.48</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77.14±16.29</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86.19±7.85</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52.83±16.93</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95.74±2.86</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0.8858±0.0507</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4294727084"/>
                  </a:ext>
                </a:extLst>
              </a:tr>
              <a:tr h="3048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chemeClr val="bg2">
                              <a:lumMod val="75000"/>
                            </a:schemeClr>
                          </a:solidFill>
                        </a:rPr>
                        <a:t>✓</a:t>
                      </a:r>
                      <a:endParaRPr lang="zh-TW" alt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84.75±6.25</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w="12700" cap="flat" cmpd="sng" algn="ctr">
                      <a:no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64.76±7.22</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FF0000"/>
                          </a:solidFill>
                          <a:effectLst/>
                          <a:latin typeface="+mn-lt"/>
                          <a:ea typeface="新細明體" panose="02020500000000000000" pitchFamily="18" charset="-120"/>
                        </a:rPr>
                        <a:t>88.14±8.12</a:t>
                      </a:r>
                      <a:endParaRPr lang="zh-TW" sz="16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55.14±26.14</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chemeClr val="bg2">
                              <a:lumMod val="75000"/>
                            </a:schemeClr>
                          </a:solidFill>
                          <a:effectLst/>
                          <a:latin typeface="+mn-lt"/>
                          <a:ea typeface="新細明體" panose="02020500000000000000" pitchFamily="18" charset="-120"/>
                        </a:rPr>
                        <a:t>93.71±1.14</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0.8830±0.0496</a:t>
                      </a:r>
                      <a:endParaRPr lang="zh-TW" sz="16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6853502"/>
                  </a:ext>
                </a:extLst>
              </a:tr>
            </a:tbl>
          </a:graphicData>
        </a:graphic>
      </p:graphicFrame>
    </p:spTree>
    <p:extLst>
      <p:ext uri="{BB962C8B-B14F-4D97-AF65-F5344CB8AC3E}">
        <p14:creationId xmlns:p14="http://schemas.microsoft.com/office/powerpoint/2010/main" val="380955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Ablation Studies</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332509" y="1039950"/>
            <a:ext cx="8429106" cy="694811"/>
          </a:xfrm>
        </p:spPr>
        <p:txBody>
          <a:bodyPr>
            <a:normAutofit/>
          </a:bodyPr>
          <a:lstStyle/>
          <a:p>
            <a:pPr marL="230400" indent="-230400" algn="just">
              <a:lnSpc>
                <a:spcPct val="110000"/>
              </a:lnSpc>
              <a:buSzPct val="80000"/>
              <a:buFont typeface="Wingdings" panose="05000000000000000000" pitchFamily="2" charset="2"/>
              <a:buChar char="l"/>
            </a:pPr>
            <a:r>
              <a:rPr lang="en-US" altLang="zh-TW" dirty="0">
                <a:latin typeface="+mn-lt"/>
              </a:rPr>
              <a:t>Comparison between the model with and without the damper block. </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graphicFrame>
        <p:nvGraphicFramePr>
          <p:cNvPr id="7" name="表格 6">
            <a:extLst>
              <a:ext uri="{FF2B5EF4-FFF2-40B4-BE49-F238E27FC236}">
                <a16:creationId xmlns:a16="http://schemas.microsoft.com/office/drawing/2014/main" id="{82554AA3-7092-4793-A8AB-47507D28BA2A}"/>
              </a:ext>
            </a:extLst>
          </p:cNvPr>
          <p:cNvGraphicFramePr>
            <a:graphicFrameLocks noGrp="1"/>
          </p:cNvGraphicFramePr>
          <p:nvPr>
            <p:extLst>
              <p:ext uri="{D42A27DB-BD31-4B8C-83A1-F6EECF244321}">
                <p14:modId xmlns:p14="http://schemas.microsoft.com/office/powerpoint/2010/main" val="405726613"/>
              </p:ext>
            </p:extLst>
          </p:nvPr>
        </p:nvGraphicFramePr>
        <p:xfrm>
          <a:off x="533400" y="1554027"/>
          <a:ext cx="7902558" cy="1017723"/>
        </p:xfrm>
        <a:graphic>
          <a:graphicData uri="http://schemas.openxmlformats.org/drawingml/2006/table">
            <a:tbl>
              <a:tblPr firstRow="1" firstCol="1" bandRow="1"/>
              <a:tblGrid>
                <a:gridCol w="1135380">
                  <a:extLst>
                    <a:ext uri="{9D8B030D-6E8A-4147-A177-3AD203B41FA5}">
                      <a16:colId xmlns:a16="http://schemas.microsoft.com/office/drawing/2014/main" val="3798787984"/>
                    </a:ext>
                  </a:extLst>
                </a:gridCol>
                <a:gridCol w="1118616">
                  <a:extLst>
                    <a:ext uri="{9D8B030D-6E8A-4147-A177-3AD203B41FA5}">
                      <a16:colId xmlns:a16="http://schemas.microsoft.com/office/drawing/2014/main" val="2788466107"/>
                    </a:ext>
                  </a:extLst>
                </a:gridCol>
                <a:gridCol w="1118616">
                  <a:extLst>
                    <a:ext uri="{9D8B030D-6E8A-4147-A177-3AD203B41FA5}">
                      <a16:colId xmlns:a16="http://schemas.microsoft.com/office/drawing/2014/main" val="2348777921"/>
                    </a:ext>
                  </a:extLst>
                </a:gridCol>
                <a:gridCol w="1118616">
                  <a:extLst>
                    <a:ext uri="{9D8B030D-6E8A-4147-A177-3AD203B41FA5}">
                      <a16:colId xmlns:a16="http://schemas.microsoft.com/office/drawing/2014/main" val="4267820328"/>
                    </a:ext>
                  </a:extLst>
                </a:gridCol>
                <a:gridCol w="1118616">
                  <a:extLst>
                    <a:ext uri="{9D8B030D-6E8A-4147-A177-3AD203B41FA5}">
                      <a16:colId xmlns:a16="http://schemas.microsoft.com/office/drawing/2014/main" val="2449205416"/>
                    </a:ext>
                  </a:extLst>
                </a:gridCol>
                <a:gridCol w="1118616">
                  <a:extLst>
                    <a:ext uri="{9D8B030D-6E8A-4147-A177-3AD203B41FA5}">
                      <a16:colId xmlns:a16="http://schemas.microsoft.com/office/drawing/2014/main" val="2345737923"/>
                    </a:ext>
                  </a:extLst>
                </a:gridCol>
                <a:gridCol w="1174098">
                  <a:extLst>
                    <a:ext uri="{9D8B030D-6E8A-4147-A177-3AD203B41FA5}">
                      <a16:colId xmlns:a16="http://schemas.microsoft.com/office/drawing/2014/main" val="798918501"/>
                    </a:ext>
                  </a:extLst>
                </a:gridCol>
              </a:tblGrid>
              <a:tr h="339241">
                <a:tc>
                  <a:txBody>
                    <a:bodyPr/>
                    <a:lstStyle/>
                    <a:p>
                      <a:pPr algn="ctr">
                        <a:spcAft>
                          <a:spcPts val="0"/>
                        </a:spcAft>
                      </a:pPr>
                      <a:r>
                        <a:rPr lang="en-US" sz="1200" kern="100" dirty="0">
                          <a:solidFill>
                            <a:schemeClr val="bg2">
                              <a:lumMod val="75000"/>
                            </a:schemeClr>
                          </a:solidFill>
                          <a:effectLst/>
                          <a:latin typeface="+mn-lt"/>
                          <a:ea typeface="標楷體" panose="03000509000000000000" pitchFamily="65" charset="-120"/>
                        </a:rPr>
                        <a:t>Damper Block</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ACC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SEN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SPEC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PPV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NPV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AUC</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2206507"/>
                  </a:ext>
                </a:extLst>
              </a:tr>
              <a:tr h="339241">
                <a:tc>
                  <a:txBody>
                    <a:bodyPr/>
                    <a:lstStyle/>
                    <a:p>
                      <a:pPr algn="ctr">
                        <a:spcAft>
                          <a:spcPts val="0"/>
                        </a:spcAft>
                      </a:pPr>
                      <a:r>
                        <a:rPr lang="en-US" altLang="zh-TW" sz="1200" kern="100" dirty="0">
                          <a:solidFill>
                            <a:schemeClr val="bg2">
                              <a:lumMod val="75000"/>
                            </a:schemeClr>
                          </a:solidFill>
                          <a:effectLst/>
                          <a:latin typeface="+mn-lt"/>
                          <a:ea typeface="標楷體" panose="03000509000000000000" pitchFamily="65" charset="-120"/>
                        </a:rPr>
                        <a:t>Without</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85.15±5.26</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76.67±7.22</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86.60±5.83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50.75±9.85</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95.60±1.59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0.9163±0.0404</a:t>
                      </a:r>
                      <a:endParaRPr lang="zh-TW" sz="1200" b="1" kern="100" dirty="0">
                        <a:solidFill>
                          <a:srgbClr val="FF0000"/>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3813270474"/>
                  </a:ext>
                </a:extLst>
              </a:tr>
              <a:tr h="339241">
                <a:tc>
                  <a:txBody>
                    <a:bodyPr/>
                    <a:lstStyle/>
                    <a:p>
                      <a:pPr algn="ctr">
                        <a:spcAft>
                          <a:spcPts val="0"/>
                        </a:spcAft>
                      </a:pPr>
                      <a:r>
                        <a:rPr lang="en-US" altLang="zh-TW" sz="1200" kern="0" dirty="0">
                          <a:solidFill>
                            <a:schemeClr val="bg2">
                              <a:lumMod val="75000"/>
                            </a:schemeClr>
                          </a:solidFill>
                          <a:effectLst/>
                          <a:latin typeface="+mn-lt"/>
                          <a:ea typeface="MS Mincho" panose="02020609040205080304" pitchFamily="49" charset="-128"/>
                        </a:rPr>
                        <a:t>With</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86.03±6.45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82.86±11.95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86.69±7.84</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55.29±18.35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96.72±2.33</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0.8908±0.0470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126735"/>
                  </a:ext>
                </a:extLst>
              </a:tr>
            </a:tbl>
          </a:graphicData>
        </a:graphic>
      </p:graphicFrame>
      <p:sp>
        <p:nvSpPr>
          <p:cNvPr id="9" name="文字版面配置區 2">
            <a:extLst>
              <a:ext uri="{FF2B5EF4-FFF2-40B4-BE49-F238E27FC236}">
                <a16:creationId xmlns:a16="http://schemas.microsoft.com/office/drawing/2014/main" id="{F5AD15E8-0992-483C-B610-9BFF839CCD24}"/>
              </a:ext>
            </a:extLst>
          </p:cNvPr>
          <p:cNvSpPr txBox="1">
            <a:spLocks/>
          </p:cNvSpPr>
          <p:nvPr/>
        </p:nvSpPr>
        <p:spPr>
          <a:xfrm>
            <a:off x="332509" y="2975096"/>
            <a:ext cx="8429106" cy="6948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30400" indent="-230400" algn="just">
              <a:lnSpc>
                <a:spcPct val="110000"/>
              </a:lnSpc>
              <a:buSzPct val="80000"/>
              <a:buFont typeface="Wingdings" panose="05000000000000000000" pitchFamily="2" charset="2"/>
              <a:buChar char="l"/>
            </a:pPr>
            <a:r>
              <a:rPr lang="en-US" altLang="zh-TW" dirty="0">
                <a:latin typeface="+mn-lt"/>
              </a:rPr>
              <a:t>Comparison between Cross Entropy Loss and Focal Loss.</a:t>
            </a:r>
          </a:p>
        </p:txBody>
      </p:sp>
      <p:graphicFrame>
        <p:nvGraphicFramePr>
          <p:cNvPr id="10" name="表格 9">
            <a:extLst>
              <a:ext uri="{FF2B5EF4-FFF2-40B4-BE49-F238E27FC236}">
                <a16:creationId xmlns:a16="http://schemas.microsoft.com/office/drawing/2014/main" id="{1A585AFC-700B-4DE3-863D-78B41B1BC885}"/>
              </a:ext>
            </a:extLst>
          </p:cNvPr>
          <p:cNvGraphicFramePr>
            <a:graphicFrameLocks noGrp="1"/>
          </p:cNvGraphicFramePr>
          <p:nvPr>
            <p:extLst>
              <p:ext uri="{D42A27DB-BD31-4B8C-83A1-F6EECF244321}">
                <p14:modId xmlns:p14="http://schemas.microsoft.com/office/powerpoint/2010/main" val="1374393523"/>
              </p:ext>
            </p:extLst>
          </p:nvPr>
        </p:nvGraphicFramePr>
        <p:xfrm>
          <a:off x="332509" y="3492702"/>
          <a:ext cx="8346671" cy="1161102"/>
        </p:xfrm>
        <a:graphic>
          <a:graphicData uri="http://schemas.openxmlformats.org/drawingml/2006/table">
            <a:tbl>
              <a:tblPr firstRow="1" firstCol="1" bandRow="1"/>
              <a:tblGrid>
                <a:gridCol w="1488671">
                  <a:extLst>
                    <a:ext uri="{9D8B030D-6E8A-4147-A177-3AD203B41FA5}">
                      <a16:colId xmlns:a16="http://schemas.microsoft.com/office/drawing/2014/main" val="1959336970"/>
                    </a:ext>
                  </a:extLst>
                </a:gridCol>
                <a:gridCol w="1136904">
                  <a:extLst>
                    <a:ext uri="{9D8B030D-6E8A-4147-A177-3AD203B41FA5}">
                      <a16:colId xmlns:a16="http://schemas.microsoft.com/office/drawing/2014/main" val="2428690886"/>
                    </a:ext>
                  </a:extLst>
                </a:gridCol>
                <a:gridCol w="1136904">
                  <a:extLst>
                    <a:ext uri="{9D8B030D-6E8A-4147-A177-3AD203B41FA5}">
                      <a16:colId xmlns:a16="http://schemas.microsoft.com/office/drawing/2014/main" val="4120465780"/>
                    </a:ext>
                  </a:extLst>
                </a:gridCol>
                <a:gridCol w="1136904">
                  <a:extLst>
                    <a:ext uri="{9D8B030D-6E8A-4147-A177-3AD203B41FA5}">
                      <a16:colId xmlns:a16="http://schemas.microsoft.com/office/drawing/2014/main" val="1373030419"/>
                    </a:ext>
                  </a:extLst>
                </a:gridCol>
                <a:gridCol w="1136904">
                  <a:extLst>
                    <a:ext uri="{9D8B030D-6E8A-4147-A177-3AD203B41FA5}">
                      <a16:colId xmlns:a16="http://schemas.microsoft.com/office/drawing/2014/main" val="413848302"/>
                    </a:ext>
                  </a:extLst>
                </a:gridCol>
                <a:gridCol w="1136904">
                  <a:extLst>
                    <a:ext uri="{9D8B030D-6E8A-4147-A177-3AD203B41FA5}">
                      <a16:colId xmlns:a16="http://schemas.microsoft.com/office/drawing/2014/main" val="2637042315"/>
                    </a:ext>
                  </a:extLst>
                </a:gridCol>
                <a:gridCol w="1173480">
                  <a:extLst>
                    <a:ext uri="{9D8B030D-6E8A-4147-A177-3AD203B41FA5}">
                      <a16:colId xmlns:a16="http://schemas.microsoft.com/office/drawing/2014/main" val="3763128699"/>
                    </a:ext>
                  </a:extLst>
                </a:gridCol>
              </a:tblGrid>
              <a:tr h="387034">
                <a:tc>
                  <a:txBody>
                    <a:bodyPr/>
                    <a:lstStyle/>
                    <a:p>
                      <a:pPr algn="ctr"/>
                      <a:endParaRPr lang="zh-TW" sz="1200" kern="100" dirty="0">
                        <a:solidFill>
                          <a:schemeClr val="bg2">
                            <a:lumMod val="75000"/>
                          </a:schemeClr>
                        </a:solidFill>
                        <a:effectLst/>
                        <a:latin typeface="+mn-lt"/>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ACC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SEN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SPEC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PPV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NPV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AUC</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36039"/>
                  </a:ext>
                </a:extLst>
              </a:tr>
              <a:tr h="387034">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Cross Entropy Loss</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85.19±6.14</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80.00±16.29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86.21±8.33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54.05±17.63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96.26±2.87</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0.8954±0.0358</a:t>
                      </a:r>
                      <a:endParaRPr lang="zh-TW" sz="1200" b="1" kern="100" dirty="0">
                        <a:solidFill>
                          <a:srgbClr val="FF0000"/>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2312645424"/>
                  </a:ext>
                </a:extLst>
              </a:tr>
              <a:tr h="387034">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Focal Loss</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86.03±6.45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82.86±11.95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86.69±7.84</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55.29±18.35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96.72±2.33</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0.8908±0.0470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01182"/>
                  </a:ext>
                </a:extLst>
              </a:tr>
            </a:tbl>
          </a:graphicData>
        </a:graphic>
      </p:graphicFrame>
    </p:spTree>
    <p:extLst>
      <p:ext uri="{BB962C8B-B14F-4D97-AF65-F5344CB8AC3E}">
        <p14:creationId xmlns:p14="http://schemas.microsoft.com/office/powerpoint/2010/main" val="357410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Comparison with Other Models</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382385" y="1184482"/>
            <a:ext cx="8370917" cy="1017725"/>
          </a:xfrm>
        </p:spPr>
        <p:txBody>
          <a:bodyPr>
            <a:normAutofit/>
          </a:bodyPr>
          <a:lstStyle/>
          <a:p>
            <a:pPr marL="230400" indent="-230400" algn="just">
              <a:lnSpc>
                <a:spcPct val="130000"/>
              </a:lnSpc>
              <a:buSzPct val="80000"/>
              <a:buFont typeface="Wingdings" panose="05000000000000000000" pitchFamily="2" charset="2"/>
              <a:buChar char="l"/>
            </a:pPr>
            <a:r>
              <a:rPr lang="en-US" altLang="zh-TW" sz="2000" dirty="0">
                <a:solidFill>
                  <a:schemeClr val="bg2">
                    <a:lumMod val="75000"/>
                  </a:schemeClr>
                </a:solidFill>
                <a:latin typeface="+mn-lt"/>
              </a:rPr>
              <a:t>We compared different CNN models.</a:t>
            </a:r>
          </a:p>
          <a:p>
            <a:pPr marL="230400" indent="-230400" algn="just">
              <a:lnSpc>
                <a:spcPct val="130000"/>
              </a:lnSpc>
              <a:buSzPct val="80000"/>
              <a:buFont typeface="Wingdings" panose="05000000000000000000" pitchFamily="2" charset="2"/>
              <a:buChar char="l"/>
            </a:pPr>
            <a:r>
              <a:rPr lang="en-US" altLang="zh-TW" sz="2000" dirty="0">
                <a:solidFill>
                  <a:schemeClr val="bg2">
                    <a:lumMod val="75000"/>
                  </a:schemeClr>
                </a:solidFill>
                <a:latin typeface="+mn-lt"/>
              </a:rPr>
              <a:t>The proposed model achieves the highest performance.</a:t>
            </a:r>
            <a:endParaRPr lang="zh-TW" altLang="en-US" sz="2000" dirty="0">
              <a:solidFill>
                <a:schemeClr val="bg2">
                  <a:lumMod val="75000"/>
                </a:schemeClr>
              </a:solidFill>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graphicFrame>
        <p:nvGraphicFramePr>
          <p:cNvPr id="2" name="表格 1">
            <a:extLst>
              <a:ext uri="{FF2B5EF4-FFF2-40B4-BE49-F238E27FC236}">
                <a16:creationId xmlns:a16="http://schemas.microsoft.com/office/drawing/2014/main" id="{8D325510-0B51-4A97-8D6C-4DEBFF2A6868}"/>
              </a:ext>
            </a:extLst>
          </p:cNvPr>
          <p:cNvGraphicFramePr>
            <a:graphicFrameLocks noGrp="1"/>
          </p:cNvGraphicFramePr>
          <p:nvPr>
            <p:extLst>
              <p:ext uri="{D42A27DB-BD31-4B8C-83A1-F6EECF244321}">
                <p14:modId xmlns:p14="http://schemas.microsoft.com/office/powerpoint/2010/main" val="3589793733"/>
              </p:ext>
            </p:extLst>
          </p:nvPr>
        </p:nvGraphicFramePr>
        <p:xfrm>
          <a:off x="375891" y="2339642"/>
          <a:ext cx="8370917" cy="2203098"/>
        </p:xfrm>
        <a:graphic>
          <a:graphicData uri="http://schemas.openxmlformats.org/drawingml/2006/table">
            <a:tbl>
              <a:tblPr firstRow="1" firstCol="1" bandRow="1"/>
              <a:tblGrid>
                <a:gridCol w="1468151">
                  <a:extLst>
                    <a:ext uri="{9D8B030D-6E8A-4147-A177-3AD203B41FA5}">
                      <a16:colId xmlns:a16="http://schemas.microsoft.com/office/drawing/2014/main" val="1712930535"/>
                    </a:ext>
                  </a:extLst>
                </a:gridCol>
                <a:gridCol w="1138428">
                  <a:extLst>
                    <a:ext uri="{9D8B030D-6E8A-4147-A177-3AD203B41FA5}">
                      <a16:colId xmlns:a16="http://schemas.microsoft.com/office/drawing/2014/main" val="2987727387"/>
                    </a:ext>
                  </a:extLst>
                </a:gridCol>
                <a:gridCol w="1138428">
                  <a:extLst>
                    <a:ext uri="{9D8B030D-6E8A-4147-A177-3AD203B41FA5}">
                      <a16:colId xmlns:a16="http://schemas.microsoft.com/office/drawing/2014/main" val="2142831717"/>
                    </a:ext>
                  </a:extLst>
                </a:gridCol>
                <a:gridCol w="1138428">
                  <a:extLst>
                    <a:ext uri="{9D8B030D-6E8A-4147-A177-3AD203B41FA5}">
                      <a16:colId xmlns:a16="http://schemas.microsoft.com/office/drawing/2014/main" val="1029550806"/>
                    </a:ext>
                  </a:extLst>
                </a:gridCol>
                <a:gridCol w="1138428">
                  <a:extLst>
                    <a:ext uri="{9D8B030D-6E8A-4147-A177-3AD203B41FA5}">
                      <a16:colId xmlns:a16="http://schemas.microsoft.com/office/drawing/2014/main" val="2465081556"/>
                    </a:ext>
                  </a:extLst>
                </a:gridCol>
                <a:gridCol w="1138428">
                  <a:extLst>
                    <a:ext uri="{9D8B030D-6E8A-4147-A177-3AD203B41FA5}">
                      <a16:colId xmlns:a16="http://schemas.microsoft.com/office/drawing/2014/main" val="3680907454"/>
                    </a:ext>
                  </a:extLst>
                </a:gridCol>
                <a:gridCol w="1210626">
                  <a:extLst>
                    <a:ext uri="{9D8B030D-6E8A-4147-A177-3AD203B41FA5}">
                      <a16:colId xmlns:a16="http://schemas.microsoft.com/office/drawing/2014/main" val="1925116482"/>
                    </a:ext>
                  </a:extLst>
                </a:gridCol>
              </a:tblGrid>
              <a:tr h="367183">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CNNs</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ACC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SEN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SPEC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PPV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NPV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AUC</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794253"/>
                  </a:ext>
                </a:extLst>
              </a:tr>
              <a:tr h="367183">
                <a:tc>
                  <a:txBody>
                    <a:bodyPr/>
                    <a:lstStyle/>
                    <a:p>
                      <a:pPr algn="ctr">
                        <a:spcAft>
                          <a:spcPts val="0"/>
                        </a:spcAft>
                      </a:pPr>
                      <a:r>
                        <a:rPr lang="en-US" sz="1200" kern="0" dirty="0" err="1">
                          <a:solidFill>
                            <a:schemeClr val="bg2">
                              <a:lumMod val="75000"/>
                            </a:schemeClr>
                          </a:solidFill>
                          <a:effectLst/>
                          <a:latin typeface="+mn-lt"/>
                          <a:ea typeface="新細明體" panose="02020500000000000000" pitchFamily="18" charset="-120"/>
                        </a:rPr>
                        <a:t>ResNet</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84.32±8.06</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79.52±7.45</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85.14±9.19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51.53±16.94</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96.04±1.70</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0.8747±0.0428</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06911614"/>
                  </a:ext>
                </a:extLst>
              </a:tr>
              <a:tr h="367183">
                <a:tc>
                  <a:txBody>
                    <a:bodyPr/>
                    <a:lstStyle/>
                    <a:p>
                      <a:pPr algn="ctr">
                        <a:spcAft>
                          <a:spcPts val="0"/>
                        </a:spcAft>
                      </a:pPr>
                      <a:r>
                        <a:rPr lang="en-US" sz="1200" kern="0" dirty="0" err="1">
                          <a:solidFill>
                            <a:schemeClr val="bg2">
                              <a:lumMod val="75000"/>
                            </a:schemeClr>
                          </a:solidFill>
                          <a:effectLst/>
                          <a:latin typeface="+mn-lt"/>
                          <a:ea typeface="新細明體" panose="02020500000000000000" pitchFamily="18" charset="-120"/>
                        </a:rPr>
                        <a:t>ResNeXt</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84.77±4.47</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76.67±12.42</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86.21±6.90</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52.23±16.58</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95.73±1.98</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0.8787±0.0508</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36014750"/>
                  </a:ext>
                </a:extLst>
              </a:tr>
              <a:tr h="367183">
                <a:tc>
                  <a:txBody>
                    <a:bodyPr/>
                    <a:lstStyle/>
                    <a:p>
                      <a:pPr algn="ctr">
                        <a:spcAft>
                          <a:spcPts val="0"/>
                        </a:spcAft>
                      </a:pPr>
                      <a:r>
                        <a:rPr lang="en-US" sz="1200" kern="0" dirty="0" err="1">
                          <a:solidFill>
                            <a:schemeClr val="bg2">
                              <a:lumMod val="75000"/>
                            </a:schemeClr>
                          </a:solidFill>
                          <a:effectLst/>
                          <a:latin typeface="+mn-lt"/>
                          <a:ea typeface="新細明體" panose="02020500000000000000" pitchFamily="18" charset="-120"/>
                        </a:rPr>
                        <a:t>ResNeSt</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4.30</a:t>
                      </a:r>
                      <a:r>
                        <a:rPr lang="en-US" sz="1200" kern="0" dirty="0">
                          <a:solidFill>
                            <a:schemeClr val="bg2">
                              <a:lumMod val="75000"/>
                            </a:schemeClr>
                          </a:solidFill>
                          <a:effectLst/>
                          <a:latin typeface="+mn-lt"/>
                          <a:ea typeface="新細明體" panose="02020500000000000000" pitchFamily="18" charset="-120"/>
                        </a:rPr>
                        <a:t>±6.</a:t>
                      </a:r>
                      <a:r>
                        <a:rPr lang="en-US" altLang="zh-TW" sz="1200" kern="0" dirty="0">
                          <a:solidFill>
                            <a:schemeClr val="bg2">
                              <a:lumMod val="75000"/>
                            </a:schemeClr>
                          </a:solidFill>
                          <a:effectLst/>
                          <a:latin typeface="+mn-lt"/>
                          <a:ea typeface="新細明體" panose="02020500000000000000" pitchFamily="18" charset="-120"/>
                        </a:rPr>
                        <a:t>18</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a:t>
                      </a:r>
                      <a:r>
                        <a:rPr lang="en-US" altLang="zh-TW" sz="1200" kern="0" dirty="0">
                          <a:solidFill>
                            <a:schemeClr val="bg2">
                              <a:lumMod val="75000"/>
                            </a:schemeClr>
                          </a:solidFill>
                          <a:effectLst/>
                          <a:latin typeface="+mn-lt"/>
                          <a:ea typeface="新細明體" panose="02020500000000000000" pitchFamily="18" charset="-120"/>
                        </a:rPr>
                        <a:t>9</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52</a:t>
                      </a:r>
                      <a:r>
                        <a:rPr lang="en-US" sz="1200" kern="0" dirty="0">
                          <a:solidFill>
                            <a:schemeClr val="bg2">
                              <a:lumMod val="75000"/>
                            </a:schemeClr>
                          </a:solidFill>
                          <a:effectLst/>
                          <a:latin typeface="+mn-lt"/>
                          <a:ea typeface="新細明體" panose="02020500000000000000" pitchFamily="18" charset="-120"/>
                        </a:rPr>
                        <a:t>±1</a:t>
                      </a:r>
                      <a:r>
                        <a:rPr lang="en-US" altLang="zh-TW" sz="1200" kern="0" dirty="0">
                          <a:solidFill>
                            <a:schemeClr val="bg2">
                              <a:lumMod val="75000"/>
                            </a:schemeClr>
                          </a:solidFill>
                          <a:effectLst/>
                          <a:latin typeface="+mn-lt"/>
                          <a:ea typeface="新細明體" panose="02020500000000000000" pitchFamily="18" charset="-120"/>
                        </a:rPr>
                        <a:t>6.11</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5.10</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6.47</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49.05</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11.99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a:t>
                      </a:r>
                      <a:r>
                        <a:rPr lang="en-US" altLang="zh-TW" sz="1200" kern="0" dirty="0">
                          <a:solidFill>
                            <a:schemeClr val="bg2">
                              <a:lumMod val="75000"/>
                            </a:schemeClr>
                          </a:solidFill>
                          <a:effectLst/>
                          <a:latin typeface="+mn-lt"/>
                          <a:ea typeface="新細明體" panose="02020500000000000000" pitchFamily="18" charset="-120"/>
                        </a:rPr>
                        <a:t>6.12</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3.20</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0.8785±0.0319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732464316"/>
                  </a:ext>
                </a:extLst>
              </a:tr>
              <a:tr h="367183">
                <a:tc>
                  <a:txBody>
                    <a:bodyPr/>
                    <a:lstStyle/>
                    <a:p>
                      <a:pPr algn="ctr">
                        <a:spcAft>
                          <a:spcPts val="0"/>
                        </a:spcAft>
                      </a:pPr>
                      <a:r>
                        <a:rPr lang="en-US" sz="1200" kern="0" dirty="0" err="1">
                          <a:solidFill>
                            <a:schemeClr val="bg2">
                              <a:lumMod val="75000"/>
                            </a:schemeClr>
                          </a:solidFill>
                          <a:effectLst/>
                          <a:latin typeface="+mn-lt"/>
                          <a:ea typeface="新細明體" panose="02020500000000000000" pitchFamily="18" charset="-120"/>
                        </a:rPr>
                        <a:t>Swin</a:t>
                      </a:r>
                      <a:r>
                        <a:rPr lang="en-US" sz="1200" kern="0" dirty="0">
                          <a:solidFill>
                            <a:schemeClr val="bg2">
                              <a:lumMod val="75000"/>
                            </a:schemeClr>
                          </a:solidFill>
                          <a:effectLst/>
                          <a:latin typeface="+mn-lt"/>
                          <a:ea typeface="新細明體" panose="02020500000000000000" pitchFamily="18" charset="-120"/>
                        </a:rPr>
                        <a:t> Transformer</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a:t>
                      </a:r>
                      <a:r>
                        <a:rPr lang="en-US" altLang="zh-TW" sz="1200" kern="0" dirty="0">
                          <a:solidFill>
                            <a:schemeClr val="bg2">
                              <a:lumMod val="75000"/>
                            </a:schemeClr>
                          </a:solidFill>
                          <a:effectLst/>
                          <a:latin typeface="+mn-lt"/>
                          <a:ea typeface="新細明體" panose="02020500000000000000" pitchFamily="18" charset="-120"/>
                        </a:rPr>
                        <a:t>3</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48</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5.03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1" kern="0" dirty="0">
                          <a:solidFill>
                            <a:srgbClr val="FF0000"/>
                          </a:solidFill>
                          <a:effectLst/>
                          <a:latin typeface="+mn-lt"/>
                          <a:ea typeface="新細明體" panose="02020500000000000000" pitchFamily="18" charset="-120"/>
                        </a:rPr>
                        <a:t>82.86</a:t>
                      </a:r>
                      <a:r>
                        <a:rPr lang="en-US" sz="1200" b="1" kern="0" dirty="0">
                          <a:solidFill>
                            <a:srgbClr val="FF0000"/>
                          </a:solidFill>
                          <a:effectLst/>
                          <a:latin typeface="+mn-lt"/>
                          <a:ea typeface="新細明體" panose="02020500000000000000" pitchFamily="18" charset="-120"/>
                        </a:rPr>
                        <a:t>±</a:t>
                      </a:r>
                      <a:r>
                        <a:rPr lang="en-US" altLang="zh-TW" sz="1200" b="1" kern="0" dirty="0">
                          <a:solidFill>
                            <a:srgbClr val="FF0000"/>
                          </a:solidFill>
                          <a:effectLst/>
                          <a:latin typeface="+mn-lt"/>
                          <a:ea typeface="新細明體" panose="02020500000000000000" pitchFamily="18" charset="-120"/>
                        </a:rPr>
                        <a:t>11.95</a:t>
                      </a:r>
                      <a:endParaRPr lang="zh-TW" sz="1200" b="1"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8</a:t>
                      </a:r>
                      <a:r>
                        <a:rPr lang="en-US" altLang="zh-TW" sz="1200" b="0" kern="0" dirty="0">
                          <a:solidFill>
                            <a:schemeClr val="bg2">
                              <a:lumMod val="75000"/>
                            </a:schemeClr>
                          </a:solidFill>
                          <a:effectLst/>
                          <a:latin typeface="+mn-lt"/>
                          <a:ea typeface="新細明體" panose="02020500000000000000" pitchFamily="18" charset="-120"/>
                        </a:rPr>
                        <a:t>3.71</a:t>
                      </a:r>
                      <a:r>
                        <a:rPr lang="en-US" sz="1200" b="0" kern="0" dirty="0">
                          <a:solidFill>
                            <a:schemeClr val="bg2">
                              <a:lumMod val="75000"/>
                            </a:schemeClr>
                          </a:solidFill>
                          <a:effectLst/>
                          <a:latin typeface="+mn-lt"/>
                          <a:ea typeface="新細明體" panose="02020500000000000000" pitchFamily="18" charset="-120"/>
                        </a:rPr>
                        <a:t>±</a:t>
                      </a:r>
                      <a:r>
                        <a:rPr lang="en-US" altLang="zh-TW" sz="1200" b="0" kern="0" dirty="0">
                          <a:solidFill>
                            <a:schemeClr val="bg2">
                              <a:lumMod val="75000"/>
                            </a:schemeClr>
                          </a:solidFill>
                          <a:effectLst/>
                          <a:latin typeface="+mn-lt"/>
                          <a:ea typeface="新細明體" panose="02020500000000000000" pitchFamily="18" charset="-120"/>
                        </a:rPr>
                        <a:t>6.99</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48.00</a:t>
                      </a:r>
                      <a:r>
                        <a:rPr lang="en-US" sz="1200" kern="0" dirty="0">
                          <a:solidFill>
                            <a:schemeClr val="bg2">
                              <a:lumMod val="75000"/>
                            </a:schemeClr>
                          </a:solidFill>
                          <a:effectLst/>
                          <a:latin typeface="+mn-lt"/>
                          <a:ea typeface="新細明體" panose="02020500000000000000" pitchFamily="18" charset="-120"/>
                        </a:rPr>
                        <a:t>±</a:t>
                      </a:r>
                      <a:r>
                        <a:rPr lang="en-US" altLang="zh-TW" sz="1200" kern="0" dirty="0">
                          <a:solidFill>
                            <a:schemeClr val="bg2">
                              <a:lumMod val="75000"/>
                            </a:schemeClr>
                          </a:solidFill>
                          <a:effectLst/>
                          <a:latin typeface="+mn-lt"/>
                          <a:ea typeface="新細明體" panose="02020500000000000000" pitchFamily="18" charset="-120"/>
                        </a:rPr>
                        <a:t>10.41</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kern="0" dirty="0">
                          <a:solidFill>
                            <a:schemeClr val="bg2">
                              <a:lumMod val="75000"/>
                            </a:schemeClr>
                          </a:solidFill>
                          <a:effectLst/>
                          <a:latin typeface="+mn-lt"/>
                          <a:ea typeface="新細明體" panose="02020500000000000000" pitchFamily="18" charset="-120"/>
                        </a:rPr>
                        <a:t>96.66</a:t>
                      </a:r>
                      <a:r>
                        <a:rPr lang="en-US" sz="1200" kern="0" dirty="0">
                          <a:solidFill>
                            <a:schemeClr val="bg2">
                              <a:lumMod val="75000"/>
                            </a:schemeClr>
                          </a:solidFill>
                          <a:effectLst/>
                          <a:latin typeface="+mn-lt"/>
                          <a:ea typeface="新細明體" panose="02020500000000000000" pitchFamily="18" charset="-120"/>
                        </a:rPr>
                        <a:t>±2.</a:t>
                      </a:r>
                      <a:r>
                        <a:rPr lang="en-US" altLang="zh-TW" sz="1200" kern="0" dirty="0">
                          <a:solidFill>
                            <a:schemeClr val="bg2">
                              <a:lumMod val="75000"/>
                            </a:schemeClr>
                          </a:solidFill>
                          <a:effectLst/>
                          <a:latin typeface="+mn-lt"/>
                          <a:ea typeface="新細明體" panose="02020500000000000000" pitchFamily="18" charset="-120"/>
                        </a:rPr>
                        <a:t>21</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1" kern="0" dirty="0">
                          <a:solidFill>
                            <a:srgbClr val="FF0000"/>
                          </a:solidFill>
                          <a:effectLst/>
                          <a:latin typeface="+mn-lt"/>
                          <a:ea typeface="新細明體" panose="02020500000000000000" pitchFamily="18" charset="-120"/>
                        </a:rPr>
                        <a:t>0.8940</a:t>
                      </a:r>
                      <a:r>
                        <a:rPr lang="en-US" sz="1200" b="1" kern="0" dirty="0">
                          <a:solidFill>
                            <a:srgbClr val="FF0000"/>
                          </a:solidFill>
                          <a:effectLst/>
                          <a:latin typeface="+mn-lt"/>
                          <a:ea typeface="新細明體" panose="02020500000000000000" pitchFamily="18" charset="-120"/>
                        </a:rPr>
                        <a:t>±0.0</a:t>
                      </a:r>
                      <a:r>
                        <a:rPr lang="en-US" altLang="zh-TW" sz="1200" b="1" kern="0" dirty="0">
                          <a:solidFill>
                            <a:srgbClr val="FF0000"/>
                          </a:solidFill>
                          <a:effectLst/>
                          <a:latin typeface="+mn-lt"/>
                          <a:ea typeface="新細明體" panose="02020500000000000000" pitchFamily="18" charset="-120"/>
                        </a:rPr>
                        <a:t>495</a:t>
                      </a:r>
                      <a:endParaRPr lang="zh-TW" sz="1200" b="1"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607450875"/>
                  </a:ext>
                </a:extLst>
              </a:tr>
              <a:tr h="367183">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Proposed Model</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86.03±6.45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82.86±11.95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86.69±7.84</a:t>
                      </a:r>
                      <a:endParaRPr lang="zh-TW" sz="1200" b="1"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55.29±18.35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96.72±2.33</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0.8908±0.0470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813530"/>
                  </a:ext>
                </a:extLst>
              </a:tr>
            </a:tbl>
          </a:graphicData>
        </a:graphic>
      </p:graphicFrame>
    </p:spTree>
    <p:extLst>
      <p:ext uri="{BB962C8B-B14F-4D97-AF65-F5344CB8AC3E}">
        <p14:creationId xmlns:p14="http://schemas.microsoft.com/office/powerpoint/2010/main" val="1277041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ROC curve</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479107" y="1018561"/>
            <a:ext cx="8428673" cy="863579"/>
          </a:xfrm>
        </p:spPr>
        <p:txBody>
          <a:bodyPr>
            <a:normAutofit fontScale="92500" lnSpcReduction="20000"/>
          </a:bodyPr>
          <a:lstStyle/>
          <a:p>
            <a:pPr marL="230400" indent="-230400" algn="just">
              <a:lnSpc>
                <a:spcPct val="130000"/>
              </a:lnSpc>
              <a:buSzPct val="80000"/>
              <a:buFont typeface="Wingdings" panose="05000000000000000000" pitchFamily="2" charset="2"/>
              <a:buChar char="l"/>
            </a:pPr>
            <a:r>
              <a:rPr lang="en-US" altLang="zh-TW" sz="2000" dirty="0" err="1">
                <a:solidFill>
                  <a:schemeClr val="bg2">
                    <a:lumMod val="75000"/>
                  </a:schemeClr>
                </a:solidFill>
                <a:latin typeface="+mn-lt"/>
              </a:rPr>
              <a:t>Swin</a:t>
            </a:r>
            <a:r>
              <a:rPr lang="en-US" altLang="zh-TW" sz="2000" dirty="0">
                <a:solidFill>
                  <a:schemeClr val="bg2">
                    <a:lumMod val="75000"/>
                  </a:schemeClr>
                </a:solidFill>
                <a:latin typeface="+mn-lt"/>
              </a:rPr>
              <a:t> Transformer achieves the highest AUC.</a:t>
            </a:r>
          </a:p>
          <a:p>
            <a:pPr marL="230400" indent="-230400" algn="just">
              <a:lnSpc>
                <a:spcPct val="130000"/>
              </a:lnSpc>
              <a:buSzPct val="80000"/>
              <a:buFont typeface="Wingdings" panose="05000000000000000000" pitchFamily="2" charset="2"/>
              <a:buChar char="l"/>
            </a:pPr>
            <a:r>
              <a:rPr lang="en-US" altLang="zh-TW" sz="2000" dirty="0">
                <a:solidFill>
                  <a:schemeClr val="bg2">
                    <a:lumMod val="75000"/>
                  </a:schemeClr>
                </a:solidFill>
                <a:latin typeface="+mn-lt"/>
              </a:rPr>
              <a:t>We manly focus on sensitivity &gt; 0.8 and (1 – specificity) &lt; 0.2.</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pic>
        <p:nvPicPr>
          <p:cNvPr id="8" name="圖片 7">
            <a:extLst>
              <a:ext uri="{FF2B5EF4-FFF2-40B4-BE49-F238E27FC236}">
                <a16:creationId xmlns:a16="http://schemas.microsoft.com/office/drawing/2014/main" id="{42844974-8542-4A19-B28B-029C0B2CF450}"/>
              </a:ext>
            </a:extLst>
          </p:cNvPr>
          <p:cNvPicPr>
            <a:picLocks noChangeAspect="1"/>
          </p:cNvPicPr>
          <p:nvPr/>
        </p:nvPicPr>
        <p:blipFill>
          <a:blip r:embed="rId2"/>
          <a:stretch>
            <a:fillRect/>
          </a:stretch>
        </p:blipFill>
        <p:spPr>
          <a:xfrm>
            <a:off x="2371346" y="1755835"/>
            <a:ext cx="4401308" cy="3300982"/>
          </a:xfrm>
          <a:prstGeom prst="rect">
            <a:avLst/>
          </a:prstGeom>
        </p:spPr>
      </p:pic>
      <p:cxnSp>
        <p:nvCxnSpPr>
          <p:cNvPr id="6" name="直線接點 5">
            <a:extLst>
              <a:ext uri="{FF2B5EF4-FFF2-40B4-BE49-F238E27FC236}">
                <a16:creationId xmlns:a16="http://schemas.microsoft.com/office/drawing/2014/main" id="{5989BF09-5434-4C6C-8234-0BF4585FCD97}"/>
              </a:ext>
            </a:extLst>
          </p:cNvPr>
          <p:cNvCxnSpPr/>
          <p:nvPr/>
        </p:nvCxnSpPr>
        <p:spPr>
          <a:xfrm>
            <a:off x="3700938" y="1964055"/>
            <a:ext cx="0" cy="295200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9" name="直線接點 8">
            <a:extLst>
              <a:ext uri="{FF2B5EF4-FFF2-40B4-BE49-F238E27FC236}">
                <a16:creationId xmlns:a16="http://schemas.microsoft.com/office/drawing/2014/main" id="{2D105E81-2BA5-4CFE-941B-AD548F146F89}"/>
              </a:ext>
            </a:extLst>
          </p:cNvPr>
          <p:cNvCxnSpPr>
            <a:cxnSpLocks/>
          </p:cNvCxnSpPr>
          <p:nvPr/>
        </p:nvCxnSpPr>
        <p:spPr>
          <a:xfrm rot="5400000">
            <a:off x="3406140" y="1401857"/>
            <a:ext cx="0" cy="2667000"/>
          </a:xfrm>
          <a:prstGeom prst="line">
            <a:avLst/>
          </a:prstGeom>
          <a:ln w="15875"/>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1997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6" y="1152475"/>
            <a:ext cx="7268834" cy="3416400"/>
          </a:xfrm>
          <a:prstGeom prst="rect">
            <a:avLst/>
          </a:prstGeom>
          <a:ln>
            <a:noFill/>
          </a:ln>
        </p:spPr>
        <p:txBody>
          <a:bodyPr spcFirstLastPara="1" wrap="square" lIns="91425" tIns="91425" rIns="91425" bIns="91425" anchor="t" anchorCtr="0">
            <a:normAutofit lnSpcReduction="10000"/>
          </a:bodyPr>
          <a:lstStyle/>
          <a:p>
            <a:pPr marL="76200" lvl="0" indent="0" rtl="0">
              <a:lnSpc>
                <a:spcPct val="150000"/>
              </a:lnSpc>
              <a:spcBef>
                <a:spcPts val="0"/>
              </a:spcBef>
              <a:spcAft>
                <a:spcPts val="0"/>
              </a:spcAft>
              <a:buClr>
                <a:schemeClr val="dk1"/>
              </a:buClr>
              <a:buSzPts val="2400"/>
              <a:buNone/>
            </a:pPr>
            <a:r>
              <a:rPr lang="zh-TW" sz="2400" dirty="0">
                <a:solidFill>
                  <a:schemeClr val="bg2">
                    <a:lumMod val="75000"/>
                  </a:schemeClr>
                </a:solidFill>
                <a:latin typeface="+mn-lt"/>
                <a:cs typeface="Times New Roman" panose="02020603050405020304" pitchFamily="18" charset="0"/>
              </a:rPr>
              <a:t>Introduction</a:t>
            </a:r>
            <a:endParaRPr lang="en-US" altLang="zh-TW" sz="24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Material</a:t>
            </a:r>
            <a:endParaRPr lang="en-US" altLang="zh-TW"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Methods</a:t>
            </a:r>
            <a:endParaRPr lang="en-US" altLang="zh-TW"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Experiments</a:t>
            </a:r>
            <a:endParaRPr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Discussion</a:t>
            </a:r>
          </a:p>
          <a:p>
            <a:pPr marL="76200" lvl="0" indent="0" rtl="0">
              <a:lnSpc>
                <a:spcPct val="150000"/>
              </a:lnSpc>
              <a:spcBef>
                <a:spcPts val="0"/>
              </a:spcBef>
              <a:spcAft>
                <a:spcPts val="0"/>
              </a:spcAft>
              <a:buClr>
                <a:schemeClr val="dk1"/>
              </a:buClr>
              <a:buSzPts val="2400"/>
              <a:buNone/>
            </a:pPr>
            <a:r>
              <a:rPr lang="en-US" altLang="zh-TW" sz="2400" dirty="0">
                <a:solidFill>
                  <a:schemeClr val="bg2">
                    <a:lumMod val="40000"/>
                    <a:lumOff val="60000"/>
                  </a:schemeClr>
                </a:solidFill>
                <a:latin typeface="+mn-lt"/>
                <a:cs typeface="Times New Roman" panose="02020603050405020304" pitchFamily="18" charset="0"/>
              </a:rPr>
              <a:t>C</a:t>
            </a:r>
            <a:r>
              <a:rPr lang="zh-TW" sz="2400" dirty="0">
                <a:solidFill>
                  <a:schemeClr val="bg2">
                    <a:lumMod val="40000"/>
                    <a:lumOff val="60000"/>
                  </a:schemeClr>
                </a:solidFill>
                <a:latin typeface="+mn-lt"/>
                <a:cs typeface="Times New Roman" panose="02020603050405020304" pitchFamily="18" charset="0"/>
              </a:rPr>
              <a:t>onclusion</a:t>
            </a:r>
            <a:endParaRPr sz="2400" dirty="0">
              <a:solidFill>
                <a:schemeClr val="bg2">
                  <a:lumMod val="40000"/>
                  <a:lumOff val="60000"/>
                </a:schemeClr>
              </a:solidFill>
              <a:latin typeface="+mn-lt"/>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399546" y="149013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399546" y="201334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399546" y="251115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399546" y="304081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399546" y="351968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399546" y="4044278"/>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6743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6" y="1152475"/>
            <a:ext cx="7268834" cy="3416400"/>
          </a:xfrm>
          <a:prstGeom prst="rect">
            <a:avLst/>
          </a:prstGeom>
          <a:ln>
            <a:noFill/>
          </a:ln>
        </p:spPr>
        <p:txBody>
          <a:bodyPr spcFirstLastPara="1" wrap="square" lIns="91425" tIns="91425" rIns="91425" bIns="91425" anchor="t" anchorCtr="0">
            <a:normAutofit lnSpcReduction="10000"/>
          </a:bodyPr>
          <a:lstStyle/>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Introduction</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Material</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Methods</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Experiments</a:t>
            </a:r>
            <a:endParaRPr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75000"/>
                  </a:schemeClr>
                </a:solidFill>
                <a:latin typeface="Rockwell" panose="02060603020205020403" pitchFamily="18" charset="0"/>
                <a:cs typeface="Times New Roman" panose="02020603050405020304" pitchFamily="18" charset="0"/>
              </a:rPr>
              <a:t>Discussion</a:t>
            </a:r>
            <a:endParaRPr lang="en-US" altLang="zh-TW" sz="2400" dirty="0">
              <a:solidFill>
                <a:schemeClr val="bg2">
                  <a:lumMod val="75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2400" dirty="0">
                <a:solidFill>
                  <a:schemeClr val="bg2">
                    <a:lumMod val="40000"/>
                    <a:lumOff val="60000"/>
                  </a:schemeClr>
                </a:solidFill>
                <a:latin typeface="Rockwell" panose="02060603020205020403" pitchFamily="18" charset="0"/>
                <a:cs typeface="Times New Roman" panose="02020603050405020304" pitchFamily="18" charset="0"/>
              </a:rPr>
              <a:t>C</a:t>
            </a:r>
            <a:r>
              <a:rPr lang="zh-TW" sz="2400" dirty="0">
                <a:solidFill>
                  <a:schemeClr val="bg2">
                    <a:lumMod val="40000"/>
                    <a:lumOff val="60000"/>
                  </a:schemeClr>
                </a:solidFill>
                <a:latin typeface="Rockwell" panose="02060603020205020403" pitchFamily="18" charset="0"/>
                <a:cs typeface="Times New Roman" panose="02020603050405020304" pitchFamily="18" charset="0"/>
              </a:rPr>
              <a:t>onclusion</a:t>
            </a:r>
            <a:endParaRPr sz="2400" dirty="0">
              <a:solidFill>
                <a:schemeClr val="bg2">
                  <a:lumMod val="40000"/>
                  <a:lumOff val="60000"/>
                </a:schemeClr>
              </a:solidFill>
              <a:latin typeface="Rockwell" panose="02060603020205020403" pitchFamily="18" charset="0"/>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399546" y="149013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399546" y="201334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399546" y="251115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399546" y="304081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399546" y="351968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399546" y="4044278"/>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665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Discussion</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386541" y="1179928"/>
            <a:ext cx="8370917" cy="3876889"/>
          </a:xfrm>
        </p:spPr>
        <p:txBody>
          <a:bodyPr>
            <a:normAutofit/>
          </a:bodyPr>
          <a:lstStyle/>
          <a:p>
            <a:pPr algn="just">
              <a:lnSpc>
                <a:spcPct val="110000"/>
              </a:lnSpc>
              <a:buSzPct val="80000"/>
              <a:buFont typeface="Wingdings" panose="05000000000000000000" pitchFamily="2" charset="2"/>
              <a:buChar char="l"/>
            </a:pPr>
            <a:r>
              <a:rPr lang="en-US" altLang="zh-TW" dirty="0">
                <a:latin typeface="+mn-lt"/>
              </a:rPr>
              <a:t>Utilize </a:t>
            </a:r>
            <a:r>
              <a:rPr lang="en-US" altLang="zh-TW" dirty="0" err="1">
                <a:solidFill>
                  <a:srgbClr val="FF0000"/>
                </a:solidFill>
                <a:latin typeface="+mn-lt"/>
              </a:rPr>
              <a:t>ConvNeXt</a:t>
            </a:r>
            <a:r>
              <a:rPr lang="en-US" altLang="zh-TW" dirty="0">
                <a:latin typeface="+mn-lt"/>
              </a:rPr>
              <a:t> and incorporated </a:t>
            </a:r>
            <a:r>
              <a:rPr lang="en-US" altLang="zh-TW" dirty="0">
                <a:solidFill>
                  <a:srgbClr val="FF0000"/>
                </a:solidFill>
                <a:latin typeface="+mn-lt"/>
              </a:rPr>
              <a:t>channel</a:t>
            </a:r>
            <a:r>
              <a:rPr lang="en-US" altLang="zh-TW" dirty="0">
                <a:latin typeface="+mn-lt"/>
              </a:rPr>
              <a:t> </a:t>
            </a:r>
            <a:r>
              <a:rPr lang="en-US" altLang="zh-TW" dirty="0">
                <a:solidFill>
                  <a:srgbClr val="FF0000"/>
                </a:solidFill>
                <a:latin typeface="+mn-lt"/>
              </a:rPr>
              <a:t>attention block </a:t>
            </a:r>
            <a:r>
              <a:rPr lang="en-US" altLang="zh-TW" dirty="0">
                <a:latin typeface="+mn-lt"/>
              </a:rPr>
              <a:t>in filtering image features.</a:t>
            </a:r>
          </a:p>
          <a:p>
            <a:pPr algn="just">
              <a:lnSpc>
                <a:spcPct val="110000"/>
              </a:lnSpc>
              <a:buSzPct val="80000"/>
              <a:buFont typeface="Wingdings" panose="05000000000000000000" pitchFamily="2" charset="2"/>
              <a:buChar char="l"/>
            </a:pPr>
            <a:r>
              <a:rPr lang="en-US" altLang="zh-TW" dirty="0">
                <a:latin typeface="+mn-lt"/>
              </a:rPr>
              <a:t>Bring in </a:t>
            </a:r>
            <a:r>
              <a:rPr lang="en-US" altLang="zh-TW" dirty="0">
                <a:solidFill>
                  <a:srgbClr val="FF0000"/>
                </a:solidFill>
                <a:latin typeface="+mn-lt"/>
              </a:rPr>
              <a:t>damper block </a:t>
            </a:r>
            <a:r>
              <a:rPr lang="en-US" altLang="zh-TW" dirty="0">
                <a:latin typeface="+mn-lt"/>
              </a:rPr>
              <a:t>to combines detailed image features with tumor size features.</a:t>
            </a:r>
          </a:p>
          <a:p>
            <a:pPr algn="just">
              <a:lnSpc>
                <a:spcPct val="110000"/>
              </a:lnSpc>
              <a:buSzPct val="80000"/>
              <a:buFont typeface="Wingdings" panose="05000000000000000000" pitchFamily="2" charset="2"/>
              <a:buChar char="l"/>
            </a:pPr>
            <a:r>
              <a:rPr lang="en-US" altLang="zh-TW" dirty="0">
                <a:latin typeface="+mn-lt"/>
              </a:rPr>
              <a:t>Merge the features from the images with clinical and pathology information.</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7" name="Rectangle 6">
            <a:extLst>
              <a:ext uri="{FF2B5EF4-FFF2-40B4-BE49-F238E27FC236}">
                <a16:creationId xmlns:a16="http://schemas.microsoft.com/office/drawing/2014/main" id="{F89BF13D-3294-4A63-B0C4-353EC3CC7D25}"/>
              </a:ext>
            </a:extLst>
          </p:cNvPr>
          <p:cNvSpPr>
            <a:spLocks noChangeArrowheads="1"/>
          </p:cNvSpPr>
          <p:nvPr/>
        </p:nvSpPr>
        <p:spPr bwMode="auto">
          <a:xfrm flipV="1">
            <a:off x="3343270" y="0"/>
            <a:ext cx="3913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graphicFrame>
        <p:nvGraphicFramePr>
          <p:cNvPr id="2" name="物件 1">
            <a:extLst>
              <a:ext uri="{FF2B5EF4-FFF2-40B4-BE49-F238E27FC236}">
                <a16:creationId xmlns:a16="http://schemas.microsoft.com/office/drawing/2014/main" id="{F9CCDD82-B935-F80B-9139-DD13AF4EDBA3}"/>
              </a:ext>
            </a:extLst>
          </p:cNvPr>
          <p:cNvGraphicFramePr>
            <a:graphicFrameLocks noChangeAspect="1"/>
          </p:cNvGraphicFramePr>
          <p:nvPr>
            <p:extLst>
              <p:ext uri="{D42A27DB-BD31-4B8C-83A1-F6EECF244321}">
                <p14:modId xmlns:p14="http://schemas.microsoft.com/office/powerpoint/2010/main" val="818814632"/>
              </p:ext>
            </p:extLst>
          </p:nvPr>
        </p:nvGraphicFramePr>
        <p:xfrm>
          <a:off x="2376586" y="2752165"/>
          <a:ext cx="4390828" cy="2304652"/>
        </p:xfrm>
        <a:graphic>
          <a:graphicData uri="http://schemas.openxmlformats.org/presentationml/2006/ole">
            <mc:AlternateContent xmlns:mc="http://schemas.openxmlformats.org/markup-compatibility/2006">
              <mc:Choice xmlns:v="urn:schemas-microsoft-com:vml" Requires="v">
                <p:oleObj name="文件" r:id="rId3" imgW="6248400" imgH="3276600" progId="Word.Document.12">
                  <p:embed/>
                </p:oleObj>
              </mc:Choice>
              <mc:Fallback>
                <p:oleObj name="文件" r:id="rId3" imgW="6248400" imgH="3276600" progId="Word.Document.12">
                  <p:embed/>
                  <p:pic>
                    <p:nvPicPr>
                      <p:cNvPr id="15" name="物件 14">
                        <a:extLst>
                          <a:ext uri="{FF2B5EF4-FFF2-40B4-BE49-F238E27FC236}">
                            <a16:creationId xmlns:a16="http://schemas.microsoft.com/office/drawing/2014/main" id="{7F8DA3AB-99AE-4C57-AEC4-71755A92DB60}"/>
                          </a:ext>
                        </a:extLst>
                      </p:cNvPr>
                      <p:cNvPicPr>
                        <a:picLocks noChangeAspect="1" noChangeArrowheads="1"/>
                      </p:cNvPicPr>
                      <p:nvPr/>
                    </p:nvPicPr>
                    <p:blipFill>
                      <a:blip r:embed="rId4"/>
                      <a:srcRect/>
                      <a:stretch>
                        <a:fillRect/>
                      </a:stretch>
                    </p:blipFill>
                    <p:spPr bwMode="auto">
                      <a:xfrm>
                        <a:off x="2376586" y="2752165"/>
                        <a:ext cx="4390828" cy="2304652"/>
                      </a:xfrm>
                      <a:prstGeom prst="rect">
                        <a:avLst/>
                      </a:prstGeom>
                      <a:noFill/>
                    </p:spPr>
                  </p:pic>
                </p:oleObj>
              </mc:Fallback>
            </mc:AlternateContent>
          </a:graphicData>
        </a:graphic>
      </p:graphicFrame>
    </p:spTree>
    <p:extLst>
      <p:ext uri="{BB962C8B-B14F-4D97-AF65-F5344CB8AC3E}">
        <p14:creationId xmlns:p14="http://schemas.microsoft.com/office/powerpoint/2010/main" val="68805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1" y="0"/>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Cross Entropy Loss vs Focal Loss </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7" name="Rectangle 6">
            <a:extLst>
              <a:ext uri="{FF2B5EF4-FFF2-40B4-BE49-F238E27FC236}">
                <a16:creationId xmlns:a16="http://schemas.microsoft.com/office/drawing/2014/main" id="{F89BF13D-3294-4A63-B0C4-353EC3CC7D25}"/>
              </a:ext>
            </a:extLst>
          </p:cNvPr>
          <p:cNvSpPr>
            <a:spLocks noChangeArrowheads="1"/>
          </p:cNvSpPr>
          <p:nvPr/>
        </p:nvSpPr>
        <p:spPr bwMode="auto">
          <a:xfrm flipV="1">
            <a:off x="3343270" y="0"/>
            <a:ext cx="3913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pic>
        <p:nvPicPr>
          <p:cNvPr id="12" name="圖片 11">
            <a:extLst>
              <a:ext uri="{FF2B5EF4-FFF2-40B4-BE49-F238E27FC236}">
                <a16:creationId xmlns:a16="http://schemas.microsoft.com/office/drawing/2014/main" id="{0965837D-3A8B-4F13-A186-C996275B98EB}"/>
              </a:ext>
            </a:extLst>
          </p:cNvPr>
          <p:cNvPicPr>
            <a:picLocks noChangeAspect="1"/>
          </p:cNvPicPr>
          <p:nvPr/>
        </p:nvPicPr>
        <p:blipFill>
          <a:blip r:embed="rId3"/>
          <a:stretch>
            <a:fillRect/>
          </a:stretch>
        </p:blipFill>
        <p:spPr>
          <a:xfrm>
            <a:off x="1222517" y="1744674"/>
            <a:ext cx="2918543" cy="2918543"/>
          </a:xfrm>
          <a:prstGeom prst="rect">
            <a:avLst/>
          </a:prstGeom>
        </p:spPr>
      </p:pic>
      <p:sp>
        <p:nvSpPr>
          <p:cNvPr id="13" name="矩形 12">
            <a:extLst>
              <a:ext uri="{FF2B5EF4-FFF2-40B4-BE49-F238E27FC236}">
                <a16:creationId xmlns:a16="http://schemas.microsoft.com/office/drawing/2014/main" id="{87F7E210-0B6D-4AC7-BFEC-C1489288D906}"/>
              </a:ext>
            </a:extLst>
          </p:cNvPr>
          <p:cNvSpPr/>
          <p:nvPr/>
        </p:nvSpPr>
        <p:spPr>
          <a:xfrm>
            <a:off x="2103438" y="3519487"/>
            <a:ext cx="104775" cy="11906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 name="圖片 14">
            <a:extLst>
              <a:ext uri="{FF2B5EF4-FFF2-40B4-BE49-F238E27FC236}">
                <a16:creationId xmlns:a16="http://schemas.microsoft.com/office/drawing/2014/main" id="{724E586F-1FCF-4DA0-9533-5201A4B7CC41}"/>
              </a:ext>
            </a:extLst>
          </p:cNvPr>
          <p:cNvPicPr>
            <a:picLocks noChangeAspect="1"/>
          </p:cNvPicPr>
          <p:nvPr/>
        </p:nvPicPr>
        <p:blipFill>
          <a:blip r:embed="rId4"/>
          <a:stretch>
            <a:fillRect/>
          </a:stretch>
        </p:blipFill>
        <p:spPr>
          <a:xfrm>
            <a:off x="4717181" y="1744673"/>
            <a:ext cx="2918544" cy="2918544"/>
          </a:xfrm>
          <a:prstGeom prst="rect">
            <a:avLst/>
          </a:prstGeom>
        </p:spPr>
      </p:pic>
      <p:sp>
        <p:nvSpPr>
          <p:cNvPr id="16" name="矩形 15">
            <a:extLst>
              <a:ext uri="{FF2B5EF4-FFF2-40B4-BE49-F238E27FC236}">
                <a16:creationId xmlns:a16="http://schemas.microsoft.com/office/drawing/2014/main" id="{5A0B658A-5924-420E-BCFF-25AD38E7C38A}"/>
              </a:ext>
            </a:extLst>
          </p:cNvPr>
          <p:cNvSpPr/>
          <p:nvPr/>
        </p:nvSpPr>
        <p:spPr>
          <a:xfrm>
            <a:off x="5675313" y="3203945"/>
            <a:ext cx="439737" cy="47302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版面配置區 2">
            <a:extLst>
              <a:ext uri="{FF2B5EF4-FFF2-40B4-BE49-F238E27FC236}">
                <a16:creationId xmlns:a16="http://schemas.microsoft.com/office/drawing/2014/main" id="{1D576D64-E1A2-4FF6-A74D-4007B6FFEA93}"/>
              </a:ext>
            </a:extLst>
          </p:cNvPr>
          <p:cNvSpPr txBox="1">
            <a:spLocks/>
          </p:cNvSpPr>
          <p:nvPr/>
        </p:nvSpPr>
        <p:spPr>
          <a:xfrm>
            <a:off x="4717182" y="4660354"/>
            <a:ext cx="2918542" cy="4881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0000"/>
              </a:lnSpc>
              <a:buNone/>
            </a:pPr>
            <a:r>
              <a:rPr lang="en-US" altLang="zh-TW" sz="1600" dirty="0">
                <a:latin typeface="+mn-lt"/>
              </a:rPr>
              <a:t>Survivor</a:t>
            </a:r>
          </a:p>
        </p:txBody>
      </p:sp>
      <p:sp>
        <p:nvSpPr>
          <p:cNvPr id="20" name="文字版面配置區 2">
            <a:extLst>
              <a:ext uri="{FF2B5EF4-FFF2-40B4-BE49-F238E27FC236}">
                <a16:creationId xmlns:a16="http://schemas.microsoft.com/office/drawing/2014/main" id="{8255FBD2-C1AC-4758-A331-85C7876AAE12}"/>
              </a:ext>
            </a:extLst>
          </p:cNvPr>
          <p:cNvSpPr txBox="1">
            <a:spLocks/>
          </p:cNvSpPr>
          <p:nvPr/>
        </p:nvSpPr>
        <p:spPr>
          <a:xfrm>
            <a:off x="334405" y="1017725"/>
            <a:ext cx="8475188" cy="773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lnSpc>
                <a:spcPct val="110000"/>
              </a:lnSpc>
              <a:buSzPct val="80000"/>
              <a:buFont typeface="Wingdings" panose="05000000000000000000" pitchFamily="2" charset="2"/>
              <a:buChar char="l"/>
            </a:pPr>
            <a:r>
              <a:rPr lang="en-US" altLang="zh-TW" dirty="0">
                <a:solidFill>
                  <a:schemeClr val="bg2">
                    <a:lumMod val="75000"/>
                  </a:schemeClr>
                </a:solidFill>
                <a:latin typeface="+mn-lt"/>
              </a:rPr>
              <a:t>Two samples that model predicts correctly with focal loss, but predicts wrongly with cross entropy loss.</a:t>
            </a:r>
          </a:p>
        </p:txBody>
      </p:sp>
      <p:sp>
        <p:nvSpPr>
          <p:cNvPr id="21" name="文字版面配置區 2">
            <a:extLst>
              <a:ext uri="{FF2B5EF4-FFF2-40B4-BE49-F238E27FC236}">
                <a16:creationId xmlns:a16="http://schemas.microsoft.com/office/drawing/2014/main" id="{46D85F66-CE03-4259-844C-80A3DFCFA9F8}"/>
              </a:ext>
            </a:extLst>
          </p:cNvPr>
          <p:cNvSpPr txBox="1">
            <a:spLocks/>
          </p:cNvSpPr>
          <p:nvPr/>
        </p:nvSpPr>
        <p:spPr>
          <a:xfrm>
            <a:off x="1222518" y="4660354"/>
            <a:ext cx="2918542" cy="473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lnSpc>
                <a:spcPct val="110000"/>
              </a:lnSpc>
              <a:buNone/>
            </a:pPr>
            <a:r>
              <a:rPr lang="en-US" altLang="zh-TW" sz="1600" dirty="0">
                <a:latin typeface="+mn-lt"/>
              </a:rPr>
              <a:t>Deceased, brain metastasis</a:t>
            </a:r>
          </a:p>
        </p:txBody>
      </p:sp>
    </p:spTree>
    <p:extLst>
      <p:ext uri="{BB962C8B-B14F-4D97-AF65-F5344CB8AC3E}">
        <p14:creationId xmlns:p14="http://schemas.microsoft.com/office/powerpoint/2010/main" val="971954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1" y="0"/>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Model With or Without Damper Block - Deceased</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7" name="Rectangle 6">
            <a:extLst>
              <a:ext uri="{FF2B5EF4-FFF2-40B4-BE49-F238E27FC236}">
                <a16:creationId xmlns:a16="http://schemas.microsoft.com/office/drawing/2014/main" id="{F89BF13D-3294-4A63-B0C4-353EC3CC7D25}"/>
              </a:ext>
            </a:extLst>
          </p:cNvPr>
          <p:cNvSpPr>
            <a:spLocks noChangeArrowheads="1"/>
          </p:cNvSpPr>
          <p:nvPr/>
        </p:nvSpPr>
        <p:spPr bwMode="auto">
          <a:xfrm flipV="1">
            <a:off x="3343270" y="0"/>
            <a:ext cx="3913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grpSp>
        <p:nvGrpSpPr>
          <p:cNvPr id="9" name="群組 8">
            <a:extLst>
              <a:ext uri="{FF2B5EF4-FFF2-40B4-BE49-F238E27FC236}">
                <a16:creationId xmlns:a16="http://schemas.microsoft.com/office/drawing/2014/main" id="{5D7111DD-C6D5-4C4D-BE13-189B13FB5AC3}"/>
              </a:ext>
            </a:extLst>
          </p:cNvPr>
          <p:cNvGrpSpPr/>
          <p:nvPr/>
        </p:nvGrpSpPr>
        <p:grpSpPr>
          <a:xfrm>
            <a:off x="1376839" y="2209800"/>
            <a:ext cx="2915481" cy="2916000"/>
            <a:chOff x="1222916" y="1744873"/>
            <a:chExt cx="2918144" cy="2918144"/>
          </a:xfrm>
        </p:grpSpPr>
        <p:pic>
          <p:nvPicPr>
            <p:cNvPr id="3" name="圖片 2">
              <a:extLst>
                <a:ext uri="{FF2B5EF4-FFF2-40B4-BE49-F238E27FC236}">
                  <a16:creationId xmlns:a16="http://schemas.microsoft.com/office/drawing/2014/main" id="{E77908CB-60BF-4A86-9560-8C23A9297099}"/>
                </a:ext>
              </a:extLst>
            </p:cNvPr>
            <p:cNvPicPr>
              <a:picLocks noChangeAspect="1"/>
            </p:cNvPicPr>
            <p:nvPr/>
          </p:nvPicPr>
          <p:blipFill>
            <a:blip r:embed="rId3"/>
            <a:stretch>
              <a:fillRect/>
            </a:stretch>
          </p:blipFill>
          <p:spPr>
            <a:xfrm>
              <a:off x="1222916" y="1744873"/>
              <a:ext cx="2918144" cy="2918144"/>
            </a:xfrm>
            <a:prstGeom prst="rect">
              <a:avLst/>
            </a:prstGeom>
          </p:spPr>
        </p:pic>
        <p:sp>
          <p:nvSpPr>
            <p:cNvPr id="13" name="矩形 12">
              <a:extLst>
                <a:ext uri="{FF2B5EF4-FFF2-40B4-BE49-F238E27FC236}">
                  <a16:creationId xmlns:a16="http://schemas.microsoft.com/office/drawing/2014/main" id="{87F7E210-0B6D-4AC7-BFEC-C1489288D906}"/>
                </a:ext>
              </a:extLst>
            </p:cNvPr>
            <p:cNvSpPr/>
            <p:nvPr/>
          </p:nvSpPr>
          <p:spPr>
            <a:xfrm>
              <a:off x="1727200" y="3101975"/>
              <a:ext cx="517525" cy="57499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 name="群組 9">
            <a:extLst>
              <a:ext uri="{FF2B5EF4-FFF2-40B4-BE49-F238E27FC236}">
                <a16:creationId xmlns:a16="http://schemas.microsoft.com/office/drawing/2014/main" id="{B426848B-5B03-44C4-A28F-FC1744F83920}"/>
              </a:ext>
            </a:extLst>
          </p:cNvPr>
          <p:cNvGrpSpPr/>
          <p:nvPr/>
        </p:nvGrpSpPr>
        <p:grpSpPr>
          <a:xfrm>
            <a:off x="4572000" y="2209801"/>
            <a:ext cx="2915481" cy="2916000"/>
            <a:chOff x="4849018" y="1744873"/>
            <a:chExt cx="2915481" cy="2915481"/>
          </a:xfrm>
        </p:grpSpPr>
        <p:pic>
          <p:nvPicPr>
            <p:cNvPr id="8" name="圖片 7">
              <a:extLst>
                <a:ext uri="{FF2B5EF4-FFF2-40B4-BE49-F238E27FC236}">
                  <a16:creationId xmlns:a16="http://schemas.microsoft.com/office/drawing/2014/main" id="{D1C97135-08A4-49D1-A092-1D17BE62DB0A}"/>
                </a:ext>
              </a:extLst>
            </p:cNvPr>
            <p:cNvPicPr>
              <a:picLocks noChangeAspect="1"/>
            </p:cNvPicPr>
            <p:nvPr/>
          </p:nvPicPr>
          <p:blipFill>
            <a:blip r:embed="rId4"/>
            <a:stretch>
              <a:fillRect/>
            </a:stretch>
          </p:blipFill>
          <p:spPr>
            <a:xfrm>
              <a:off x="4849018" y="1744873"/>
              <a:ext cx="2915481" cy="2915481"/>
            </a:xfrm>
            <a:prstGeom prst="rect">
              <a:avLst/>
            </a:prstGeom>
          </p:spPr>
        </p:pic>
        <p:sp>
          <p:nvSpPr>
            <p:cNvPr id="16" name="矩形 15">
              <a:extLst>
                <a:ext uri="{FF2B5EF4-FFF2-40B4-BE49-F238E27FC236}">
                  <a16:creationId xmlns:a16="http://schemas.microsoft.com/office/drawing/2014/main" id="{5A0B658A-5924-420E-BCFF-25AD38E7C38A}"/>
                </a:ext>
              </a:extLst>
            </p:cNvPr>
            <p:cNvSpPr/>
            <p:nvPr/>
          </p:nvSpPr>
          <p:spPr>
            <a:xfrm>
              <a:off x="5295901" y="2915311"/>
              <a:ext cx="831850" cy="82801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文字版面配置區 2">
            <a:extLst>
              <a:ext uri="{FF2B5EF4-FFF2-40B4-BE49-F238E27FC236}">
                <a16:creationId xmlns:a16="http://schemas.microsoft.com/office/drawing/2014/main" id="{8255FBD2-C1AC-4758-A331-85C7876AAE12}"/>
              </a:ext>
            </a:extLst>
          </p:cNvPr>
          <p:cNvSpPr txBox="1">
            <a:spLocks/>
          </p:cNvSpPr>
          <p:nvPr/>
        </p:nvSpPr>
        <p:spPr>
          <a:xfrm>
            <a:off x="334405" y="1017725"/>
            <a:ext cx="8475188" cy="1259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lnSpc>
                <a:spcPct val="100000"/>
              </a:lnSpc>
              <a:buSzPct val="80000"/>
              <a:buFont typeface="Wingdings" panose="05000000000000000000" pitchFamily="2" charset="2"/>
              <a:buChar char="l"/>
            </a:pPr>
            <a:r>
              <a:rPr lang="en-US" altLang="zh-TW" dirty="0">
                <a:solidFill>
                  <a:srgbClr val="FF0000"/>
                </a:solidFill>
                <a:latin typeface="+mn-lt"/>
              </a:rPr>
              <a:t>Two deceased samples </a:t>
            </a:r>
            <a:r>
              <a:rPr lang="en-US" altLang="zh-TW" dirty="0">
                <a:solidFill>
                  <a:schemeClr val="bg2">
                    <a:lumMod val="75000"/>
                  </a:schemeClr>
                </a:solidFill>
                <a:latin typeface="+mn-lt"/>
              </a:rPr>
              <a:t>are predicted correctly from model with damper block, but wrongly from model without damper block.</a:t>
            </a:r>
          </a:p>
          <a:p>
            <a:pPr algn="just">
              <a:lnSpc>
                <a:spcPct val="100000"/>
              </a:lnSpc>
              <a:buSzPct val="80000"/>
              <a:buFont typeface="Wingdings" panose="05000000000000000000" pitchFamily="2" charset="2"/>
              <a:buChar char="l"/>
            </a:pPr>
            <a:r>
              <a:rPr lang="en-US" altLang="zh-TW" dirty="0">
                <a:solidFill>
                  <a:schemeClr val="bg2">
                    <a:lumMod val="75000"/>
                  </a:schemeClr>
                </a:solidFill>
                <a:latin typeface="+mn-lt"/>
              </a:rPr>
              <a:t>Incorporating damper block, model predicts survival outcome correctly for the data that tumor size &gt; 5 cm.</a:t>
            </a:r>
          </a:p>
        </p:txBody>
      </p:sp>
    </p:spTree>
    <p:extLst>
      <p:ext uri="{BB962C8B-B14F-4D97-AF65-F5344CB8AC3E}">
        <p14:creationId xmlns:p14="http://schemas.microsoft.com/office/powerpoint/2010/main" val="4185507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1" y="0"/>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Model With or Without Damper Block - </a:t>
            </a:r>
            <a:r>
              <a:rPr lang="en-US" altLang="zh-TW" dirty="0">
                <a:solidFill>
                  <a:schemeClr val="tx2"/>
                </a:solidFill>
                <a:latin typeface="+mn-lt"/>
              </a:rPr>
              <a:t>Survivor</a:t>
            </a:r>
            <a:r>
              <a:rPr lang="en-US" altLang="zh-TW" dirty="0">
                <a:solidFill>
                  <a:schemeClr val="bg1"/>
                </a:solidFill>
                <a:latin typeface="Rockwell" panose="02060603020205020403" pitchFamily="18" charset="0"/>
                <a:ea typeface="Times New Roman"/>
                <a:cs typeface="Times New Roman"/>
                <a:sym typeface="Times New Roman"/>
              </a:rPr>
              <a:t> </a:t>
            </a: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a:xfrm>
            <a:off x="8470979" y="4673641"/>
            <a:ext cx="548700" cy="393600"/>
          </a:xfrm>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
        <p:nvSpPr>
          <p:cNvPr id="7" name="Rectangle 6">
            <a:extLst>
              <a:ext uri="{FF2B5EF4-FFF2-40B4-BE49-F238E27FC236}">
                <a16:creationId xmlns:a16="http://schemas.microsoft.com/office/drawing/2014/main" id="{F89BF13D-3294-4A63-B0C4-353EC3CC7D25}"/>
              </a:ext>
            </a:extLst>
          </p:cNvPr>
          <p:cNvSpPr>
            <a:spLocks noChangeArrowheads="1"/>
          </p:cNvSpPr>
          <p:nvPr/>
        </p:nvSpPr>
        <p:spPr bwMode="auto">
          <a:xfrm flipV="1">
            <a:off x="3343270" y="0"/>
            <a:ext cx="3913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4" name="文字版面配置區 2">
            <a:extLst>
              <a:ext uri="{FF2B5EF4-FFF2-40B4-BE49-F238E27FC236}">
                <a16:creationId xmlns:a16="http://schemas.microsoft.com/office/drawing/2014/main" id="{A44DA387-83EF-4C88-8D43-72682180B66F}"/>
              </a:ext>
            </a:extLst>
          </p:cNvPr>
          <p:cNvSpPr txBox="1">
            <a:spLocks/>
          </p:cNvSpPr>
          <p:nvPr/>
        </p:nvSpPr>
        <p:spPr>
          <a:xfrm>
            <a:off x="1155678" y="1083512"/>
            <a:ext cx="6680626" cy="758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lnSpc>
                <a:spcPct val="110000"/>
              </a:lnSpc>
              <a:buSzPct val="80000"/>
              <a:buFont typeface="Wingdings" panose="05000000000000000000" pitchFamily="2" charset="2"/>
              <a:buChar char="l"/>
            </a:pPr>
            <a:r>
              <a:rPr lang="en-US" altLang="zh-TW" dirty="0">
                <a:solidFill>
                  <a:schemeClr val="bg2">
                    <a:lumMod val="75000"/>
                  </a:schemeClr>
                </a:solidFill>
                <a:latin typeface="+mn-lt"/>
              </a:rPr>
              <a:t>Model predicts </a:t>
            </a:r>
            <a:r>
              <a:rPr lang="en-US" altLang="zh-TW" dirty="0">
                <a:solidFill>
                  <a:srgbClr val="FF0000"/>
                </a:solidFill>
                <a:latin typeface="+mn-lt"/>
              </a:rPr>
              <a:t>wrongly</a:t>
            </a:r>
            <a:r>
              <a:rPr lang="en-US" altLang="zh-TW" dirty="0">
                <a:solidFill>
                  <a:schemeClr val="bg2">
                    <a:lumMod val="75000"/>
                  </a:schemeClr>
                </a:solidFill>
                <a:latin typeface="+mn-lt"/>
              </a:rPr>
              <a:t> after adding damper block.</a:t>
            </a:r>
          </a:p>
        </p:txBody>
      </p:sp>
      <p:grpSp>
        <p:nvGrpSpPr>
          <p:cNvPr id="57" name="群組 56">
            <a:extLst>
              <a:ext uri="{FF2B5EF4-FFF2-40B4-BE49-F238E27FC236}">
                <a16:creationId xmlns:a16="http://schemas.microsoft.com/office/drawing/2014/main" id="{5BF42001-22E1-4392-9917-6A46B9B877ED}"/>
              </a:ext>
            </a:extLst>
          </p:cNvPr>
          <p:cNvGrpSpPr/>
          <p:nvPr/>
        </p:nvGrpSpPr>
        <p:grpSpPr>
          <a:xfrm>
            <a:off x="824579" y="1594044"/>
            <a:ext cx="7376815" cy="1476000"/>
            <a:chOff x="1310082" y="2088217"/>
            <a:chExt cx="7376815" cy="1476000"/>
          </a:xfrm>
        </p:grpSpPr>
        <p:grpSp>
          <p:nvGrpSpPr>
            <p:cNvPr id="8" name="群組 7">
              <a:extLst>
                <a:ext uri="{FF2B5EF4-FFF2-40B4-BE49-F238E27FC236}">
                  <a16:creationId xmlns:a16="http://schemas.microsoft.com/office/drawing/2014/main" id="{4F708851-3ECB-4C63-BACD-26C307656B62}"/>
                </a:ext>
              </a:extLst>
            </p:cNvPr>
            <p:cNvGrpSpPr/>
            <p:nvPr/>
          </p:nvGrpSpPr>
          <p:grpSpPr>
            <a:xfrm>
              <a:off x="1310082" y="2089626"/>
              <a:ext cx="1476000" cy="1474591"/>
              <a:chOff x="2568327" y="1365947"/>
              <a:chExt cx="4059003" cy="4059006"/>
            </a:xfrm>
          </p:grpSpPr>
          <p:pic>
            <p:nvPicPr>
              <p:cNvPr id="3" name="圖片 2">
                <a:extLst>
                  <a:ext uri="{FF2B5EF4-FFF2-40B4-BE49-F238E27FC236}">
                    <a16:creationId xmlns:a16="http://schemas.microsoft.com/office/drawing/2014/main" id="{5681E4A7-1857-41A6-B43B-70E8CA2AA939}"/>
                  </a:ext>
                </a:extLst>
              </p:cNvPr>
              <p:cNvPicPr>
                <a:picLocks noChangeAspect="1"/>
              </p:cNvPicPr>
              <p:nvPr/>
            </p:nvPicPr>
            <p:blipFill>
              <a:blip r:embed="rId3"/>
              <a:stretch>
                <a:fillRect/>
              </a:stretch>
            </p:blipFill>
            <p:spPr>
              <a:xfrm>
                <a:off x="2568327" y="1365947"/>
                <a:ext cx="4059003" cy="4059006"/>
              </a:xfrm>
              <a:prstGeom prst="rect">
                <a:avLst/>
              </a:prstGeom>
            </p:spPr>
          </p:pic>
          <p:sp>
            <p:nvSpPr>
              <p:cNvPr id="6" name="矩形 5">
                <a:extLst>
                  <a:ext uri="{FF2B5EF4-FFF2-40B4-BE49-F238E27FC236}">
                    <a16:creationId xmlns:a16="http://schemas.microsoft.com/office/drawing/2014/main" id="{506E0EB0-5B37-4F3D-86CF-E14FFF765103}"/>
                  </a:ext>
                </a:extLst>
              </p:cNvPr>
              <p:cNvSpPr/>
              <p:nvPr/>
            </p:nvSpPr>
            <p:spPr>
              <a:xfrm>
                <a:off x="3625805" y="3223186"/>
                <a:ext cx="548988" cy="31685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11" name="群組 10">
              <a:extLst>
                <a:ext uri="{FF2B5EF4-FFF2-40B4-BE49-F238E27FC236}">
                  <a16:creationId xmlns:a16="http://schemas.microsoft.com/office/drawing/2014/main" id="{49F05295-9D17-4DC9-BC09-540526730B1F}"/>
                </a:ext>
              </a:extLst>
            </p:cNvPr>
            <p:cNvGrpSpPr/>
            <p:nvPr/>
          </p:nvGrpSpPr>
          <p:grpSpPr>
            <a:xfrm>
              <a:off x="2784569" y="2088217"/>
              <a:ext cx="1476000" cy="1476000"/>
              <a:chOff x="2760085" y="148495"/>
              <a:chExt cx="5523447" cy="5523447"/>
            </a:xfrm>
          </p:grpSpPr>
          <p:pic>
            <p:nvPicPr>
              <p:cNvPr id="10" name="圖片 9">
                <a:extLst>
                  <a:ext uri="{FF2B5EF4-FFF2-40B4-BE49-F238E27FC236}">
                    <a16:creationId xmlns:a16="http://schemas.microsoft.com/office/drawing/2014/main" id="{EFD9DFC5-325B-4064-95FE-DCAF5B1EF504}"/>
                  </a:ext>
                </a:extLst>
              </p:cNvPr>
              <p:cNvPicPr>
                <a:picLocks noChangeAspect="1"/>
              </p:cNvPicPr>
              <p:nvPr/>
            </p:nvPicPr>
            <p:blipFill>
              <a:blip r:embed="rId4"/>
              <a:stretch>
                <a:fillRect/>
              </a:stretch>
            </p:blipFill>
            <p:spPr>
              <a:xfrm>
                <a:off x="2760085" y="148495"/>
                <a:ext cx="5523447" cy="5523447"/>
              </a:xfrm>
              <a:prstGeom prst="rect">
                <a:avLst/>
              </a:prstGeom>
            </p:spPr>
          </p:pic>
          <p:sp>
            <p:nvSpPr>
              <p:cNvPr id="22" name="矩形 21">
                <a:extLst>
                  <a:ext uri="{FF2B5EF4-FFF2-40B4-BE49-F238E27FC236}">
                    <a16:creationId xmlns:a16="http://schemas.microsoft.com/office/drawing/2014/main" id="{A9429A93-BDFF-4CD7-9DBD-9413D5D32842}"/>
                  </a:ext>
                </a:extLst>
              </p:cNvPr>
              <p:cNvSpPr/>
              <p:nvPr/>
            </p:nvSpPr>
            <p:spPr>
              <a:xfrm>
                <a:off x="4160432" y="2666697"/>
                <a:ext cx="1315546" cy="142122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4" name="群組 23">
              <a:extLst>
                <a:ext uri="{FF2B5EF4-FFF2-40B4-BE49-F238E27FC236}">
                  <a16:creationId xmlns:a16="http://schemas.microsoft.com/office/drawing/2014/main" id="{E53247B0-E366-4CA2-8E5F-94DFA3EBB7A0}"/>
                </a:ext>
              </a:extLst>
            </p:cNvPr>
            <p:cNvGrpSpPr/>
            <p:nvPr/>
          </p:nvGrpSpPr>
          <p:grpSpPr>
            <a:xfrm>
              <a:off x="4260569" y="2088217"/>
              <a:ext cx="1476000" cy="1476000"/>
              <a:chOff x="3406732" y="148495"/>
              <a:chExt cx="5523447" cy="5523447"/>
            </a:xfrm>
          </p:grpSpPr>
          <p:pic>
            <p:nvPicPr>
              <p:cNvPr id="18" name="圖片 17">
                <a:extLst>
                  <a:ext uri="{FF2B5EF4-FFF2-40B4-BE49-F238E27FC236}">
                    <a16:creationId xmlns:a16="http://schemas.microsoft.com/office/drawing/2014/main" id="{FA74B736-14A1-4991-899D-04902B9273B6}"/>
                  </a:ext>
                </a:extLst>
              </p:cNvPr>
              <p:cNvPicPr>
                <a:picLocks noChangeAspect="1"/>
              </p:cNvPicPr>
              <p:nvPr/>
            </p:nvPicPr>
            <p:blipFill>
              <a:blip r:embed="rId5"/>
              <a:stretch>
                <a:fillRect/>
              </a:stretch>
            </p:blipFill>
            <p:spPr>
              <a:xfrm>
                <a:off x="3406732" y="148495"/>
                <a:ext cx="5523447" cy="5523447"/>
              </a:xfrm>
              <a:prstGeom prst="rect">
                <a:avLst/>
              </a:prstGeom>
            </p:spPr>
          </p:pic>
          <p:sp>
            <p:nvSpPr>
              <p:cNvPr id="23" name="矩形 22">
                <a:extLst>
                  <a:ext uri="{FF2B5EF4-FFF2-40B4-BE49-F238E27FC236}">
                    <a16:creationId xmlns:a16="http://schemas.microsoft.com/office/drawing/2014/main" id="{A6652404-506E-43C9-A261-9D68D72814BF}"/>
                  </a:ext>
                </a:extLst>
              </p:cNvPr>
              <p:cNvSpPr/>
              <p:nvPr/>
            </p:nvSpPr>
            <p:spPr>
              <a:xfrm>
                <a:off x="6264790" y="3286198"/>
                <a:ext cx="591656" cy="58391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8" name="群組 27">
              <a:extLst>
                <a:ext uri="{FF2B5EF4-FFF2-40B4-BE49-F238E27FC236}">
                  <a16:creationId xmlns:a16="http://schemas.microsoft.com/office/drawing/2014/main" id="{DA8E5A2A-7E7C-4BA4-8CF3-6AF650203DE9}"/>
                </a:ext>
              </a:extLst>
            </p:cNvPr>
            <p:cNvGrpSpPr/>
            <p:nvPr/>
          </p:nvGrpSpPr>
          <p:grpSpPr>
            <a:xfrm>
              <a:off x="5735056" y="2088217"/>
              <a:ext cx="1476000" cy="1476000"/>
              <a:chOff x="4047723" y="152424"/>
              <a:chExt cx="5523450" cy="5523447"/>
            </a:xfrm>
          </p:grpSpPr>
          <p:pic>
            <p:nvPicPr>
              <p:cNvPr id="26" name="圖片 25">
                <a:extLst>
                  <a:ext uri="{FF2B5EF4-FFF2-40B4-BE49-F238E27FC236}">
                    <a16:creationId xmlns:a16="http://schemas.microsoft.com/office/drawing/2014/main" id="{E667E5CC-A28B-4EB4-914A-13D78D0AA28D}"/>
                  </a:ext>
                </a:extLst>
              </p:cNvPr>
              <p:cNvPicPr>
                <a:picLocks noChangeAspect="1"/>
              </p:cNvPicPr>
              <p:nvPr/>
            </p:nvPicPr>
            <p:blipFill>
              <a:blip r:embed="rId6"/>
              <a:stretch>
                <a:fillRect/>
              </a:stretch>
            </p:blipFill>
            <p:spPr>
              <a:xfrm>
                <a:off x="4047723" y="152424"/>
                <a:ext cx="5523450" cy="5523447"/>
              </a:xfrm>
              <a:prstGeom prst="rect">
                <a:avLst/>
              </a:prstGeom>
            </p:spPr>
          </p:pic>
          <p:sp>
            <p:nvSpPr>
              <p:cNvPr id="27" name="矩形 26">
                <a:extLst>
                  <a:ext uri="{FF2B5EF4-FFF2-40B4-BE49-F238E27FC236}">
                    <a16:creationId xmlns:a16="http://schemas.microsoft.com/office/drawing/2014/main" id="{72BDAA37-7B55-4D4F-B945-F3C1716CE766}"/>
                  </a:ext>
                </a:extLst>
              </p:cNvPr>
              <p:cNvSpPr/>
              <p:nvPr/>
            </p:nvSpPr>
            <p:spPr>
              <a:xfrm>
                <a:off x="7051574" y="1836907"/>
                <a:ext cx="1490287" cy="16084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937BFDAE-533B-4D7E-AC21-399D746D7271}"/>
                </a:ext>
              </a:extLst>
            </p:cNvPr>
            <p:cNvGrpSpPr/>
            <p:nvPr/>
          </p:nvGrpSpPr>
          <p:grpSpPr>
            <a:xfrm>
              <a:off x="7210897" y="2088217"/>
              <a:ext cx="1476000" cy="1476000"/>
              <a:chOff x="4688797" y="154965"/>
              <a:chExt cx="5523447" cy="5523447"/>
            </a:xfrm>
          </p:grpSpPr>
          <p:pic>
            <p:nvPicPr>
              <p:cNvPr id="30" name="圖片 29">
                <a:extLst>
                  <a:ext uri="{FF2B5EF4-FFF2-40B4-BE49-F238E27FC236}">
                    <a16:creationId xmlns:a16="http://schemas.microsoft.com/office/drawing/2014/main" id="{0A59B254-60DB-42D0-AD01-3F58AE2EDE44}"/>
                  </a:ext>
                </a:extLst>
              </p:cNvPr>
              <p:cNvPicPr>
                <a:picLocks noChangeAspect="1"/>
              </p:cNvPicPr>
              <p:nvPr/>
            </p:nvPicPr>
            <p:blipFill>
              <a:blip r:embed="rId7"/>
              <a:stretch>
                <a:fillRect/>
              </a:stretch>
            </p:blipFill>
            <p:spPr>
              <a:xfrm>
                <a:off x="4688797" y="154965"/>
                <a:ext cx="5523447" cy="5523447"/>
              </a:xfrm>
              <a:prstGeom prst="rect">
                <a:avLst/>
              </a:prstGeom>
            </p:spPr>
          </p:pic>
          <p:sp>
            <p:nvSpPr>
              <p:cNvPr id="31" name="矩形 30">
                <a:extLst>
                  <a:ext uri="{FF2B5EF4-FFF2-40B4-BE49-F238E27FC236}">
                    <a16:creationId xmlns:a16="http://schemas.microsoft.com/office/drawing/2014/main" id="{0D683B9D-98A6-4ECB-A3BB-DDB2D767CDDA}"/>
                  </a:ext>
                </a:extLst>
              </p:cNvPr>
              <p:cNvSpPr/>
              <p:nvPr/>
            </p:nvSpPr>
            <p:spPr>
              <a:xfrm>
                <a:off x="7580568" y="2570942"/>
                <a:ext cx="902328" cy="9269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56" name="群組 55">
            <a:extLst>
              <a:ext uri="{FF2B5EF4-FFF2-40B4-BE49-F238E27FC236}">
                <a16:creationId xmlns:a16="http://schemas.microsoft.com/office/drawing/2014/main" id="{B1CAE3D6-642A-4EBB-857C-4AED11C12E59}"/>
              </a:ext>
            </a:extLst>
          </p:cNvPr>
          <p:cNvGrpSpPr/>
          <p:nvPr/>
        </p:nvGrpSpPr>
        <p:grpSpPr>
          <a:xfrm>
            <a:off x="829847" y="3426923"/>
            <a:ext cx="7377946" cy="1476000"/>
            <a:chOff x="737406" y="3667289"/>
            <a:chExt cx="7377946" cy="1476000"/>
          </a:xfrm>
        </p:grpSpPr>
        <p:grpSp>
          <p:nvGrpSpPr>
            <p:cNvPr id="37" name="群組 36">
              <a:extLst>
                <a:ext uri="{FF2B5EF4-FFF2-40B4-BE49-F238E27FC236}">
                  <a16:creationId xmlns:a16="http://schemas.microsoft.com/office/drawing/2014/main" id="{C2C20513-F954-4FCA-AC7A-6FA4D6C2D269}"/>
                </a:ext>
              </a:extLst>
            </p:cNvPr>
            <p:cNvGrpSpPr/>
            <p:nvPr/>
          </p:nvGrpSpPr>
          <p:grpSpPr>
            <a:xfrm>
              <a:off x="737406" y="3667289"/>
              <a:ext cx="1476000" cy="1476000"/>
              <a:chOff x="1151624" y="-11692"/>
              <a:chExt cx="5250450" cy="5250450"/>
            </a:xfrm>
          </p:grpSpPr>
          <p:pic>
            <p:nvPicPr>
              <p:cNvPr id="35" name="圖片 34">
                <a:extLst>
                  <a:ext uri="{FF2B5EF4-FFF2-40B4-BE49-F238E27FC236}">
                    <a16:creationId xmlns:a16="http://schemas.microsoft.com/office/drawing/2014/main" id="{367AA00C-6C63-44E1-8E4C-C628497FCA46}"/>
                  </a:ext>
                </a:extLst>
              </p:cNvPr>
              <p:cNvPicPr>
                <a:picLocks noChangeAspect="1"/>
              </p:cNvPicPr>
              <p:nvPr/>
            </p:nvPicPr>
            <p:blipFill>
              <a:blip r:embed="rId8"/>
              <a:stretch>
                <a:fillRect/>
              </a:stretch>
            </p:blipFill>
            <p:spPr>
              <a:xfrm>
                <a:off x="1151624" y="-11692"/>
                <a:ext cx="5250450" cy="5250450"/>
              </a:xfrm>
              <a:prstGeom prst="rect">
                <a:avLst/>
              </a:prstGeom>
            </p:spPr>
          </p:pic>
          <p:sp>
            <p:nvSpPr>
              <p:cNvPr id="36" name="矩形 35">
                <a:extLst>
                  <a:ext uri="{FF2B5EF4-FFF2-40B4-BE49-F238E27FC236}">
                    <a16:creationId xmlns:a16="http://schemas.microsoft.com/office/drawing/2014/main" id="{BD1168A6-EF69-43D4-A7E3-3DC1B1C5DBA7}"/>
                  </a:ext>
                </a:extLst>
              </p:cNvPr>
              <p:cNvSpPr/>
              <p:nvPr/>
            </p:nvSpPr>
            <p:spPr>
              <a:xfrm>
                <a:off x="2855833" y="3211746"/>
                <a:ext cx="479715" cy="53977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1" name="群組 40">
              <a:extLst>
                <a:ext uri="{FF2B5EF4-FFF2-40B4-BE49-F238E27FC236}">
                  <a16:creationId xmlns:a16="http://schemas.microsoft.com/office/drawing/2014/main" id="{31289E61-823A-44CC-979E-9E23B5650DA2}"/>
                </a:ext>
              </a:extLst>
            </p:cNvPr>
            <p:cNvGrpSpPr/>
            <p:nvPr/>
          </p:nvGrpSpPr>
          <p:grpSpPr>
            <a:xfrm>
              <a:off x="2212379" y="3667289"/>
              <a:ext cx="1476000" cy="1476000"/>
              <a:chOff x="1745615" y="-19597"/>
              <a:chExt cx="5523447" cy="5523447"/>
            </a:xfrm>
          </p:grpSpPr>
          <p:pic>
            <p:nvPicPr>
              <p:cNvPr id="39" name="圖片 38">
                <a:extLst>
                  <a:ext uri="{FF2B5EF4-FFF2-40B4-BE49-F238E27FC236}">
                    <a16:creationId xmlns:a16="http://schemas.microsoft.com/office/drawing/2014/main" id="{B1611E66-C76A-49E5-B1E6-48B14AAFD59C}"/>
                  </a:ext>
                </a:extLst>
              </p:cNvPr>
              <p:cNvPicPr>
                <a:picLocks noChangeAspect="1"/>
              </p:cNvPicPr>
              <p:nvPr/>
            </p:nvPicPr>
            <p:blipFill>
              <a:blip r:embed="rId9"/>
              <a:stretch>
                <a:fillRect/>
              </a:stretch>
            </p:blipFill>
            <p:spPr>
              <a:xfrm>
                <a:off x="1745615" y="-19597"/>
                <a:ext cx="5523447" cy="5523447"/>
              </a:xfrm>
              <a:prstGeom prst="rect">
                <a:avLst/>
              </a:prstGeom>
            </p:spPr>
          </p:pic>
          <p:sp>
            <p:nvSpPr>
              <p:cNvPr id="40" name="矩形 39">
                <a:extLst>
                  <a:ext uri="{FF2B5EF4-FFF2-40B4-BE49-F238E27FC236}">
                    <a16:creationId xmlns:a16="http://schemas.microsoft.com/office/drawing/2014/main" id="{37731AFE-EAEE-46AE-96B0-E18FF9BCB9C4}"/>
                  </a:ext>
                </a:extLst>
              </p:cNvPr>
              <p:cNvSpPr/>
              <p:nvPr/>
            </p:nvSpPr>
            <p:spPr>
              <a:xfrm>
                <a:off x="2971715" y="1480038"/>
                <a:ext cx="455954" cy="48574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5" name="群組 44">
              <a:extLst>
                <a:ext uri="{FF2B5EF4-FFF2-40B4-BE49-F238E27FC236}">
                  <a16:creationId xmlns:a16="http://schemas.microsoft.com/office/drawing/2014/main" id="{400F9884-D0EA-4F50-A05B-E7BE41022F35}"/>
                </a:ext>
              </a:extLst>
            </p:cNvPr>
            <p:cNvGrpSpPr/>
            <p:nvPr/>
          </p:nvGrpSpPr>
          <p:grpSpPr>
            <a:xfrm>
              <a:off x="3688379" y="3667289"/>
              <a:ext cx="1476000" cy="1476000"/>
              <a:chOff x="2394504" y="-15491"/>
              <a:chExt cx="5523446" cy="5523446"/>
            </a:xfrm>
          </p:grpSpPr>
          <p:pic>
            <p:nvPicPr>
              <p:cNvPr id="43" name="圖片 42">
                <a:extLst>
                  <a:ext uri="{FF2B5EF4-FFF2-40B4-BE49-F238E27FC236}">
                    <a16:creationId xmlns:a16="http://schemas.microsoft.com/office/drawing/2014/main" id="{E1EAA6A2-0B36-4E57-B63B-1030B9C366EE}"/>
                  </a:ext>
                </a:extLst>
              </p:cNvPr>
              <p:cNvPicPr>
                <a:picLocks noChangeAspect="1"/>
              </p:cNvPicPr>
              <p:nvPr/>
            </p:nvPicPr>
            <p:blipFill>
              <a:blip r:embed="rId10"/>
              <a:stretch>
                <a:fillRect/>
              </a:stretch>
            </p:blipFill>
            <p:spPr>
              <a:xfrm>
                <a:off x="2394504" y="-15491"/>
                <a:ext cx="5523446" cy="5523446"/>
              </a:xfrm>
              <a:prstGeom prst="rect">
                <a:avLst/>
              </a:prstGeom>
            </p:spPr>
          </p:pic>
          <p:sp>
            <p:nvSpPr>
              <p:cNvPr id="44" name="矩形 43">
                <a:extLst>
                  <a:ext uri="{FF2B5EF4-FFF2-40B4-BE49-F238E27FC236}">
                    <a16:creationId xmlns:a16="http://schemas.microsoft.com/office/drawing/2014/main" id="{18ECD0EF-556B-422C-9D78-731062EC07C0}"/>
                  </a:ext>
                </a:extLst>
              </p:cNvPr>
              <p:cNvSpPr/>
              <p:nvPr/>
            </p:nvSpPr>
            <p:spPr>
              <a:xfrm>
                <a:off x="4303951" y="2168856"/>
                <a:ext cx="697331" cy="59179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9" name="群組 48">
              <a:extLst>
                <a:ext uri="{FF2B5EF4-FFF2-40B4-BE49-F238E27FC236}">
                  <a16:creationId xmlns:a16="http://schemas.microsoft.com/office/drawing/2014/main" id="{074A7BEF-B69D-423D-8438-58320E57FD07}"/>
                </a:ext>
              </a:extLst>
            </p:cNvPr>
            <p:cNvGrpSpPr/>
            <p:nvPr/>
          </p:nvGrpSpPr>
          <p:grpSpPr>
            <a:xfrm>
              <a:off x="5164379" y="3667289"/>
              <a:ext cx="1476000" cy="1476000"/>
              <a:chOff x="3041156" y="-11300"/>
              <a:chExt cx="5523447" cy="5523447"/>
            </a:xfrm>
          </p:grpSpPr>
          <p:pic>
            <p:nvPicPr>
              <p:cNvPr id="47" name="圖片 46">
                <a:extLst>
                  <a:ext uri="{FF2B5EF4-FFF2-40B4-BE49-F238E27FC236}">
                    <a16:creationId xmlns:a16="http://schemas.microsoft.com/office/drawing/2014/main" id="{2C212BA9-6BD0-436A-9C53-2E19404F0F6D}"/>
                  </a:ext>
                </a:extLst>
              </p:cNvPr>
              <p:cNvPicPr>
                <a:picLocks noChangeAspect="1"/>
              </p:cNvPicPr>
              <p:nvPr/>
            </p:nvPicPr>
            <p:blipFill>
              <a:blip r:embed="rId11"/>
              <a:stretch>
                <a:fillRect/>
              </a:stretch>
            </p:blipFill>
            <p:spPr>
              <a:xfrm>
                <a:off x="3041156" y="-11300"/>
                <a:ext cx="5523447" cy="5523447"/>
              </a:xfrm>
              <a:prstGeom prst="rect">
                <a:avLst/>
              </a:prstGeom>
            </p:spPr>
          </p:pic>
          <p:sp>
            <p:nvSpPr>
              <p:cNvPr id="48" name="矩形 47">
                <a:extLst>
                  <a:ext uri="{FF2B5EF4-FFF2-40B4-BE49-F238E27FC236}">
                    <a16:creationId xmlns:a16="http://schemas.microsoft.com/office/drawing/2014/main" id="{5D10F97E-0E5A-412F-AE82-F329C9D37C2A}"/>
                  </a:ext>
                </a:extLst>
              </p:cNvPr>
              <p:cNvSpPr/>
              <p:nvPr/>
            </p:nvSpPr>
            <p:spPr>
              <a:xfrm>
                <a:off x="6980339" y="3026319"/>
                <a:ext cx="527759" cy="47516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53" name="群組 52">
              <a:extLst>
                <a:ext uri="{FF2B5EF4-FFF2-40B4-BE49-F238E27FC236}">
                  <a16:creationId xmlns:a16="http://schemas.microsoft.com/office/drawing/2014/main" id="{1B1C471A-F4EE-4751-99ED-6A1DF8EC933D}"/>
                </a:ext>
              </a:extLst>
            </p:cNvPr>
            <p:cNvGrpSpPr/>
            <p:nvPr/>
          </p:nvGrpSpPr>
          <p:grpSpPr>
            <a:xfrm>
              <a:off x="6639352" y="3667289"/>
              <a:ext cx="1476000" cy="1476000"/>
              <a:chOff x="3669830" y="-11300"/>
              <a:chExt cx="5523447" cy="5523447"/>
            </a:xfrm>
          </p:grpSpPr>
          <p:pic>
            <p:nvPicPr>
              <p:cNvPr id="51" name="圖片 50">
                <a:extLst>
                  <a:ext uri="{FF2B5EF4-FFF2-40B4-BE49-F238E27FC236}">
                    <a16:creationId xmlns:a16="http://schemas.microsoft.com/office/drawing/2014/main" id="{54ECA7A8-B6CF-40FA-8DF9-89F54430C2BD}"/>
                  </a:ext>
                </a:extLst>
              </p:cNvPr>
              <p:cNvPicPr>
                <a:picLocks noChangeAspect="1"/>
              </p:cNvPicPr>
              <p:nvPr/>
            </p:nvPicPr>
            <p:blipFill>
              <a:blip r:embed="rId12"/>
              <a:stretch>
                <a:fillRect/>
              </a:stretch>
            </p:blipFill>
            <p:spPr>
              <a:xfrm>
                <a:off x="3669830" y="-11300"/>
                <a:ext cx="5523447" cy="5523447"/>
              </a:xfrm>
              <a:prstGeom prst="rect">
                <a:avLst/>
              </a:prstGeom>
            </p:spPr>
          </p:pic>
          <p:sp>
            <p:nvSpPr>
              <p:cNvPr id="52" name="矩形 51">
                <a:extLst>
                  <a:ext uri="{FF2B5EF4-FFF2-40B4-BE49-F238E27FC236}">
                    <a16:creationId xmlns:a16="http://schemas.microsoft.com/office/drawing/2014/main" id="{C45D2D32-8444-4639-BC6A-F675B3777C77}"/>
                  </a:ext>
                </a:extLst>
              </p:cNvPr>
              <p:cNvSpPr/>
              <p:nvPr/>
            </p:nvSpPr>
            <p:spPr>
              <a:xfrm>
                <a:off x="7277221" y="2265700"/>
                <a:ext cx="714471" cy="64171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sp>
        <p:nvSpPr>
          <p:cNvPr id="54" name="文字版面配置區 2">
            <a:extLst>
              <a:ext uri="{FF2B5EF4-FFF2-40B4-BE49-F238E27FC236}">
                <a16:creationId xmlns:a16="http://schemas.microsoft.com/office/drawing/2014/main" id="{A6B2F737-A7BF-47F2-B0CE-B1D88972B245}"/>
              </a:ext>
            </a:extLst>
          </p:cNvPr>
          <p:cNvSpPr txBox="1">
            <a:spLocks/>
          </p:cNvSpPr>
          <p:nvPr/>
        </p:nvSpPr>
        <p:spPr>
          <a:xfrm>
            <a:off x="1145644" y="3010243"/>
            <a:ext cx="6680626" cy="460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lnSpc>
                <a:spcPct val="110000"/>
              </a:lnSpc>
              <a:buSzPct val="80000"/>
              <a:buFont typeface="Wingdings" panose="05000000000000000000" pitchFamily="2" charset="2"/>
              <a:buChar char="l"/>
            </a:pPr>
            <a:r>
              <a:rPr lang="en-US" altLang="zh-TW" dirty="0">
                <a:solidFill>
                  <a:schemeClr val="bg2">
                    <a:lumMod val="75000"/>
                  </a:schemeClr>
                </a:solidFill>
                <a:latin typeface="+mn-lt"/>
              </a:rPr>
              <a:t>Model predicts </a:t>
            </a:r>
            <a:r>
              <a:rPr lang="en-US" altLang="zh-TW" dirty="0">
                <a:solidFill>
                  <a:srgbClr val="FF0000"/>
                </a:solidFill>
                <a:latin typeface="+mn-lt"/>
              </a:rPr>
              <a:t>correctly</a:t>
            </a:r>
            <a:r>
              <a:rPr lang="en-US" altLang="zh-TW" dirty="0">
                <a:solidFill>
                  <a:schemeClr val="bg2">
                    <a:lumMod val="75000"/>
                  </a:schemeClr>
                </a:solidFill>
                <a:latin typeface="+mn-lt"/>
              </a:rPr>
              <a:t> after adding damper block.</a:t>
            </a:r>
          </a:p>
        </p:txBody>
      </p:sp>
    </p:spTree>
    <p:extLst>
      <p:ext uri="{BB962C8B-B14F-4D97-AF65-F5344CB8AC3E}">
        <p14:creationId xmlns:p14="http://schemas.microsoft.com/office/powerpoint/2010/main" val="256806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717BB8E-2F64-4EC8-98B6-258412E25C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5" name="Google Shape;61;p14">
            <a:extLst>
              <a:ext uri="{FF2B5EF4-FFF2-40B4-BE49-F238E27FC236}">
                <a16:creationId xmlns:a16="http://schemas.microsoft.com/office/drawing/2014/main" id="{B758D029-D5F8-48AA-8970-25AA937E3D41}"/>
              </a:ext>
            </a:extLst>
          </p:cNvPr>
          <p:cNvSpPr txBox="1">
            <a:spLocks/>
          </p:cNvSpPr>
          <p:nvPr/>
        </p:nvSpPr>
        <p:spPr>
          <a:xfrm>
            <a:off x="-435429" y="0"/>
            <a:ext cx="9579428" cy="1017725"/>
          </a:xfrm>
          <a:prstGeom prst="rect">
            <a:avLst/>
          </a:prstGeom>
          <a:solidFill>
            <a:srgbClr val="8D6C62"/>
          </a:solid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532800" lvl="0" indent="0">
              <a:lnSpc>
                <a:spcPct val="150000"/>
              </a:lnSpc>
              <a:buClr>
                <a:schemeClr val="dk1"/>
              </a:buClr>
              <a:buSzPts val="2400"/>
              <a:buNone/>
            </a:pPr>
            <a:r>
              <a:rPr lang="en-US" altLang="zh-TW" sz="2800" dirty="0">
                <a:solidFill>
                  <a:schemeClr val="tx2"/>
                </a:solidFill>
                <a:latin typeface="Rockwell" panose="02060603020205020403" pitchFamily="18" charset="0"/>
                <a:cs typeface="Times New Roman" panose="02020603050405020304" pitchFamily="18" charset="0"/>
              </a:rPr>
              <a:t>Train the model simultaneously using 40, 70, and 140 keV</a:t>
            </a:r>
          </a:p>
        </p:txBody>
      </p:sp>
      <p:graphicFrame>
        <p:nvGraphicFramePr>
          <p:cNvPr id="6" name="物件 5">
            <a:extLst>
              <a:ext uri="{FF2B5EF4-FFF2-40B4-BE49-F238E27FC236}">
                <a16:creationId xmlns:a16="http://schemas.microsoft.com/office/drawing/2014/main" id="{C75FC876-844A-4815-AFD0-2079849A476D}"/>
              </a:ext>
            </a:extLst>
          </p:cNvPr>
          <p:cNvGraphicFramePr>
            <a:graphicFrameLocks noChangeAspect="1"/>
          </p:cNvGraphicFramePr>
          <p:nvPr>
            <p:extLst>
              <p:ext uri="{D42A27DB-BD31-4B8C-83A1-F6EECF244321}">
                <p14:modId xmlns:p14="http://schemas.microsoft.com/office/powerpoint/2010/main" val="1145035483"/>
              </p:ext>
            </p:extLst>
          </p:nvPr>
        </p:nvGraphicFramePr>
        <p:xfrm>
          <a:off x="3069944" y="1263931"/>
          <a:ext cx="4863701" cy="2358043"/>
        </p:xfrm>
        <a:graphic>
          <a:graphicData uri="http://schemas.openxmlformats.org/presentationml/2006/ole">
            <mc:AlternateContent xmlns:mc="http://schemas.openxmlformats.org/markup-compatibility/2006">
              <mc:Choice xmlns:v="urn:schemas-microsoft-com:vml" Requires="v">
                <p:oleObj name="Document" r:id="rId2" imgW="6849952" imgH="3309275" progId="Word.Document.12">
                  <p:embed/>
                </p:oleObj>
              </mc:Choice>
              <mc:Fallback>
                <p:oleObj name="Document" r:id="rId2" imgW="6849952" imgH="3309275" progId="Word.Document.12">
                  <p:embed/>
                  <p:pic>
                    <p:nvPicPr>
                      <p:cNvPr id="15" name="物件 14">
                        <a:extLst>
                          <a:ext uri="{FF2B5EF4-FFF2-40B4-BE49-F238E27FC236}">
                            <a16:creationId xmlns:a16="http://schemas.microsoft.com/office/drawing/2014/main" id="{7F8DA3AB-99AE-4C57-AEC4-71755A92DB60}"/>
                          </a:ext>
                        </a:extLst>
                      </p:cNvPr>
                      <p:cNvPicPr>
                        <a:picLocks noChangeAspect="1" noChangeArrowheads="1"/>
                      </p:cNvPicPr>
                      <p:nvPr/>
                    </p:nvPicPr>
                    <p:blipFill>
                      <a:blip r:embed="rId3"/>
                      <a:srcRect/>
                      <a:stretch>
                        <a:fillRect/>
                      </a:stretch>
                    </p:blipFill>
                    <p:spPr bwMode="auto">
                      <a:xfrm>
                        <a:off x="3069944" y="1263931"/>
                        <a:ext cx="4863701" cy="2358043"/>
                      </a:xfrm>
                      <a:prstGeom prst="rect">
                        <a:avLst/>
                      </a:prstGeom>
                      <a:noFill/>
                    </p:spPr>
                  </p:pic>
                </p:oleObj>
              </mc:Fallback>
            </mc:AlternateContent>
          </a:graphicData>
        </a:graphic>
      </p:graphicFrame>
      <p:sp>
        <p:nvSpPr>
          <p:cNvPr id="7" name="文字版面配置區 2">
            <a:extLst>
              <a:ext uri="{FF2B5EF4-FFF2-40B4-BE49-F238E27FC236}">
                <a16:creationId xmlns:a16="http://schemas.microsoft.com/office/drawing/2014/main" id="{6527B4B5-0176-4359-8681-11EB70DA4E53}"/>
              </a:ext>
            </a:extLst>
          </p:cNvPr>
          <p:cNvSpPr txBox="1">
            <a:spLocks/>
          </p:cNvSpPr>
          <p:nvPr/>
        </p:nvSpPr>
        <p:spPr>
          <a:xfrm>
            <a:off x="334405" y="1017725"/>
            <a:ext cx="8475188" cy="773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lnSpc>
                <a:spcPct val="110000"/>
              </a:lnSpc>
              <a:buSzPct val="80000"/>
              <a:buFont typeface="Wingdings" panose="05000000000000000000" pitchFamily="2" charset="2"/>
              <a:buChar char="l"/>
            </a:pPr>
            <a:r>
              <a:rPr lang="en-US" altLang="zh-TW" dirty="0">
                <a:solidFill>
                  <a:schemeClr val="bg2">
                    <a:lumMod val="75000"/>
                  </a:schemeClr>
                </a:solidFill>
                <a:latin typeface="+mn-lt"/>
              </a:rPr>
              <a:t>Train the model simultaneously using 40, 70, and 140 keV with contrast agent enhancement.</a:t>
            </a:r>
          </a:p>
        </p:txBody>
      </p:sp>
      <p:graphicFrame>
        <p:nvGraphicFramePr>
          <p:cNvPr id="8" name="表格 7">
            <a:extLst>
              <a:ext uri="{FF2B5EF4-FFF2-40B4-BE49-F238E27FC236}">
                <a16:creationId xmlns:a16="http://schemas.microsoft.com/office/drawing/2014/main" id="{FC9849DD-6FF1-47E2-8CA3-3202A45126F6}"/>
              </a:ext>
            </a:extLst>
          </p:cNvPr>
          <p:cNvGraphicFramePr>
            <a:graphicFrameLocks noGrp="1"/>
          </p:cNvGraphicFramePr>
          <p:nvPr>
            <p:extLst>
              <p:ext uri="{D42A27DB-BD31-4B8C-83A1-F6EECF244321}">
                <p14:modId xmlns:p14="http://schemas.microsoft.com/office/powerpoint/2010/main" val="2363940955"/>
              </p:ext>
            </p:extLst>
          </p:nvPr>
        </p:nvGraphicFramePr>
        <p:xfrm>
          <a:off x="985404" y="3736356"/>
          <a:ext cx="7173190" cy="1161102"/>
        </p:xfrm>
        <a:graphic>
          <a:graphicData uri="http://schemas.openxmlformats.org/drawingml/2006/table">
            <a:tbl>
              <a:tblPr firstRow="1" firstCol="1" bandRow="1"/>
              <a:tblGrid>
                <a:gridCol w="1555355">
                  <a:extLst>
                    <a:ext uri="{9D8B030D-6E8A-4147-A177-3AD203B41FA5}">
                      <a16:colId xmlns:a16="http://schemas.microsoft.com/office/drawing/2014/main" val="1959336970"/>
                    </a:ext>
                  </a:extLst>
                </a:gridCol>
                <a:gridCol w="1123567">
                  <a:extLst>
                    <a:ext uri="{9D8B030D-6E8A-4147-A177-3AD203B41FA5}">
                      <a16:colId xmlns:a16="http://schemas.microsoft.com/office/drawing/2014/main" val="2428690886"/>
                    </a:ext>
                  </a:extLst>
                </a:gridCol>
                <a:gridCol w="1123567">
                  <a:extLst>
                    <a:ext uri="{9D8B030D-6E8A-4147-A177-3AD203B41FA5}">
                      <a16:colId xmlns:a16="http://schemas.microsoft.com/office/drawing/2014/main" val="4120465780"/>
                    </a:ext>
                  </a:extLst>
                </a:gridCol>
                <a:gridCol w="1123567">
                  <a:extLst>
                    <a:ext uri="{9D8B030D-6E8A-4147-A177-3AD203B41FA5}">
                      <a16:colId xmlns:a16="http://schemas.microsoft.com/office/drawing/2014/main" val="1373030419"/>
                    </a:ext>
                  </a:extLst>
                </a:gridCol>
                <a:gridCol w="1123567">
                  <a:extLst>
                    <a:ext uri="{9D8B030D-6E8A-4147-A177-3AD203B41FA5}">
                      <a16:colId xmlns:a16="http://schemas.microsoft.com/office/drawing/2014/main" val="413848302"/>
                    </a:ext>
                  </a:extLst>
                </a:gridCol>
                <a:gridCol w="1123567">
                  <a:extLst>
                    <a:ext uri="{9D8B030D-6E8A-4147-A177-3AD203B41FA5}">
                      <a16:colId xmlns:a16="http://schemas.microsoft.com/office/drawing/2014/main" val="2637042315"/>
                    </a:ext>
                  </a:extLst>
                </a:gridCol>
              </a:tblGrid>
              <a:tr h="387034">
                <a:tc>
                  <a:txBody>
                    <a:bodyPr/>
                    <a:lstStyle/>
                    <a:p>
                      <a:pPr algn="ctr"/>
                      <a:r>
                        <a:rPr lang="en-US" altLang="zh-TW" sz="1200" kern="100" dirty="0">
                          <a:solidFill>
                            <a:schemeClr val="bg2">
                              <a:lumMod val="75000"/>
                            </a:schemeClr>
                          </a:solidFill>
                          <a:effectLst/>
                          <a:latin typeface="+mn-lt"/>
                        </a:rPr>
                        <a:t>keV</a:t>
                      </a:r>
                      <a:endParaRPr lang="zh-TW" sz="1200" kern="100" dirty="0">
                        <a:solidFill>
                          <a:schemeClr val="bg2">
                            <a:lumMod val="75000"/>
                          </a:schemeClr>
                        </a:solidFill>
                        <a:effectLst/>
                        <a:latin typeface="+mn-lt"/>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ACC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SEN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SPEC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PPV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kern="100" dirty="0">
                          <a:solidFill>
                            <a:schemeClr val="bg2">
                              <a:lumMod val="75000"/>
                            </a:schemeClr>
                          </a:solidFill>
                          <a:effectLst/>
                          <a:latin typeface="+mn-lt"/>
                          <a:ea typeface="標楷體" panose="03000509000000000000" pitchFamily="65" charset="-120"/>
                        </a:rPr>
                        <a:t>NPV (%)</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36039"/>
                  </a:ext>
                </a:extLst>
              </a:tr>
              <a:tr h="387034">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C+40, C+70, C+140</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84.75±6.14</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76.19±16.29</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86.14±8.33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54.75±17.63</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95.83±2.87</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2312645424"/>
                  </a:ext>
                </a:extLst>
              </a:tr>
              <a:tr h="387034">
                <a:tc>
                  <a:txBody>
                    <a:bodyPr/>
                    <a:lstStyle/>
                    <a:p>
                      <a:pPr algn="ctr">
                        <a:spcAft>
                          <a:spcPts val="0"/>
                        </a:spcAft>
                      </a:pPr>
                      <a:r>
                        <a:rPr lang="en-US" sz="1200" kern="0" dirty="0">
                          <a:solidFill>
                            <a:schemeClr val="bg2">
                              <a:lumMod val="75000"/>
                            </a:schemeClr>
                          </a:solidFill>
                          <a:effectLst/>
                          <a:latin typeface="+mn-lt"/>
                          <a:ea typeface="新細明體" panose="02020500000000000000" pitchFamily="18" charset="-120"/>
                        </a:rPr>
                        <a:t>C+140</a:t>
                      </a:r>
                      <a:endParaRPr lang="zh-TW" sz="120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86.03±6.45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82.86±11.95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86.69±7.84</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55.29±18.35</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FF0000"/>
                          </a:solidFill>
                          <a:effectLst/>
                          <a:latin typeface="+mn-lt"/>
                          <a:ea typeface="新細明體" panose="02020500000000000000" pitchFamily="18" charset="-120"/>
                        </a:rPr>
                        <a:t>96.72±2.33</a:t>
                      </a:r>
                      <a:endParaRPr lang="zh-TW" sz="1200" kern="100" dirty="0">
                        <a:solidFill>
                          <a:srgbClr val="FF0000"/>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01182"/>
                  </a:ext>
                </a:extLst>
              </a:tr>
            </a:tbl>
          </a:graphicData>
        </a:graphic>
      </p:graphicFrame>
    </p:spTree>
    <p:extLst>
      <p:ext uri="{BB962C8B-B14F-4D97-AF65-F5344CB8AC3E}">
        <p14:creationId xmlns:p14="http://schemas.microsoft.com/office/powerpoint/2010/main" val="2671218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Comparison with Other Papers</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382385" y="1184482"/>
            <a:ext cx="8370917" cy="1017725"/>
          </a:xfrm>
        </p:spPr>
        <p:txBody>
          <a:bodyPr>
            <a:normAutofit/>
          </a:bodyPr>
          <a:lstStyle/>
          <a:p>
            <a:pPr marL="230400" indent="-230400" algn="just">
              <a:lnSpc>
                <a:spcPct val="130000"/>
              </a:lnSpc>
              <a:buSzPct val="80000"/>
              <a:buFont typeface="Wingdings" panose="05000000000000000000" pitchFamily="2" charset="2"/>
              <a:buChar char="l"/>
            </a:pPr>
            <a:r>
              <a:rPr lang="en-US" altLang="zh-TW" sz="2000" dirty="0">
                <a:solidFill>
                  <a:schemeClr val="bg2">
                    <a:lumMod val="75000"/>
                  </a:schemeClr>
                </a:solidFill>
                <a:latin typeface="+mn-lt"/>
              </a:rPr>
              <a:t>We compared the performances of different papers.</a:t>
            </a:r>
          </a:p>
          <a:p>
            <a:pPr marL="230400" indent="-230400" algn="just">
              <a:lnSpc>
                <a:spcPct val="130000"/>
              </a:lnSpc>
              <a:buSzPct val="80000"/>
              <a:buFont typeface="Wingdings" panose="05000000000000000000" pitchFamily="2" charset="2"/>
              <a:buChar char="l"/>
            </a:pPr>
            <a:r>
              <a:rPr lang="en-US" altLang="zh-TW" sz="2000" dirty="0">
                <a:solidFill>
                  <a:schemeClr val="bg2">
                    <a:lumMod val="75000"/>
                  </a:schemeClr>
                </a:solidFill>
                <a:latin typeface="+mn-lt"/>
              </a:rPr>
              <a:t>The Dataset is not the same.</a:t>
            </a:r>
            <a:endParaRPr lang="zh-TW" altLang="en-US" sz="2000" dirty="0">
              <a:solidFill>
                <a:schemeClr val="bg2">
                  <a:lumMod val="75000"/>
                </a:schemeClr>
              </a:solidFill>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graphicFrame>
        <p:nvGraphicFramePr>
          <p:cNvPr id="2" name="表格 1">
            <a:extLst>
              <a:ext uri="{FF2B5EF4-FFF2-40B4-BE49-F238E27FC236}">
                <a16:creationId xmlns:a16="http://schemas.microsoft.com/office/drawing/2014/main" id="{8D325510-0B51-4A97-8D6C-4DEBFF2A6868}"/>
              </a:ext>
            </a:extLst>
          </p:cNvPr>
          <p:cNvGraphicFramePr>
            <a:graphicFrameLocks noGrp="1"/>
          </p:cNvGraphicFramePr>
          <p:nvPr>
            <p:extLst>
              <p:ext uri="{D42A27DB-BD31-4B8C-83A1-F6EECF244321}">
                <p14:modId xmlns:p14="http://schemas.microsoft.com/office/powerpoint/2010/main" val="1346862385"/>
              </p:ext>
            </p:extLst>
          </p:nvPr>
        </p:nvGraphicFramePr>
        <p:xfrm>
          <a:off x="375891" y="2339642"/>
          <a:ext cx="8370917" cy="2203098"/>
        </p:xfrm>
        <a:graphic>
          <a:graphicData uri="http://schemas.openxmlformats.org/drawingml/2006/table">
            <a:tbl>
              <a:tblPr firstRow="1" firstCol="1" bandRow="1"/>
              <a:tblGrid>
                <a:gridCol w="1468151">
                  <a:extLst>
                    <a:ext uri="{9D8B030D-6E8A-4147-A177-3AD203B41FA5}">
                      <a16:colId xmlns:a16="http://schemas.microsoft.com/office/drawing/2014/main" val="1712930535"/>
                    </a:ext>
                  </a:extLst>
                </a:gridCol>
                <a:gridCol w="1138428">
                  <a:extLst>
                    <a:ext uri="{9D8B030D-6E8A-4147-A177-3AD203B41FA5}">
                      <a16:colId xmlns:a16="http://schemas.microsoft.com/office/drawing/2014/main" val="2987727387"/>
                    </a:ext>
                  </a:extLst>
                </a:gridCol>
                <a:gridCol w="1138428">
                  <a:extLst>
                    <a:ext uri="{9D8B030D-6E8A-4147-A177-3AD203B41FA5}">
                      <a16:colId xmlns:a16="http://schemas.microsoft.com/office/drawing/2014/main" val="2142831717"/>
                    </a:ext>
                  </a:extLst>
                </a:gridCol>
                <a:gridCol w="1138428">
                  <a:extLst>
                    <a:ext uri="{9D8B030D-6E8A-4147-A177-3AD203B41FA5}">
                      <a16:colId xmlns:a16="http://schemas.microsoft.com/office/drawing/2014/main" val="1029550806"/>
                    </a:ext>
                  </a:extLst>
                </a:gridCol>
                <a:gridCol w="1138428">
                  <a:extLst>
                    <a:ext uri="{9D8B030D-6E8A-4147-A177-3AD203B41FA5}">
                      <a16:colId xmlns:a16="http://schemas.microsoft.com/office/drawing/2014/main" val="2465081556"/>
                    </a:ext>
                  </a:extLst>
                </a:gridCol>
                <a:gridCol w="1138428">
                  <a:extLst>
                    <a:ext uri="{9D8B030D-6E8A-4147-A177-3AD203B41FA5}">
                      <a16:colId xmlns:a16="http://schemas.microsoft.com/office/drawing/2014/main" val="3680907454"/>
                    </a:ext>
                  </a:extLst>
                </a:gridCol>
                <a:gridCol w="1210626">
                  <a:extLst>
                    <a:ext uri="{9D8B030D-6E8A-4147-A177-3AD203B41FA5}">
                      <a16:colId xmlns:a16="http://schemas.microsoft.com/office/drawing/2014/main" val="1925116482"/>
                    </a:ext>
                  </a:extLst>
                </a:gridCol>
              </a:tblGrid>
              <a:tr h="367183">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CNNs</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ACC (%)</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SEN (%)</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SPEC (%)</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PPV (%)</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NPV (%)</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kern="100" dirty="0">
                          <a:solidFill>
                            <a:schemeClr val="bg2">
                              <a:lumMod val="75000"/>
                            </a:schemeClr>
                          </a:solidFill>
                          <a:effectLst/>
                          <a:latin typeface="+mn-lt"/>
                          <a:ea typeface="標楷體" panose="03000509000000000000" pitchFamily="65" charset="-120"/>
                        </a:rPr>
                        <a:t>AUC</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794253"/>
                  </a:ext>
                </a:extLst>
              </a:tr>
              <a:tr h="367183">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Agrawal, A., et al.</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85.50</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(48952/57254)</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0.8870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06911614"/>
                  </a:ext>
                </a:extLst>
              </a:tr>
              <a:tr h="367183">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Lai, Y-H., et al.</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75.44</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(129/171)</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0.8163</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36014750"/>
                  </a:ext>
                </a:extLst>
              </a:tr>
              <a:tr h="367183">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He, B., et al.</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84.00</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(63/75)</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83.78</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(31/37)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84.21</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(32/38)</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83.78</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(31/37)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84.21</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(32/38)</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732464316"/>
                  </a:ext>
                </a:extLst>
              </a:tr>
              <a:tr h="367183">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Chang Sin-You</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80.78</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(353/437)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73.57</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(103/140)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84.18</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(250/297)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68.67</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(103/150)</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87.11</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(250/287)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0.8425</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607450875"/>
                  </a:ext>
                </a:extLst>
              </a:tr>
              <a:tr h="367183">
                <a:tc>
                  <a:txBody>
                    <a:bodyPr/>
                    <a:lstStyle/>
                    <a:p>
                      <a:pPr algn="ctr">
                        <a:spcAft>
                          <a:spcPts val="0"/>
                        </a:spcAft>
                      </a:pPr>
                      <a:r>
                        <a:rPr lang="en-US" sz="1200" b="0" kern="0" dirty="0">
                          <a:solidFill>
                            <a:schemeClr val="bg2">
                              <a:lumMod val="75000"/>
                            </a:schemeClr>
                          </a:solidFill>
                          <a:effectLst/>
                          <a:latin typeface="+mn-lt"/>
                          <a:ea typeface="新細明體" panose="02020500000000000000" pitchFamily="18" charset="-120"/>
                        </a:rPr>
                        <a:t>Proposed Model</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86.02</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(203/236)</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82.35</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(28/34)</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86.63</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(175/202)</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50.91</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(28/55)</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96.69</a:t>
                      </a:r>
                      <a:br>
                        <a:rPr lang="en-US" altLang="zh-TW" sz="1200" b="0" kern="100" dirty="0">
                          <a:solidFill>
                            <a:schemeClr val="bg2">
                              <a:lumMod val="75000"/>
                            </a:schemeClr>
                          </a:solidFill>
                          <a:effectLst/>
                          <a:latin typeface="+mn-lt"/>
                          <a:ea typeface="標楷體" panose="03000509000000000000" pitchFamily="65" charset="-120"/>
                        </a:rPr>
                      </a:br>
                      <a:r>
                        <a:rPr lang="en-US" altLang="zh-TW" sz="1200" b="0" kern="100" dirty="0">
                          <a:solidFill>
                            <a:schemeClr val="bg2">
                              <a:lumMod val="75000"/>
                            </a:schemeClr>
                          </a:solidFill>
                          <a:effectLst/>
                          <a:latin typeface="+mn-lt"/>
                          <a:ea typeface="標楷體" panose="03000509000000000000" pitchFamily="65" charset="-120"/>
                        </a:rPr>
                        <a:t>(175/181)</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b="0" kern="100" dirty="0">
                          <a:solidFill>
                            <a:schemeClr val="bg2">
                              <a:lumMod val="75000"/>
                            </a:schemeClr>
                          </a:solidFill>
                          <a:effectLst/>
                          <a:latin typeface="+mn-lt"/>
                          <a:ea typeface="標楷體" panose="03000509000000000000" pitchFamily="65" charset="-120"/>
                        </a:rPr>
                        <a:t>0.8767</a:t>
                      </a:r>
                      <a:endParaRPr lang="zh-TW" sz="1200" b="0" kern="100" dirty="0">
                        <a:solidFill>
                          <a:schemeClr val="bg2">
                            <a:lumMod val="75000"/>
                          </a:schemeClr>
                        </a:solidFill>
                        <a:effectLst/>
                        <a:latin typeface="+mn-lt"/>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813530"/>
                  </a:ext>
                </a:extLst>
              </a:tr>
            </a:tbl>
          </a:graphicData>
        </a:graphic>
      </p:graphicFrame>
    </p:spTree>
    <p:extLst>
      <p:ext uri="{BB962C8B-B14F-4D97-AF65-F5344CB8AC3E}">
        <p14:creationId xmlns:p14="http://schemas.microsoft.com/office/powerpoint/2010/main" val="2525146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6" y="1152475"/>
            <a:ext cx="7268834" cy="3416400"/>
          </a:xfrm>
          <a:prstGeom prst="rect">
            <a:avLst/>
          </a:prstGeom>
          <a:ln>
            <a:noFill/>
          </a:ln>
        </p:spPr>
        <p:txBody>
          <a:bodyPr spcFirstLastPara="1" wrap="square" lIns="91425" tIns="91425" rIns="91425" bIns="91425" anchor="t" anchorCtr="0">
            <a:normAutofit lnSpcReduction="10000"/>
          </a:bodyPr>
          <a:lstStyle/>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Introduction</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Material</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Methods</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Experiments</a:t>
            </a:r>
            <a:endParaRPr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Rockwell" panose="02060603020205020403" pitchFamily="18" charset="0"/>
                <a:cs typeface="Times New Roman" panose="02020603050405020304" pitchFamily="18" charset="0"/>
              </a:rPr>
              <a:t>Discussion</a:t>
            </a:r>
            <a:endParaRPr lang="en-US" altLang="zh-TW" sz="2400" dirty="0">
              <a:solidFill>
                <a:schemeClr val="bg2">
                  <a:lumMod val="40000"/>
                  <a:lumOff val="60000"/>
                </a:schemeClr>
              </a:solidFill>
              <a:latin typeface="Rockwell" panose="02060603020205020403" pitchFamily="18" charset="0"/>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2400" dirty="0">
                <a:solidFill>
                  <a:schemeClr val="bg2">
                    <a:lumMod val="75000"/>
                  </a:schemeClr>
                </a:solidFill>
                <a:latin typeface="Rockwell" panose="02060603020205020403" pitchFamily="18" charset="0"/>
                <a:cs typeface="Times New Roman" panose="02020603050405020304" pitchFamily="18" charset="0"/>
              </a:rPr>
              <a:t>C</a:t>
            </a:r>
            <a:r>
              <a:rPr lang="zh-TW" sz="2400" dirty="0">
                <a:solidFill>
                  <a:schemeClr val="bg2">
                    <a:lumMod val="75000"/>
                  </a:schemeClr>
                </a:solidFill>
                <a:latin typeface="Rockwell" panose="02060603020205020403" pitchFamily="18" charset="0"/>
                <a:cs typeface="Times New Roman" panose="02020603050405020304" pitchFamily="18" charset="0"/>
              </a:rPr>
              <a:t>onclusion</a:t>
            </a:r>
            <a:endParaRPr sz="2400" dirty="0">
              <a:solidFill>
                <a:schemeClr val="bg2">
                  <a:lumMod val="75000"/>
                </a:schemeClr>
              </a:solidFill>
              <a:latin typeface="Rockwell" panose="02060603020205020403" pitchFamily="18" charset="0"/>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399546" y="149013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399546" y="201334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399546" y="251115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399546" y="304081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399546" y="351968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399546" y="4044278"/>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564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版面配置區 2">
            <a:extLst>
              <a:ext uri="{FF2B5EF4-FFF2-40B4-BE49-F238E27FC236}">
                <a16:creationId xmlns:a16="http://schemas.microsoft.com/office/drawing/2014/main" id="{B7EFD74F-1EB2-437F-835D-113AFF100DE7}"/>
              </a:ext>
            </a:extLst>
          </p:cNvPr>
          <p:cNvSpPr txBox="1">
            <a:spLocks/>
          </p:cNvSpPr>
          <p:nvPr/>
        </p:nvSpPr>
        <p:spPr>
          <a:xfrm>
            <a:off x="386541" y="3329531"/>
            <a:ext cx="8370917" cy="142035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lnSpc>
                <a:spcPct val="120000"/>
              </a:lnSpc>
              <a:buNone/>
            </a:pPr>
            <a:r>
              <a:rPr lang="en-US" altLang="zh-TW" sz="2000" b="1" dirty="0">
                <a:latin typeface="+mn-lt"/>
              </a:rPr>
              <a:t>Future work:</a:t>
            </a:r>
          </a:p>
          <a:p>
            <a:pPr marL="504000" algn="just">
              <a:lnSpc>
                <a:spcPct val="120000"/>
              </a:lnSpc>
              <a:buSzPct val="80000"/>
              <a:buFont typeface="Wingdings" panose="05000000000000000000" pitchFamily="2" charset="2"/>
              <a:buChar char="l"/>
            </a:pPr>
            <a:r>
              <a:rPr lang="en-US" altLang="zh-TW" dirty="0">
                <a:latin typeface="+mn-lt"/>
              </a:rPr>
              <a:t>Continuous data collection and ongoing improvement to the proposed model are necessary.</a:t>
            </a:r>
            <a:endParaRPr lang="en-US" altLang="zh-TW" dirty="0"/>
          </a:p>
        </p:txBody>
      </p:sp>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Conclusion</a:t>
            </a: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386541" y="1259813"/>
            <a:ext cx="8370917" cy="2047269"/>
          </a:xfrm>
        </p:spPr>
        <p:txBody>
          <a:bodyPr>
            <a:normAutofit fontScale="92500" lnSpcReduction="10000"/>
          </a:bodyPr>
          <a:lstStyle/>
          <a:p>
            <a:pPr marL="114300" indent="0" algn="just">
              <a:lnSpc>
                <a:spcPct val="120000"/>
              </a:lnSpc>
              <a:buNone/>
            </a:pPr>
            <a:r>
              <a:rPr lang="en-US" altLang="zh-TW" sz="2200" b="1" dirty="0">
                <a:latin typeface="+mn-lt"/>
              </a:rPr>
              <a:t>The study:</a:t>
            </a:r>
          </a:p>
          <a:p>
            <a:pPr marL="504000" algn="just">
              <a:lnSpc>
                <a:spcPct val="120000"/>
              </a:lnSpc>
              <a:buSzPct val="80000"/>
              <a:buFont typeface="Wingdings" panose="05000000000000000000" pitchFamily="2" charset="2"/>
              <a:buChar char="l"/>
            </a:pPr>
            <a:r>
              <a:rPr lang="en-US" altLang="zh-TW" sz="1900" dirty="0">
                <a:latin typeface="+mn-lt"/>
              </a:rPr>
              <a:t>Design a CNN to predict the 3-year survival outcomes of lung cancer patients.</a:t>
            </a:r>
          </a:p>
          <a:p>
            <a:pPr marL="504000" algn="just">
              <a:lnSpc>
                <a:spcPct val="120000"/>
              </a:lnSpc>
              <a:buSzPct val="80000"/>
              <a:buFont typeface="Wingdings" panose="05000000000000000000" pitchFamily="2" charset="2"/>
              <a:buChar char="l"/>
            </a:pPr>
            <a:r>
              <a:rPr lang="en-US" altLang="zh-TW" sz="1900" dirty="0">
                <a:latin typeface="+mn-lt"/>
              </a:rPr>
              <a:t>We </a:t>
            </a:r>
            <a:r>
              <a:rPr lang="en-US" altLang="zh-TW" sz="1900" dirty="0">
                <a:solidFill>
                  <a:srgbClr val="FF0000"/>
                </a:solidFill>
                <a:latin typeface="+mn-lt"/>
              </a:rPr>
              <a:t>achieved favorable results </a:t>
            </a:r>
            <a:r>
              <a:rPr lang="en-US" altLang="zh-TW" sz="1900" dirty="0">
                <a:latin typeface="+mn-lt"/>
              </a:rPr>
              <a:t>by making certain architectural adjustments and integrating image and clinical, pathological data.</a:t>
            </a:r>
          </a:p>
          <a:p>
            <a:pPr marL="504000" algn="just">
              <a:lnSpc>
                <a:spcPct val="120000"/>
              </a:lnSpc>
              <a:buSzPct val="80000"/>
              <a:buFont typeface="Wingdings" panose="05000000000000000000" pitchFamily="2" charset="2"/>
              <a:buChar char="l"/>
            </a:pPr>
            <a:r>
              <a:rPr lang="en-US" altLang="zh-TW" sz="1900" dirty="0">
                <a:latin typeface="+mn-lt"/>
              </a:rPr>
              <a:t>Address the issue of </a:t>
            </a:r>
            <a:r>
              <a:rPr lang="en-US" altLang="zh-TW" sz="1900" dirty="0">
                <a:solidFill>
                  <a:srgbClr val="FF0000"/>
                </a:solidFill>
                <a:latin typeface="+mn-lt"/>
              </a:rPr>
              <a:t>label imbalance </a:t>
            </a:r>
            <a:r>
              <a:rPr lang="en-US" altLang="zh-TW" sz="1900" dirty="0">
                <a:latin typeface="+mn-lt"/>
              </a:rPr>
              <a:t>in the dataset.</a:t>
            </a:r>
          </a:p>
          <a:p>
            <a:pPr algn="just">
              <a:lnSpc>
                <a:spcPct val="120000"/>
              </a:lnSpc>
            </a:pPr>
            <a:endParaRPr lang="en-US" altLang="zh-TW" dirty="0"/>
          </a:p>
          <a:p>
            <a:pPr algn="just">
              <a:lnSpc>
                <a:spcPct val="120000"/>
              </a:lnSpc>
            </a:pPr>
            <a:endParaRPr lang="en-US" altLang="zh-TW" dirty="0">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cxnSp>
        <p:nvCxnSpPr>
          <p:cNvPr id="7" name="Google Shape;80;p17">
            <a:extLst>
              <a:ext uri="{FF2B5EF4-FFF2-40B4-BE49-F238E27FC236}">
                <a16:creationId xmlns:a16="http://schemas.microsoft.com/office/drawing/2014/main" id="{159CEC54-5503-40D0-B0C3-54732A352CB1}"/>
              </a:ext>
            </a:extLst>
          </p:cNvPr>
          <p:cNvCxnSpPr/>
          <p:nvPr/>
        </p:nvCxnSpPr>
        <p:spPr>
          <a:xfrm rot="10800000" flipH="1">
            <a:off x="444300" y="1694773"/>
            <a:ext cx="8388000" cy="0"/>
          </a:xfrm>
          <a:prstGeom prst="straightConnector1">
            <a:avLst/>
          </a:prstGeom>
          <a:noFill/>
          <a:ln w="9525" cap="flat" cmpd="sng">
            <a:solidFill>
              <a:srgbClr val="A28F86"/>
            </a:solidFill>
            <a:prstDash val="solid"/>
            <a:round/>
            <a:headEnd type="none" w="med" len="med"/>
            <a:tailEnd type="none" w="med" len="med"/>
          </a:ln>
        </p:spPr>
      </p:cxnSp>
      <p:cxnSp>
        <p:nvCxnSpPr>
          <p:cNvPr id="8" name="Google Shape;80;p17">
            <a:extLst>
              <a:ext uri="{FF2B5EF4-FFF2-40B4-BE49-F238E27FC236}">
                <a16:creationId xmlns:a16="http://schemas.microsoft.com/office/drawing/2014/main" id="{896A17BB-27B1-4725-916A-261BB55B3DBE}"/>
              </a:ext>
            </a:extLst>
          </p:cNvPr>
          <p:cNvCxnSpPr/>
          <p:nvPr/>
        </p:nvCxnSpPr>
        <p:spPr>
          <a:xfrm rot="10800000" flipH="1">
            <a:off x="444300" y="3742041"/>
            <a:ext cx="8388000" cy="0"/>
          </a:xfrm>
          <a:prstGeom prst="straightConnector1">
            <a:avLst/>
          </a:prstGeom>
          <a:noFill/>
          <a:ln w="9525" cap="flat" cmpd="sng">
            <a:solidFill>
              <a:srgbClr val="A28F86"/>
            </a:solidFill>
            <a:prstDash val="solid"/>
            <a:round/>
            <a:headEnd type="none" w="med" len="med"/>
            <a:tailEnd type="none" w="med" len="med"/>
          </a:ln>
        </p:spPr>
      </p:cxnSp>
    </p:spTree>
    <p:extLst>
      <p:ext uri="{BB962C8B-B14F-4D97-AF65-F5344CB8AC3E}">
        <p14:creationId xmlns:p14="http://schemas.microsoft.com/office/powerpoint/2010/main" val="1477140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1;p14">
            <a:extLst>
              <a:ext uri="{FF2B5EF4-FFF2-40B4-BE49-F238E27FC236}">
                <a16:creationId xmlns:a16="http://schemas.microsoft.com/office/drawing/2014/main" id="{F7550382-870F-4ADA-86FA-FD5DF4B4724A}"/>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altLang="zh-TW" dirty="0">
              <a:solidFill>
                <a:schemeClr val="bg1"/>
              </a:solidFill>
              <a:latin typeface="Rockwell" panose="02060603020205020403" pitchFamily="18" charset="0"/>
              <a:ea typeface="Times New Roman"/>
              <a:cs typeface="Times New Roman"/>
              <a:sym typeface="Times New Roman"/>
            </a:endParaRPr>
          </a:p>
        </p:txBody>
      </p:sp>
      <p:sp>
        <p:nvSpPr>
          <p:cNvPr id="3" name="文字版面配置區 2">
            <a:extLst>
              <a:ext uri="{FF2B5EF4-FFF2-40B4-BE49-F238E27FC236}">
                <a16:creationId xmlns:a16="http://schemas.microsoft.com/office/drawing/2014/main" id="{48CFB69D-FC49-4BBD-B489-7A5242487BE8}"/>
              </a:ext>
            </a:extLst>
          </p:cNvPr>
          <p:cNvSpPr>
            <a:spLocks noGrp="1"/>
          </p:cNvSpPr>
          <p:nvPr>
            <p:ph type="body" idx="1"/>
          </p:nvPr>
        </p:nvSpPr>
        <p:spPr>
          <a:xfrm>
            <a:off x="525780" y="2332026"/>
            <a:ext cx="8092440" cy="1017725"/>
          </a:xfrm>
        </p:spPr>
        <p:txBody>
          <a:bodyPr>
            <a:normAutofit/>
          </a:bodyPr>
          <a:lstStyle/>
          <a:p>
            <a:pPr marL="114300" indent="0" algn="ctr">
              <a:buNone/>
            </a:pPr>
            <a:r>
              <a:rPr lang="en-US" altLang="zh-TW" sz="3600" dirty="0">
                <a:latin typeface="+mn-lt"/>
              </a:rPr>
              <a:t>Thank you.</a:t>
            </a:r>
            <a:endParaRPr lang="zh-TW" altLang="zh-TW" sz="3600" dirty="0">
              <a:latin typeface="+mn-lt"/>
            </a:endParaRPr>
          </a:p>
        </p:txBody>
      </p:sp>
      <p:sp>
        <p:nvSpPr>
          <p:cNvPr id="4" name="投影片編號版面配置區 3">
            <a:extLst>
              <a:ext uri="{FF2B5EF4-FFF2-40B4-BE49-F238E27FC236}">
                <a16:creationId xmlns:a16="http://schemas.microsoft.com/office/drawing/2014/main" id="{C17475D1-D61E-43BD-886D-C4109221A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160701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Lung Cancer</a:t>
            </a:r>
            <a:endParaRPr dirty="0">
              <a:solidFill>
                <a:schemeClr val="bg1"/>
              </a:solidFill>
              <a:latin typeface="Rockwell" panose="02060603020205020403" pitchFamily="18" charset="0"/>
              <a:ea typeface="Times New Roman"/>
              <a:cs typeface="Times New Roman"/>
              <a:sym typeface="Times New Roman"/>
            </a:endParaRPr>
          </a:p>
        </p:txBody>
      </p: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
        <p:nvSpPr>
          <p:cNvPr id="14" name="文字版面配置區 2">
            <a:extLst>
              <a:ext uri="{FF2B5EF4-FFF2-40B4-BE49-F238E27FC236}">
                <a16:creationId xmlns:a16="http://schemas.microsoft.com/office/drawing/2014/main" id="{31349E71-6DE6-4051-A657-923114A01377}"/>
              </a:ext>
            </a:extLst>
          </p:cNvPr>
          <p:cNvSpPr>
            <a:spLocks noGrp="1"/>
          </p:cNvSpPr>
          <p:nvPr>
            <p:ph type="body" idx="1"/>
          </p:nvPr>
        </p:nvSpPr>
        <p:spPr>
          <a:xfrm>
            <a:off x="311700" y="1208503"/>
            <a:ext cx="8160758" cy="2948051"/>
          </a:xfrm>
        </p:spPr>
        <p:txBody>
          <a:bodyPr>
            <a:normAutofit/>
          </a:bodyPr>
          <a:lstStyle/>
          <a:p>
            <a:pPr marL="114300" indent="0">
              <a:lnSpc>
                <a:spcPct val="100000"/>
              </a:lnSpc>
              <a:buNone/>
            </a:pPr>
            <a:r>
              <a:rPr lang="en-US" altLang="zh-TW" sz="2000" b="1" dirty="0">
                <a:solidFill>
                  <a:schemeClr val="bg2">
                    <a:lumMod val="75000"/>
                  </a:schemeClr>
                </a:solidFill>
                <a:latin typeface="Rockwell" panose="02060603020205020403" pitchFamily="18" charset="0"/>
                <a:cs typeface="Times New Roman" panose="02020603050405020304" pitchFamily="18" charset="0"/>
              </a:rPr>
              <a:t>Leading Cause of Mortality</a:t>
            </a:r>
            <a:r>
              <a:rPr lang="en-US" altLang="zh-TW" sz="2000" dirty="0">
                <a:solidFill>
                  <a:schemeClr val="bg2">
                    <a:lumMod val="75000"/>
                  </a:schemeClr>
                </a:solidFill>
                <a:latin typeface="Rockwell" panose="02060603020205020403" pitchFamily="18" charset="0"/>
                <a:cs typeface="Times New Roman" panose="02020603050405020304" pitchFamily="18" charset="0"/>
              </a:rPr>
              <a:t> </a:t>
            </a:r>
          </a:p>
          <a:p>
            <a:pPr marL="504000" algn="just">
              <a:lnSpc>
                <a:spcPct val="110000"/>
              </a:lnSpc>
              <a:buSzPct val="80000"/>
              <a:buFont typeface="Wingdings" panose="05000000000000000000" pitchFamily="2" charset="2"/>
              <a:buChar char="l"/>
            </a:pPr>
            <a:r>
              <a:rPr lang="en-US" altLang="zh-TW" dirty="0">
                <a:solidFill>
                  <a:schemeClr val="accent2">
                    <a:lumMod val="75000"/>
                    <a:lumOff val="25000"/>
                  </a:schemeClr>
                </a:solidFill>
                <a:latin typeface="Rockwell" panose="02060603020205020403" pitchFamily="18" charset="0"/>
                <a:cs typeface="Times New Roman" panose="02020603050405020304" pitchFamily="18" charset="0"/>
              </a:rPr>
              <a:t>Patients with the same clinical and pathological status may experience different survival times.</a:t>
            </a:r>
          </a:p>
          <a:p>
            <a:pPr marL="504000" algn="just">
              <a:lnSpc>
                <a:spcPct val="110000"/>
              </a:lnSpc>
              <a:buSzPct val="80000"/>
              <a:buFont typeface="Wingdings" panose="05000000000000000000" pitchFamily="2" charset="2"/>
              <a:buChar char="l"/>
            </a:pPr>
            <a:r>
              <a:rPr lang="en-US" altLang="zh-TW" dirty="0">
                <a:solidFill>
                  <a:srgbClr val="FF0000"/>
                </a:solidFill>
                <a:latin typeface="Rockwell" panose="02060603020205020403" pitchFamily="18" charset="0"/>
                <a:cs typeface="Times New Roman" panose="02020603050405020304" pitchFamily="18" charset="0"/>
              </a:rPr>
              <a:t>Considering survival as a new and distinct marker </a:t>
            </a:r>
            <a:r>
              <a:rPr lang="en-US" altLang="zh-TW" dirty="0">
                <a:solidFill>
                  <a:schemeClr val="accent2">
                    <a:lumMod val="75000"/>
                    <a:lumOff val="25000"/>
                  </a:schemeClr>
                </a:solidFill>
                <a:latin typeface="Rockwell" panose="02060603020205020403" pitchFamily="18" charset="0"/>
                <a:cs typeface="Times New Roman" panose="02020603050405020304" pitchFamily="18" charset="0"/>
              </a:rPr>
              <a:t>is essential in making informed decisions regarding further treatment for patients.</a:t>
            </a:r>
          </a:p>
        </p:txBody>
      </p:sp>
      <p:cxnSp>
        <p:nvCxnSpPr>
          <p:cNvPr id="15" name="Google Shape;80;p17">
            <a:extLst>
              <a:ext uri="{FF2B5EF4-FFF2-40B4-BE49-F238E27FC236}">
                <a16:creationId xmlns:a16="http://schemas.microsoft.com/office/drawing/2014/main" id="{2F7D0A0E-D0EC-440A-A9E3-BE99FDA48981}"/>
              </a:ext>
            </a:extLst>
          </p:cNvPr>
          <p:cNvCxnSpPr/>
          <p:nvPr/>
        </p:nvCxnSpPr>
        <p:spPr>
          <a:xfrm rot="10800000" flipH="1">
            <a:off x="372458" y="1629738"/>
            <a:ext cx="8100000" cy="0"/>
          </a:xfrm>
          <a:prstGeom prst="straightConnector1">
            <a:avLst/>
          </a:prstGeom>
          <a:noFill/>
          <a:ln w="9525" cap="flat" cmpd="sng">
            <a:solidFill>
              <a:srgbClr val="A28F86"/>
            </a:solidFill>
            <a:prstDash val="solid"/>
            <a:round/>
            <a:headEnd type="none" w="med" len="med"/>
            <a:tailEnd type="none" w="med" len="med"/>
          </a:ln>
        </p:spPr>
      </p:cxnSp>
      <p:pic>
        <p:nvPicPr>
          <p:cNvPr id="3" name="圖片 2">
            <a:extLst>
              <a:ext uri="{FF2B5EF4-FFF2-40B4-BE49-F238E27FC236}">
                <a16:creationId xmlns:a16="http://schemas.microsoft.com/office/drawing/2014/main" id="{D5517BC0-DAAE-46D5-6774-B50035C9CD5F}"/>
              </a:ext>
            </a:extLst>
          </p:cNvPr>
          <p:cNvPicPr>
            <a:picLocks noChangeAspect="1"/>
          </p:cNvPicPr>
          <p:nvPr/>
        </p:nvPicPr>
        <p:blipFill rotWithShape="1">
          <a:blip r:embed="rId3"/>
          <a:srcRect t="50000"/>
          <a:stretch/>
        </p:blipFill>
        <p:spPr>
          <a:xfrm>
            <a:off x="1860122" y="2863921"/>
            <a:ext cx="5328864" cy="2209870"/>
          </a:xfrm>
          <a:prstGeom prst="rect">
            <a:avLst/>
          </a:prstGeom>
        </p:spPr>
      </p:pic>
    </p:spTree>
    <p:extLst>
      <p:ext uri="{BB962C8B-B14F-4D97-AF65-F5344CB8AC3E}">
        <p14:creationId xmlns:p14="http://schemas.microsoft.com/office/powerpoint/2010/main" val="1756855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C8FE0-801A-4D21-ACC2-1B4E61F887BE}"/>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34E04524-58DD-44A9-BCE8-E378E5AECA1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89B34E9E-92D4-46F5-95E2-1968A57764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pic>
        <p:nvPicPr>
          <p:cNvPr id="5" name="圖片 4">
            <a:extLst>
              <a:ext uri="{FF2B5EF4-FFF2-40B4-BE49-F238E27FC236}">
                <a16:creationId xmlns:a16="http://schemas.microsoft.com/office/drawing/2014/main" id="{C140DA28-19EE-428B-8BE3-EFE88F08FBA6}"/>
              </a:ext>
            </a:extLst>
          </p:cNvPr>
          <p:cNvPicPr>
            <a:picLocks noChangeAspect="1"/>
          </p:cNvPicPr>
          <p:nvPr/>
        </p:nvPicPr>
        <p:blipFill>
          <a:blip r:embed="rId2"/>
          <a:stretch>
            <a:fillRect/>
          </a:stretch>
        </p:blipFill>
        <p:spPr>
          <a:xfrm>
            <a:off x="150272" y="0"/>
            <a:ext cx="8843456" cy="5143500"/>
          </a:xfrm>
          <a:prstGeom prst="rect">
            <a:avLst/>
          </a:prstGeom>
        </p:spPr>
      </p:pic>
    </p:spTree>
    <p:extLst>
      <p:ext uri="{BB962C8B-B14F-4D97-AF65-F5344CB8AC3E}">
        <p14:creationId xmlns:p14="http://schemas.microsoft.com/office/powerpoint/2010/main" val="2060393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22"/>
        <p:cNvGrpSpPr/>
        <p:nvPr/>
      </p:nvGrpSpPr>
      <p:grpSpPr>
        <a:xfrm>
          <a:off x="0" y="0"/>
          <a:ext cx="0" cy="0"/>
          <a:chOff x="0" y="0"/>
          <a:chExt cx="0" cy="0"/>
        </a:xfrm>
      </p:grpSpPr>
      <p:sp>
        <p:nvSpPr>
          <p:cNvPr id="10" name="Google Shape;85;p18">
            <a:extLst>
              <a:ext uri="{FF2B5EF4-FFF2-40B4-BE49-F238E27FC236}">
                <a16:creationId xmlns:a16="http://schemas.microsoft.com/office/drawing/2014/main" id="{5D604CAB-DD54-4E41-B8EB-3C1AE43181C7}"/>
              </a:ext>
            </a:extLst>
          </p:cNvPr>
          <p:cNvSpPr txBox="1">
            <a:spLocks/>
          </p:cNvSpPr>
          <p:nvPr/>
        </p:nvSpPr>
        <p:spPr>
          <a:xfrm>
            <a:off x="0" y="0"/>
            <a:ext cx="9144000" cy="1017725"/>
          </a:xfrm>
          <a:prstGeom prst="rect">
            <a:avLst/>
          </a:prstGeom>
          <a:solidFill>
            <a:schemeClr val="tx1"/>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Clinical Data</a:t>
            </a:r>
            <a:endParaRPr lang="en-US" dirty="0">
              <a:solidFill>
                <a:schemeClr val="bg1"/>
              </a:solidFill>
              <a:latin typeface="Rockwell" panose="02060603020205020403" pitchFamily="18" charset="0"/>
              <a:ea typeface="Times New Roman"/>
              <a:cs typeface="Times New Roman"/>
              <a:sym typeface="Times New Roman"/>
            </a:endParaRPr>
          </a:p>
        </p:txBody>
      </p:sp>
      <p:sp>
        <p:nvSpPr>
          <p:cNvPr id="123" name="Google Shape;123;p20"/>
          <p:cNvSpPr txBox="1">
            <a:spLocks noGrp="1"/>
          </p:cNvSpPr>
          <p:nvPr>
            <p:ph type="body" idx="1"/>
          </p:nvPr>
        </p:nvSpPr>
        <p:spPr>
          <a:xfrm>
            <a:off x="311700" y="1815350"/>
            <a:ext cx="8520600" cy="1623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75"/>
              <a:buNone/>
            </a:pPr>
            <a:r>
              <a:rPr lang="zh-TW" sz="1550" dirty="0"/>
              <a:t>'Data number', 'Sex', 'Location', 'Size(cm)', 'PORT-A/切除', '切除肺葉', 'Differentiation分化', 'LVI(Lymphovascular invasion)', 'ALK', 'ROS-1', 'EGFR',  'EGFR mutation', '臨床分期T', '臨床分期N',  '臨床分期M', '臨床分期stage', '病理分期T', '病理分期N', '病理分期M', '病理分期stage', '有無轉移', '轉移器官', '有無復發', '復發器官', 'Smoking', 'PPD', '抽菸年份', 'HTN 高血壓', 'DM 糖尿病', '存在lung cancer家族病史', 'Complications併發症', ‘FVC_Predicted’, ‘FEV1_Predicted’, ‘Observed'</a:t>
            </a:r>
            <a:endParaRPr sz="1200" b="1" dirty="0"/>
          </a:p>
          <a:p>
            <a:pPr marL="0" lvl="0" indent="0" algn="l" rtl="0">
              <a:lnSpc>
                <a:spcPct val="115000"/>
              </a:lnSpc>
              <a:spcBef>
                <a:spcPts val="1200"/>
              </a:spcBef>
              <a:spcAft>
                <a:spcPts val="1200"/>
              </a:spcAft>
              <a:buSzPts val="275"/>
              <a:buNone/>
            </a:pPr>
            <a:endParaRPr sz="1550" dirty="0"/>
          </a:p>
        </p:txBody>
      </p:sp>
      <p:sp>
        <p:nvSpPr>
          <p:cNvPr id="125" name="Google Shape;125;p20"/>
          <p:cNvSpPr txBox="1">
            <a:spLocks noGrp="1"/>
          </p:cNvSpPr>
          <p:nvPr>
            <p:ph type="body" idx="1"/>
          </p:nvPr>
        </p:nvSpPr>
        <p:spPr>
          <a:xfrm>
            <a:off x="311700" y="1334891"/>
            <a:ext cx="8520600" cy="480533"/>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275"/>
              <a:buNone/>
            </a:pPr>
            <a:r>
              <a:rPr lang="zh-TW" sz="1350" dirty="0"/>
              <a:t>150</a:t>
            </a:r>
            <a:r>
              <a:rPr lang="en-US" altLang="zh-TW" sz="1350" dirty="0"/>
              <a:t> </a:t>
            </a:r>
            <a:r>
              <a:rPr lang="zh-TW" sz="1350" dirty="0"/>
              <a:t>features</a:t>
            </a:r>
            <a:endParaRPr sz="1350" dirty="0"/>
          </a:p>
        </p:txBody>
      </p:sp>
      <p:sp>
        <p:nvSpPr>
          <p:cNvPr id="126" name="Google Shape;126;p20"/>
          <p:cNvSpPr txBox="1">
            <a:spLocks noGrp="1"/>
          </p:cNvSpPr>
          <p:nvPr>
            <p:ph type="body" idx="1"/>
          </p:nvPr>
        </p:nvSpPr>
        <p:spPr>
          <a:xfrm>
            <a:off x="388450" y="3556600"/>
            <a:ext cx="4268400" cy="152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5"/>
              <a:buNone/>
            </a:pPr>
            <a:r>
              <a:rPr lang="zh-TW" sz="1250" dirty="0"/>
              <a:t>size: &gt;=3、 &gt;=2、 &gt;=1、 &lt;1</a:t>
            </a:r>
            <a:endParaRPr sz="1250" dirty="0"/>
          </a:p>
          <a:p>
            <a:pPr marL="0" lvl="0" indent="0" algn="l" rtl="0">
              <a:lnSpc>
                <a:spcPct val="100000"/>
              </a:lnSpc>
              <a:spcBef>
                <a:spcPts val="1200"/>
              </a:spcBef>
              <a:spcAft>
                <a:spcPts val="0"/>
              </a:spcAft>
              <a:buSzPts val="275"/>
              <a:buNone/>
            </a:pPr>
            <a:r>
              <a:rPr lang="zh-TW" sz="1250" dirty="0"/>
              <a:t>轉移器官:  淋巴腺、腦、骨骼、肝臟、腎上腺、其他、無</a:t>
            </a:r>
            <a:endParaRPr sz="1250" dirty="0"/>
          </a:p>
          <a:p>
            <a:pPr marL="0" lvl="0" indent="0" algn="l" rtl="0">
              <a:lnSpc>
                <a:spcPct val="100000"/>
              </a:lnSpc>
              <a:spcBef>
                <a:spcPts val="1200"/>
              </a:spcBef>
              <a:spcAft>
                <a:spcPts val="0"/>
              </a:spcAft>
              <a:buSzPts val="275"/>
              <a:buNone/>
            </a:pPr>
            <a:r>
              <a:rPr lang="zh-TW" sz="1250" dirty="0"/>
              <a:t>復發器官:  肺、淋巴腺、腦、骨骼、肝臟、其他、無</a:t>
            </a:r>
            <a:endParaRPr sz="1250" dirty="0"/>
          </a:p>
          <a:p>
            <a:pPr marL="0" lvl="0" indent="0" algn="l" rtl="0">
              <a:lnSpc>
                <a:spcPct val="100000"/>
              </a:lnSpc>
              <a:spcBef>
                <a:spcPts val="1200"/>
              </a:spcBef>
              <a:spcAft>
                <a:spcPts val="1200"/>
              </a:spcAft>
              <a:buSzPts val="275"/>
              <a:buNone/>
            </a:pPr>
            <a:r>
              <a:rPr lang="zh-TW" sz="1250" dirty="0"/>
              <a:t>併發症: 有、無</a:t>
            </a:r>
            <a:endParaRPr sz="1550" dirty="0"/>
          </a:p>
        </p:txBody>
      </p:sp>
      <p:sp>
        <p:nvSpPr>
          <p:cNvPr id="127" name="Google Shape;127;p20"/>
          <p:cNvSpPr txBox="1">
            <a:spLocks noGrp="1"/>
          </p:cNvSpPr>
          <p:nvPr>
            <p:ph type="body" idx="1"/>
          </p:nvPr>
        </p:nvSpPr>
        <p:spPr>
          <a:xfrm>
            <a:off x="4656850" y="3556600"/>
            <a:ext cx="4268400" cy="152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5"/>
              <a:buNone/>
            </a:pPr>
            <a:r>
              <a:rPr lang="zh-TW" sz="1250" dirty="0"/>
              <a:t>FVC_Predicted: &gt;=0.8、 &lt;0.8、 無</a:t>
            </a:r>
            <a:endParaRPr sz="1250" dirty="0"/>
          </a:p>
          <a:p>
            <a:pPr marL="0" lvl="0" indent="0" algn="l" rtl="0">
              <a:lnSpc>
                <a:spcPct val="100000"/>
              </a:lnSpc>
              <a:spcBef>
                <a:spcPts val="1200"/>
              </a:spcBef>
              <a:spcAft>
                <a:spcPts val="0"/>
              </a:spcAft>
              <a:buSzPts val="275"/>
              <a:buNone/>
            </a:pPr>
            <a:r>
              <a:rPr lang="zh-TW" sz="1250" dirty="0"/>
              <a:t>FEV1_Predicted:  &gt;=0.8、 &lt;0.8、 無</a:t>
            </a:r>
            <a:endParaRPr sz="1250" dirty="0"/>
          </a:p>
          <a:p>
            <a:pPr marL="0" lvl="0" indent="0" algn="l" rtl="0">
              <a:lnSpc>
                <a:spcPct val="100000"/>
              </a:lnSpc>
              <a:spcBef>
                <a:spcPts val="1200"/>
              </a:spcBef>
              <a:spcAft>
                <a:spcPts val="1200"/>
              </a:spcAft>
              <a:buSzPts val="275"/>
              <a:buNone/>
            </a:pPr>
            <a:r>
              <a:rPr lang="zh-TW" sz="1250" dirty="0"/>
              <a:t>Observed:  &gt;=0.7、 &lt;0.7、 無</a:t>
            </a:r>
            <a:endParaRPr sz="1550" dirty="0"/>
          </a:p>
        </p:txBody>
      </p:sp>
      <p:sp>
        <p:nvSpPr>
          <p:cNvPr id="2" name="投影片編號版面配置區 1">
            <a:extLst>
              <a:ext uri="{FF2B5EF4-FFF2-40B4-BE49-F238E27FC236}">
                <a16:creationId xmlns:a16="http://schemas.microsoft.com/office/drawing/2014/main" id="{DB062CAB-498F-307C-3D8B-FAE34C0BA1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訓練改動</a:t>
            </a:r>
            <a:endParaRPr/>
          </a:p>
        </p:txBody>
      </p:sp>
      <p:sp>
        <p:nvSpPr>
          <p:cNvPr id="147" name="Google Shape;147;p23"/>
          <p:cNvSpPr txBox="1">
            <a:spLocks noGrp="1"/>
          </p:cNvSpPr>
          <p:nvPr>
            <p:ph type="body" idx="1"/>
          </p:nvPr>
        </p:nvSpPr>
        <p:spPr>
          <a:xfrm>
            <a:off x="236125" y="1152475"/>
            <a:ext cx="8706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zh-TW" dirty="0"/>
              <a:t>讓input圖片大小相同: </a:t>
            </a:r>
            <a:r>
              <a:rPr lang="zh-TW" dirty="0">
                <a:solidFill>
                  <a:srgbClr val="FF0000"/>
                </a:solidFill>
              </a:rPr>
              <a:t>(</a:t>
            </a:r>
            <a:r>
              <a:rPr lang="en-US" altLang="zh-TW" dirty="0">
                <a:solidFill>
                  <a:srgbClr val="FF0000"/>
                </a:solidFill>
              </a:rPr>
              <a:t>128</a:t>
            </a:r>
            <a:r>
              <a:rPr lang="zh-TW" dirty="0">
                <a:solidFill>
                  <a:srgbClr val="FF0000"/>
                </a:solidFill>
              </a:rPr>
              <a:t>, 224, 224)</a:t>
            </a:r>
            <a:endParaRPr dirty="0">
              <a:solidFill>
                <a:srgbClr val="FF0000"/>
              </a:solidFill>
            </a:endParaRPr>
          </a:p>
          <a:p>
            <a:pPr marL="457200" lvl="0" indent="-342900" algn="l" rtl="0">
              <a:spcBef>
                <a:spcPts val="0"/>
              </a:spcBef>
              <a:spcAft>
                <a:spcPts val="0"/>
              </a:spcAft>
              <a:buSzPts val="1800"/>
              <a:buAutoNum type="arabicPeriod"/>
            </a:pPr>
            <a:r>
              <a:rPr lang="zh-TW" dirty="0"/>
              <a:t>用validation data的accuracy與abs(sencitivity - specificity)&lt;</a:t>
            </a:r>
            <a:r>
              <a:rPr lang="zh-TW" dirty="0">
                <a:solidFill>
                  <a:srgbClr val="FF0000"/>
                </a:solidFill>
              </a:rPr>
              <a:t>0.15</a:t>
            </a:r>
            <a:r>
              <a:rPr lang="zh-TW" dirty="0"/>
              <a:t>尋找最好的模型。</a:t>
            </a:r>
            <a:endParaRPr dirty="0"/>
          </a:p>
          <a:p>
            <a:pPr marL="457200" lvl="0" indent="-342900" algn="l" rtl="0">
              <a:spcBef>
                <a:spcPts val="0"/>
              </a:spcBef>
              <a:spcAft>
                <a:spcPts val="0"/>
              </a:spcAft>
              <a:buSzPts val="1800"/>
              <a:buAutoNum type="arabicPeriod"/>
            </a:pPr>
            <a:r>
              <a:rPr lang="zh-TW" dirty="0"/>
              <a:t>ConvNeXt的block數量改為 (1, 1, 3, 1) ，channel數量從(32, 64, 128, 256)改為 </a:t>
            </a:r>
            <a:r>
              <a:rPr lang="zh-TW" dirty="0">
                <a:solidFill>
                  <a:srgbClr val="FF0000"/>
                </a:solidFill>
              </a:rPr>
              <a:t>(8, 16, 32, 64)</a:t>
            </a:r>
            <a:r>
              <a:rPr lang="zh-TW" dirty="0"/>
              <a:t>。</a:t>
            </a:r>
            <a:endParaRPr dirty="0"/>
          </a:p>
          <a:p>
            <a:pPr marL="457200" lvl="0" indent="-342900" algn="l" rtl="0">
              <a:spcBef>
                <a:spcPts val="0"/>
              </a:spcBef>
              <a:spcAft>
                <a:spcPts val="0"/>
              </a:spcAft>
              <a:buSzPts val="1800"/>
              <a:buAutoNum type="arabicPeriod"/>
            </a:pPr>
            <a:r>
              <a:rPr lang="zh-TW" dirty="0"/>
              <a:t>加入</a:t>
            </a:r>
            <a:r>
              <a:rPr lang="zh-TW" dirty="0">
                <a:solidFill>
                  <a:srgbClr val="FF0000"/>
                </a:solidFill>
              </a:rPr>
              <a:t>scheduler</a:t>
            </a:r>
            <a:r>
              <a:rPr lang="zh-TW" dirty="0"/>
              <a:t>和</a:t>
            </a:r>
            <a:r>
              <a:rPr lang="zh-TW" dirty="0">
                <a:solidFill>
                  <a:srgbClr val="FF0000"/>
                </a:solidFill>
              </a:rPr>
              <a:t>warm up</a:t>
            </a:r>
            <a:r>
              <a:rPr lang="zh-TW" dirty="0"/>
              <a:t>。</a:t>
            </a:r>
            <a:endParaRPr dirty="0"/>
          </a:p>
          <a:p>
            <a:pPr marL="457200" lvl="0" indent="0" algn="l" rtl="0">
              <a:spcBef>
                <a:spcPts val="0"/>
              </a:spcBef>
              <a:spcAft>
                <a:spcPts val="0"/>
              </a:spcAft>
              <a:buNone/>
            </a:pPr>
            <a:r>
              <a:rPr lang="zh-TW" dirty="0"/>
              <a:t>lr : 0.000001 - 0.001</a:t>
            </a:r>
            <a:endParaRPr dirty="0"/>
          </a:p>
          <a:p>
            <a:pPr marL="457200" lvl="0" indent="0" algn="l" rtl="0">
              <a:spcBef>
                <a:spcPts val="0"/>
              </a:spcBef>
              <a:spcAft>
                <a:spcPts val="0"/>
              </a:spcAft>
              <a:buNone/>
            </a:pPr>
            <a:r>
              <a:rPr lang="zh-TW" dirty="0"/>
              <a:t>cycle : 20 epochs</a:t>
            </a:r>
            <a:endParaRPr dirty="0"/>
          </a:p>
        </p:txBody>
      </p:sp>
      <p:sp>
        <p:nvSpPr>
          <p:cNvPr id="2" name="投影片編號版面配置區 1">
            <a:extLst>
              <a:ext uri="{FF2B5EF4-FFF2-40B4-BE49-F238E27FC236}">
                <a16:creationId xmlns:a16="http://schemas.microsoft.com/office/drawing/2014/main" id="{9693B902-D5DB-1044-F619-3FB90BC11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Confusion matrix</a:t>
            </a:r>
            <a:endParaRPr/>
          </a:p>
        </p:txBody>
      </p:sp>
      <p:graphicFrame>
        <p:nvGraphicFramePr>
          <p:cNvPr id="307" name="Google Shape;307;p43"/>
          <p:cNvGraphicFramePr/>
          <p:nvPr>
            <p:extLst>
              <p:ext uri="{D42A27DB-BD31-4B8C-83A1-F6EECF244321}">
                <p14:modId xmlns:p14="http://schemas.microsoft.com/office/powerpoint/2010/main" val="486755779"/>
              </p:ext>
            </p:extLst>
          </p:nvPr>
        </p:nvGraphicFramePr>
        <p:xfrm>
          <a:off x="952500" y="1428750"/>
          <a:ext cx="7239000" cy="2377260"/>
        </p:xfrm>
        <a:graphic>
          <a:graphicData uri="http://schemas.openxmlformats.org/drawingml/2006/table">
            <a:tbl>
              <a:tblPr>
                <a:noFill/>
                <a:tableStyleId>{77C3BF2F-5E58-48E6-9570-0CB579CA567E}</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zh-TW" dirty="0"/>
                        <a:t>t</a:t>
                      </a:r>
                      <a:r>
                        <a:rPr lang="en-US" altLang="zh-TW" dirty="0"/>
                        <a:t>p</a:t>
                      </a:r>
                      <a:endParaRPr dirty="0"/>
                    </a:p>
                  </a:txBody>
                  <a:tcPr marL="91425" marR="91425" marT="91425" marB="91425"/>
                </a:tc>
                <a:tc>
                  <a:txBody>
                    <a:bodyPr/>
                    <a:lstStyle/>
                    <a:p>
                      <a:pPr marL="0" lvl="0" indent="0" algn="l" rtl="0">
                        <a:spcBef>
                          <a:spcPts val="0"/>
                        </a:spcBef>
                        <a:spcAft>
                          <a:spcPts val="0"/>
                        </a:spcAft>
                        <a:buNone/>
                      </a:pPr>
                      <a:r>
                        <a:rPr lang="zh-TW" dirty="0"/>
                        <a:t>f</a:t>
                      </a:r>
                      <a:r>
                        <a:rPr lang="en-US" altLang="zh-TW" dirty="0"/>
                        <a:t>n</a:t>
                      </a:r>
                      <a:endParaRPr dirty="0"/>
                    </a:p>
                  </a:txBody>
                  <a:tcPr marL="91425" marR="91425" marT="91425" marB="91425"/>
                </a:tc>
                <a:tc>
                  <a:txBody>
                    <a:bodyPr/>
                    <a:lstStyle/>
                    <a:p>
                      <a:pPr marL="0" lvl="0" indent="0" algn="l" rtl="0">
                        <a:spcBef>
                          <a:spcPts val="0"/>
                        </a:spcBef>
                        <a:spcAft>
                          <a:spcPts val="0"/>
                        </a:spcAft>
                        <a:buNone/>
                      </a:pPr>
                      <a:r>
                        <a:rPr lang="zh-TW" dirty="0"/>
                        <a:t>f</a:t>
                      </a:r>
                      <a:r>
                        <a:rPr lang="en-US" altLang="zh-TW" dirty="0"/>
                        <a:t>p</a:t>
                      </a:r>
                      <a:endParaRPr dirty="0"/>
                    </a:p>
                  </a:txBody>
                  <a:tcPr marL="91425" marR="91425" marT="91425" marB="91425"/>
                </a:tc>
                <a:tc>
                  <a:txBody>
                    <a:bodyPr/>
                    <a:lstStyle/>
                    <a:p>
                      <a:pPr marL="0" lvl="0" indent="0" algn="l" rtl="0">
                        <a:spcBef>
                          <a:spcPts val="0"/>
                        </a:spcBef>
                        <a:spcAft>
                          <a:spcPts val="0"/>
                        </a:spcAft>
                        <a:buNone/>
                      </a:pPr>
                      <a:r>
                        <a:rPr lang="zh-TW" dirty="0"/>
                        <a:t>t</a:t>
                      </a:r>
                      <a:r>
                        <a:rPr lang="en-US" altLang="zh-TW" dirty="0"/>
                        <a:t>n</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dirty="0"/>
                        <a:t>fold 1</a:t>
                      </a:r>
                      <a:endParaRPr dirty="0"/>
                    </a:p>
                  </a:txBody>
                  <a:tcPr marL="91425" marR="91425" marT="91425" marB="91425"/>
                </a:tc>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5</a:t>
                      </a:r>
                      <a:endParaRPr dirty="0"/>
                    </a:p>
                  </a:txBody>
                  <a:tcPr marL="91425" marR="91425" marT="91425" marB="91425"/>
                </a:tc>
                <a:tc>
                  <a:txBody>
                    <a:bodyPr/>
                    <a:lstStyle/>
                    <a:p>
                      <a:pPr marL="0" lvl="0" indent="0" algn="l" rtl="0">
                        <a:spcBef>
                          <a:spcPts val="0"/>
                        </a:spcBef>
                        <a:spcAft>
                          <a:spcPts val="0"/>
                        </a:spcAft>
                        <a:buNone/>
                      </a:pPr>
                      <a:r>
                        <a:rPr lang="en-US" dirty="0"/>
                        <a:t>35</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t>fold 2</a:t>
                      </a:r>
                      <a:endParaRPr/>
                    </a:p>
                  </a:txBody>
                  <a:tcPr marL="91425" marR="91425" marT="91425" marB="91425"/>
                </a:tc>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4</a:t>
                      </a:r>
                      <a:endParaRPr dirty="0"/>
                    </a:p>
                  </a:txBody>
                  <a:tcPr marL="91425" marR="91425" marT="91425" marB="91425"/>
                </a:tc>
                <a:tc>
                  <a:txBody>
                    <a:bodyPr/>
                    <a:lstStyle/>
                    <a:p>
                      <a:pPr marL="0" lvl="0" indent="0" algn="l" rtl="0">
                        <a:spcBef>
                          <a:spcPts val="0"/>
                        </a:spcBef>
                        <a:spcAft>
                          <a:spcPts val="0"/>
                        </a:spcAft>
                        <a:buNone/>
                      </a:pPr>
                      <a:r>
                        <a:rPr lang="en-US" dirty="0"/>
                        <a:t>36</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t>fold 3</a:t>
                      </a:r>
                      <a:endParaRPr/>
                    </a:p>
                  </a:txBody>
                  <a:tcPr marL="91425" marR="91425" marT="91425" marB="91425"/>
                </a:tc>
                <a:tc>
                  <a:txBody>
                    <a:bodyPr/>
                    <a:lstStyle/>
                    <a:p>
                      <a:pPr marL="0" lvl="0" indent="0" algn="l" rtl="0">
                        <a:spcBef>
                          <a:spcPts val="0"/>
                        </a:spcBef>
                        <a:spcAft>
                          <a:spcPts val="0"/>
                        </a:spcAft>
                        <a:buNone/>
                      </a:pPr>
                      <a:r>
                        <a:rPr lang="en-US" dirty="0"/>
                        <a:t>5</a:t>
                      </a:r>
                      <a:endParaRPr dirty="0"/>
                    </a:p>
                  </a:txBody>
                  <a:tcPr marL="91425" marR="91425" marT="91425" marB="91425"/>
                </a:tc>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9</a:t>
                      </a:r>
                      <a:endParaRPr dirty="0"/>
                    </a:p>
                  </a:txBody>
                  <a:tcPr marL="91425" marR="91425" marT="91425" marB="91425"/>
                </a:tc>
                <a:tc>
                  <a:txBody>
                    <a:bodyPr/>
                    <a:lstStyle/>
                    <a:p>
                      <a:pPr marL="0" lvl="0" indent="0" algn="l" rtl="0">
                        <a:spcBef>
                          <a:spcPts val="0"/>
                        </a:spcBef>
                        <a:spcAft>
                          <a:spcPts val="0"/>
                        </a:spcAft>
                        <a:buNone/>
                      </a:pPr>
                      <a:r>
                        <a:rPr lang="en-US" dirty="0"/>
                        <a:t>31</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a:t>fold 4</a:t>
                      </a:r>
                      <a:endParaRPr/>
                    </a:p>
                  </a:txBody>
                  <a:tcPr marL="91425" marR="91425" marT="91425" marB="91425"/>
                </a:tc>
                <a:tc>
                  <a:txBody>
                    <a:bodyPr/>
                    <a:lstStyle/>
                    <a:p>
                      <a:pPr marL="0" lvl="0" indent="0" algn="l" rtl="0">
                        <a:spcBef>
                          <a:spcPts val="0"/>
                        </a:spcBef>
                        <a:spcAft>
                          <a:spcPts val="0"/>
                        </a:spcAft>
                        <a:buNone/>
                      </a:pPr>
                      <a:r>
                        <a:rPr lang="en-US" dirty="0"/>
                        <a:t>5</a:t>
                      </a:r>
                      <a:endParaRPr dirty="0"/>
                    </a:p>
                  </a:txBody>
                  <a:tcPr marL="91425" marR="91425" marT="91425" marB="91425"/>
                </a:tc>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zh-TW" dirty="0"/>
                        <a:t>1</a:t>
                      </a:r>
                      <a:endParaRPr dirty="0"/>
                    </a:p>
                  </a:txBody>
                  <a:tcPr marL="91425" marR="91425" marT="91425" marB="91425"/>
                </a:tc>
                <a:tc>
                  <a:txBody>
                    <a:bodyPr/>
                    <a:lstStyle/>
                    <a:p>
                      <a:pPr marL="0" lvl="0" indent="0" algn="l" rtl="0">
                        <a:spcBef>
                          <a:spcPts val="0"/>
                        </a:spcBef>
                        <a:spcAft>
                          <a:spcPts val="0"/>
                        </a:spcAft>
                        <a:buNone/>
                      </a:pPr>
                      <a:r>
                        <a:rPr lang="en-US" dirty="0"/>
                        <a:t>39</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zh-TW"/>
                        <a:t>fold 5</a:t>
                      </a:r>
                      <a:endParaRPr/>
                    </a:p>
                  </a:txBody>
                  <a:tcPr marL="91425" marR="91425" marT="91425" marB="91425"/>
                </a:tc>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l" rtl="0">
                        <a:spcBef>
                          <a:spcPts val="0"/>
                        </a:spcBef>
                        <a:spcAft>
                          <a:spcPts val="0"/>
                        </a:spcAft>
                        <a:buNone/>
                      </a:pPr>
                      <a:r>
                        <a:rPr lang="en-US" dirty="0"/>
                        <a:t>0</a:t>
                      </a:r>
                      <a:endParaRPr dirty="0"/>
                    </a:p>
                  </a:txBody>
                  <a:tcPr marL="91425" marR="91425" marT="91425" marB="91425"/>
                </a:tc>
                <a:tc>
                  <a:txBody>
                    <a:bodyPr/>
                    <a:lstStyle/>
                    <a:p>
                      <a:pPr marL="0" lvl="0" indent="0" algn="l" rtl="0">
                        <a:spcBef>
                          <a:spcPts val="0"/>
                        </a:spcBef>
                        <a:spcAft>
                          <a:spcPts val="0"/>
                        </a:spcAft>
                        <a:buNone/>
                      </a:pPr>
                      <a:r>
                        <a:rPr lang="en-US" dirty="0"/>
                        <a:t>8</a:t>
                      </a:r>
                      <a:endParaRPr dirty="0"/>
                    </a:p>
                  </a:txBody>
                  <a:tcPr marL="91425" marR="91425" marT="91425" marB="91425"/>
                </a:tc>
                <a:tc>
                  <a:txBody>
                    <a:bodyPr/>
                    <a:lstStyle/>
                    <a:p>
                      <a:pPr marL="0" lvl="0" indent="0" algn="l" rtl="0">
                        <a:spcBef>
                          <a:spcPts val="0"/>
                        </a:spcBef>
                        <a:spcAft>
                          <a:spcPts val="0"/>
                        </a:spcAft>
                        <a:buNone/>
                      </a:pPr>
                      <a:r>
                        <a:rPr lang="en-US" dirty="0"/>
                        <a:t>34</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08" name="Google Shape;308;p43"/>
          <p:cNvSpPr txBox="1"/>
          <p:nvPr/>
        </p:nvSpPr>
        <p:spPr>
          <a:xfrm>
            <a:off x="952500" y="4092075"/>
            <a:ext cx="39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dirty="0"/>
              <a:t>P</a:t>
            </a:r>
            <a:r>
              <a:rPr lang="zh-TW" dirty="0"/>
              <a:t>PV = t</a:t>
            </a:r>
            <a:r>
              <a:rPr lang="en-US" altLang="zh-TW" dirty="0"/>
              <a:t>p</a:t>
            </a:r>
            <a:r>
              <a:rPr lang="zh-TW" dirty="0"/>
              <a:t> / (t</a:t>
            </a:r>
            <a:r>
              <a:rPr lang="en-US" altLang="zh-TW" dirty="0"/>
              <a:t>p</a:t>
            </a:r>
            <a:r>
              <a:rPr lang="zh-TW" dirty="0"/>
              <a:t> + f</a:t>
            </a:r>
            <a:r>
              <a:rPr lang="en-US" altLang="zh-TW" dirty="0"/>
              <a:t>p</a:t>
            </a:r>
            <a:r>
              <a:rPr lang="zh-TW" dirty="0"/>
              <a:t>)  所以</a:t>
            </a:r>
            <a:r>
              <a:rPr lang="en-US" altLang="zh-TW" dirty="0"/>
              <a:t>P</a:t>
            </a:r>
            <a:r>
              <a:rPr lang="zh-TW" dirty="0"/>
              <a:t>PV才會不到一半</a:t>
            </a:r>
            <a:endParaRPr dirty="0"/>
          </a:p>
        </p:txBody>
      </p:sp>
      <p:sp>
        <p:nvSpPr>
          <p:cNvPr id="2" name="投影片編號版面配置區 1">
            <a:extLst>
              <a:ext uri="{FF2B5EF4-FFF2-40B4-BE49-F238E27FC236}">
                <a16:creationId xmlns:a16="http://schemas.microsoft.com/office/drawing/2014/main" id="{EFD7C2CA-9E29-6768-6AF5-BE33206CD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t>Confusion matrix</a:t>
            </a:r>
            <a:r>
              <a:rPr lang="en-US" altLang="zh-TW" dirty="0"/>
              <a:t> (</a:t>
            </a:r>
            <a:r>
              <a:rPr lang="zh-TW" altLang="en-US" dirty="0"/>
              <a:t>全加</a:t>
            </a:r>
            <a:r>
              <a:rPr lang="en-US" altLang="zh-TW" dirty="0"/>
              <a:t>)</a:t>
            </a:r>
            <a:endParaRPr dirty="0"/>
          </a:p>
        </p:txBody>
      </p:sp>
      <p:graphicFrame>
        <p:nvGraphicFramePr>
          <p:cNvPr id="307" name="Google Shape;307;p43"/>
          <p:cNvGraphicFramePr/>
          <p:nvPr>
            <p:extLst>
              <p:ext uri="{D42A27DB-BD31-4B8C-83A1-F6EECF244321}">
                <p14:modId xmlns:p14="http://schemas.microsoft.com/office/powerpoint/2010/main" val="2082202565"/>
              </p:ext>
            </p:extLst>
          </p:nvPr>
        </p:nvGraphicFramePr>
        <p:xfrm>
          <a:off x="952500" y="2444261"/>
          <a:ext cx="7239000" cy="792420"/>
        </p:xfrm>
        <a:graphic>
          <a:graphicData uri="http://schemas.openxmlformats.org/drawingml/2006/table">
            <a:tbl>
              <a:tblPr>
                <a:noFill/>
                <a:tableStyleId>{77C3BF2F-5E58-48E6-9570-0CB579CA567E}</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zh-TW"/>
                        <a:t>tp</a:t>
                      </a:r>
                      <a:endParaRPr/>
                    </a:p>
                  </a:txBody>
                  <a:tcPr marL="91425" marR="91425" marT="91425" marB="91425"/>
                </a:tc>
                <a:tc>
                  <a:txBody>
                    <a:bodyPr/>
                    <a:lstStyle/>
                    <a:p>
                      <a:pPr marL="0" lvl="0" indent="0" algn="l" rtl="0">
                        <a:spcBef>
                          <a:spcPts val="0"/>
                        </a:spcBef>
                        <a:spcAft>
                          <a:spcPts val="0"/>
                        </a:spcAft>
                        <a:buNone/>
                      </a:pPr>
                      <a:r>
                        <a:rPr lang="zh-TW"/>
                        <a:t>fn</a:t>
                      </a:r>
                      <a:endParaRPr/>
                    </a:p>
                  </a:txBody>
                  <a:tcPr marL="91425" marR="91425" marT="91425" marB="91425"/>
                </a:tc>
                <a:tc>
                  <a:txBody>
                    <a:bodyPr/>
                    <a:lstStyle/>
                    <a:p>
                      <a:pPr marL="0" lvl="0" indent="0" algn="l" rtl="0">
                        <a:spcBef>
                          <a:spcPts val="0"/>
                        </a:spcBef>
                        <a:spcAft>
                          <a:spcPts val="0"/>
                        </a:spcAft>
                        <a:buNone/>
                      </a:pPr>
                      <a:r>
                        <a:rPr lang="zh-TW"/>
                        <a:t>fp</a:t>
                      </a:r>
                      <a:endParaRPr/>
                    </a:p>
                  </a:txBody>
                  <a:tcPr marL="91425" marR="91425" marT="91425" marB="91425"/>
                </a:tc>
                <a:tc>
                  <a:txBody>
                    <a:bodyPr/>
                    <a:lstStyle/>
                    <a:p>
                      <a:pPr marL="0" lvl="0" indent="0" algn="l" rtl="0">
                        <a:spcBef>
                          <a:spcPts val="0"/>
                        </a:spcBef>
                        <a:spcAft>
                          <a:spcPts val="0"/>
                        </a:spcAft>
                        <a:buNone/>
                      </a:pPr>
                      <a:r>
                        <a:rPr lang="zh-TW"/>
                        <a:t>tn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dirty="0"/>
                        <a:t>Total</a:t>
                      </a:r>
                      <a:endParaRPr dirty="0"/>
                    </a:p>
                  </a:txBody>
                  <a:tcPr marL="91425" marR="91425" marT="91425" marB="91425"/>
                </a:tc>
                <a:tc>
                  <a:txBody>
                    <a:bodyPr/>
                    <a:lstStyle/>
                    <a:p>
                      <a:pPr marL="0" lvl="0" indent="0" algn="l" rtl="0">
                        <a:spcBef>
                          <a:spcPts val="0"/>
                        </a:spcBef>
                        <a:spcAft>
                          <a:spcPts val="0"/>
                        </a:spcAft>
                        <a:buNone/>
                      </a:pPr>
                      <a:r>
                        <a:rPr lang="en-US" dirty="0"/>
                        <a:t>28</a:t>
                      </a:r>
                      <a:endParaRPr dirty="0"/>
                    </a:p>
                  </a:txBody>
                  <a:tcPr marL="91425" marR="91425" marT="91425" marB="91425"/>
                </a:tc>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l" rtl="0">
                        <a:spcBef>
                          <a:spcPts val="0"/>
                        </a:spcBef>
                        <a:spcAft>
                          <a:spcPts val="0"/>
                        </a:spcAft>
                        <a:buNone/>
                      </a:pPr>
                      <a:r>
                        <a:rPr lang="en-US" dirty="0"/>
                        <a:t>27</a:t>
                      </a:r>
                      <a:endParaRPr dirty="0"/>
                    </a:p>
                  </a:txBody>
                  <a:tcPr marL="91425" marR="91425" marT="91425" marB="91425"/>
                </a:tc>
                <a:tc>
                  <a:txBody>
                    <a:bodyPr/>
                    <a:lstStyle/>
                    <a:p>
                      <a:pPr marL="0" lvl="0" indent="0" algn="l" rtl="0">
                        <a:spcBef>
                          <a:spcPts val="0"/>
                        </a:spcBef>
                        <a:spcAft>
                          <a:spcPts val="0"/>
                        </a:spcAft>
                        <a:buNone/>
                      </a:pPr>
                      <a:r>
                        <a:rPr lang="en-US" dirty="0"/>
                        <a:t>175</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308" name="Google Shape;308;p43"/>
          <p:cNvSpPr txBox="1"/>
          <p:nvPr/>
        </p:nvSpPr>
        <p:spPr>
          <a:xfrm>
            <a:off x="952500" y="4092075"/>
            <a:ext cx="576418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TW" dirty="0"/>
              <a:t>P</a:t>
            </a:r>
            <a:r>
              <a:rPr lang="zh-TW" dirty="0"/>
              <a:t>PV = t</a:t>
            </a:r>
            <a:r>
              <a:rPr lang="en-US" altLang="zh-TW" dirty="0"/>
              <a:t>p</a:t>
            </a:r>
            <a:r>
              <a:rPr lang="zh-TW" dirty="0"/>
              <a:t> / (t</a:t>
            </a:r>
            <a:r>
              <a:rPr lang="en-US" altLang="zh-TW" dirty="0"/>
              <a:t>p</a:t>
            </a:r>
            <a:r>
              <a:rPr lang="zh-TW" dirty="0"/>
              <a:t> + f</a:t>
            </a:r>
            <a:r>
              <a:rPr lang="en-US" altLang="zh-TW" dirty="0"/>
              <a:t>p</a:t>
            </a:r>
            <a:r>
              <a:rPr lang="zh-TW" dirty="0"/>
              <a:t>)</a:t>
            </a:r>
            <a:r>
              <a:rPr lang="en-US" altLang="zh-TW" dirty="0"/>
              <a:t> = 28 / (28 + 27)</a:t>
            </a:r>
            <a:r>
              <a:rPr lang="zh-TW" dirty="0"/>
              <a:t>  所以</a:t>
            </a:r>
            <a:r>
              <a:rPr lang="en-US" altLang="zh-TW" dirty="0"/>
              <a:t>P</a:t>
            </a:r>
            <a:r>
              <a:rPr lang="zh-TW" dirty="0"/>
              <a:t>PV才會不到一半</a:t>
            </a:r>
            <a:endParaRPr dirty="0"/>
          </a:p>
        </p:txBody>
      </p:sp>
      <p:sp>
        <p:nvSpPr>
          <p:cNvPr id="2" name="投影片編號版面配置區 1">
            <a:extLst>
              <a:ext uri="{FF2B5EF4-FFF2-40B4-BE49-F238E27FC236}">
                <a16:creationId xmlns:a16="http://schemas.microsoft.com/office/drawing/2014/main" id="{EFD7C2CA-9E29-6768-6AF5-BE33206CD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Tree>
    <p:extLst>
      <p:ext uri="{BB962C8B-B14F-4D97-AF65-F5344CB8AC3E}">
        <p14:creationId xmlns:p14="http://schemas.microsoft.com/office/powerpoint/2010/main" val="1033683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5 fold cross validation (label=0)</a:t>
            </a:r>
            <a:endParaRPr/>
          </a:p>
        </p:txBody>
      </p:sp>
      <p:sp>
        <p:nvSpPr>
          <p:cNvPr id="91" name="Google Shape;91;p19"/>
          <p:cNvSpPr/>
          <p:nvPr/>
        </p:nvSpPr>
        <p:spPr>
          <a:xfrm>
            <a:off x="2439750" y="2147075"/>
            <a:ext cx="852900" cy="2844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Test</a:t>
            </a:r>
            <a:endParaRPr/>
          </a:p>
        </p:txBody>
      </p:sp>
      <p:sp>
        <p:nvSpPr>
          <p:cNvPr id="92" name="Google Shape;92;p19"/>
          <p:cNvSpPr/>
          <p:nvPr/>
        </p:nvSpPr>
        <p:spPr>
          <a:xfrm>
            <a:off x="2439750" y="2655400"/>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Train</a:t>
            </a:r>
            <a:endParaRPr/>
          </a:p>
        </p:txBody>
      </p:sp>
      <p:sp>
        <p:nvSpPr>
          <p:cNvPr id="93" name="Google Shape;93;p19"/>
          <p:cNvSpPr/>
          <p:nvPr/>
        </p:nvSpPr>
        <p:spPr>
          <a:xfrm>
            <a:off x="5851350" y="3163725"/>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Train</a:t>
            </a:r>
            <a:endParaRPr/>
          </a:p>
        </p:txBody>
      </p:sp>
      <p:sp>
        <p:nvSpPr>
          <p:cNvPr id="94" name="Google Shape;94;p19"/>
          <p:cNvSpPr/>
          <p:nvPr/>
        </p:nvSpPr>
        <p:spPr>
          <a:xfrm>
            <a:off x="3292650" y="2147075"/>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Val</a:t>
            </a:r>
            <a:endParaRPr/>
          </a:p>
        </p:txBody>
      </p:sp>
      <p:sp>
        <p:nvSpPr>
          <p:cNvPr id="95" name="Google Shape;95;p19"/>
          <p:cNvSpPr/>
          <p:nvPr/>
        </p:nvSpPr>
        <p:spPr>
          <a:xfrm>
            <a:off x="4145550" y="2147075"/>
            <a:ext cx="25587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Train</a:t>
            </a:r>
            <a:endParaRPr/>
          </a:p>
        </p:txBody>
      </p:sp>
      <p:sp>
        <p:nvSpPr>
          <p:cNvPr id="96" name="Google Shape;96;p19"/>
          <p:cNvSpPr/>
          <p:nvPr/>
        </p:nvSpPr>
        <p:spPr>
          <a:xfrm>
            <a:off x="3292650" y="2655400"/>
            <a:ext cx="852900" cy="2844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Test</a:t>
            </a:r>
            <a:endParaRPr/>
          </a:p>
        </p:txBody>
      </p:sp>
      <p:sp>
        <p:nvSpPr>
          <p:cNvPr id="97" name="Google Shape;97;p19"/>
          <p:cNvSpPr/>
          <p:nvPr/>
        </p:nvSpPr>
        <p:spPr>
          <a:xfrm>
            <a:off x="4145550" y="2655400"/>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Val</a:t>
            </a:r>
            <a:endParaRPr/>
          </a:p>
        </p:txBody>
      </p:sp>
      <p:sp>
        <p:nvSpPr>
          <p:cNvPr id="98" name="Google Shape;98;p19"/>
          <p:cNvSpPr/>
          <p:nvPr/>
        </p:nvSpPr>
        <p:spPr>
          <a:xfrm>
            <a:off x="4998450" y="2655400"/>
            <a:ext cx="17058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Train</a:t>
            </a:r>
            <a:endParaRPr/>
          </a:p>
        </p:txBody>
      </p:sp>
      <p:sp>
        <p:nvSpPr>
          <p:cNvPr id="99" name="Google Shape;99;p19"/>
          <p:cNvSpPr/>
          <p:nvPr/>
        </p:nvSpPr>
        <p:spPr>
          <a:xfrm>
            <a:off x="4145550" y="3163725"/>
            <a:ext cx="852900" cy="2844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Test</a:t>
            </a:r>
            <a:endParaRPr/>
          </a:p>
        </p:txBody>
      </p:sp>
      <p:sp>
        <p:nvSpPr>
          <p:cNvPr id="100" name="Google Shape;100;p19"/>
          <p:cNvSpPr/>
          <p:nvPr/>
        </p:nvSpPr>
        <p:spPr>
          <a:xfrm>
            <a:off x="4998450" y="3163713"/>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Val</a:t>
            </a:r>
            <a:endParaRPr/>
          </a:p>
        </p:txBody>
      </p:sp>
      <p:sp>
        <p:nvSpPr>
          <p:cNvPr id="101" name="Google Shape;101;p19"/>
          <p:cNvSpPr/>
          <p:nvPr/>
        </p:nvSpPr>
        <p:spPr>
          <a:xfrm>
            <a:off x="2439750" y="3163725"/>
            <a:ext cx="17058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Train</a:t>
            </a:r>
            <a:endParaRPr/>
          </a:p>
        </p:txBody>
      </p:sp>
      <p:sp>
        <p:nvSpPr>
          <p:cNvPr id="102" name="Google Shape;102;p19"/>
          <p:cNvSpPr/>
          <p:nvPr/>
        </p:nvSpPr>
        <p:spPr>
          <a:xfrm>
            <a:off x="4998450" y="3672050"/>
            <a:ext cx="852900" cy="2844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Test</a:t>
            </a:r>
            <a:endParaRPr/>
          </a:p>
        </p:txBody>
      </p:sp>
      <p:sp>
        <p:nvSpPr>
          <p:cNvPr id="103" name="Google Shape;103;p19"/>
          <p:cNvSpPr/>
          <p:nvPr/>
        </p:nvSpPr>
        <p:spPr>
          <a:xfrm>
            <a:off x="5851350" y="3672038"/>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Val</a:t>
            </a:r>
            <a:endParaRPr/>
          </a:p>
        </p:txBody>
      </p:sp>
      <p:sp>
        <p:nvSpPr>
          <p:cNvPr id="104" name="Google Shape;104;p19"/>
          <p:cNvSpPr/>
          <p:nvPr/>
        </p:nvSpPr>
        <p:spPr>
          <a:xfrm>
            <a:off x="2439750" y="3672050"/>
            <a:ext cx="25587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Train</a:t>
            </a:r>
            <a:endParaRPr/>
          </a:p>
        </p:txBody>
      </p:sp>
      <p:sp>
        <p:nvSpPr>
          <p:cNvPr id="105" name="Google Shape;105;p19"/>
          <p:cNvSpPr/>
          <p:nvPr/>
        </p:nvSpPr>
        <p:spPr>
          <a:xfrm>
            <a:off x="5851350" y="4180375"/>
            <a:ext cx="852900" cy="2844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Test</a:t>
            </a:r>
            <a:endParaRPr/>
          </a:p>
        </p:txBody>
      </p:sp>
      <p:sp>
        <p:nvSpPr>
          <p:cNvPr id="106" name="Google Shape;106;p19"/>
          <p:cNvSpPr/>
          <p:nvPr/>
        </p:nvSpPr>
        <p:spPr>
          <a:xfrm>
            <a:off x="2439750" y="4180363"/>
            <a:ext cx="8529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Val</a:t>
            </a:r>
            <a:endParaRPr/>
          </a:p>
        </p:txBody>
      </p:sp>
      <p:sp>
        <p:nvSpPr>
          <p:cNvPr id="107" name="Google Shape;107;p19"/>
          <p:cNvSpPr/>
          <p:nvPr/>
        </p:nvSpPr>
        <p:spPr>
          <a:xfrm>
            <a:off x="3292525" y="4180375"/>
            <a:ext cx="2558700" cy="284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Train</a:t>
            </a:r>
            <a:endParaRPr/>
          </a:p>
        </p:txBody>
      </p:sp>
      <p:graphicFrame>
        <p:nvGraphicFramePr>
          <p:cNvPr id="108" name="Google Shape;108;p19"/>
          <p:cNvGraphicFramePr/>
          <p:nvPr/>
        </p:nvGraphicFramePr>
        <p:xfrm>
          <a:off x="5198175" y="226213"/>
          <a:ext cx="3825250" cy="1188630"/>
        </p:xfrm>
        <a:graphic>
          <a:graphicData uri="http://schemas.openxmlformats.org/drawingml/2006/table">
            <a:tbl>
              <a:tblPr>
                <a:noFill/>
                <a:tableStyleId>{77C3BF2F-5E58-48E6-9570-0CB579CA567E}</a:tableStyleId>
              </a:tblPr>
              <a:tblGrid>
                <a:gridCol w="765050">
                  <a:extLst>
                    <a:ext uri="{9D8B030D-6E8A-4147-A177-3AD203B41FA5}">
                      <a16:colId xmlns:a16="http://schemas.microsoft.com/office/drawing/2014/main" val="20000"/>
                    </a:ext>
                  </a:extLst>
                </a:gridCol>
                <a:gridCol w="765050">
                  <a:extLst>
                    <a:ext uri="{9D8B030D-6E8A-4147-A177-3AD203B41FA5}">
                      <a16:colId xmlns:a16="http://schemas.microsoft.com/office/drawing/2014/main" val="20001"/>
                    </a:ext>
                  </a:extLst>
                </a:gridCol>
                <a:gridCol w="765050">
                  <a:extLst>
                    <a:ext uri="{9D8B030D-6E8A-4147-A177-3AD203B41FA5}">
                      <a16:colId xmlns:a16="http://schemas.microsoft.com/office/drawing/2014/main" val="20002"/>
                    </a:ext>
                  </a:extLst>
                </a:gridCol>
                <a:gridCol w="765050">
                  <a:extLst>
                    <a:ext uri="{9D8B030D-6E8A-4147-A177-3AD203B41FA5}">
                      <a16:colId xmlns:a16="http://schemas.microsoft.com/office/drawing/2014/main" val="20003"/>
                    </a:ext>
                  </a:extLst>
                </a:gridCol>
                <a:gridCol w="765050">
                  <a:extLst>
                    <a:ext uri="{9D8B030D-6E8A-4147-A177-3AD203B41FA5}">
                      <a16:colId xmlns:a16="http://schemas.microsoft.com/office/drawing/2014/main" val="20004"/>
                    </a:ext>
                  </a:extLst>
                </a:gridCol>
              </a:tblGrid>
              <a:tr h="208775">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r>
                        <a:rPr lang="zh-TW" sz="1100"/>
                        <a:t>筆數 </a:t>
                      </a:r>
                      <a:r>
                        <a:rPr lang="zh-TW" sz="900"/>
                        <a:t>(Sum=236)</a:t>
                      </a:r>
                      <a:endParaRPr sz="900"/>
                    </a:p>
                  </a:txBody>
                  <a:tcPr marL="91425" marR="91425" marT="91425" marB="91425"/>
                </a:tc>
                <a:tc>
                  <a:txBody>
                    <a:bodyPr/>
                    <a:lstStyle/>
                    <a:p>
                      <a:pPr marL="0" lvl="0" indent="0" algn="l" rtl="0">
                        <a:spcBef>
                          <a:spcPts val="0"/>
                        </a:spcBef>
                        <a:spcAft>
                          <a:spcPts val="0"/>
                        </a:spcAft>
                        <a:buNone/>
                      </a:pPr>
                      <a:r>
                        <a:rPr lang="zh-TW" sz="1100"/>
                        <a:t>Train</a:t>
                      </a:r>
                      <a:endParaRPr sz="1100"/>
                    </a:p>
                  </a:txBody>
                  <a:tcPr marL="91425" marR="91425" marT="91425" marB="91425"/>
                </a:tc>
                <a:tc>
                  <a:txBody>
                    <a:bodyPr/>
                    <a:lstStyle/>
                    <a:p>
                      <a:pPr marL="0" lvl="0" indent="0" algn="l" rtl="0">
                        <a:spcBef>
                          <a:spcPts val="0"/>
                        </a:spcBef>
                        <a:spcAft>
                          <a:spcPts val="0"/>
                        </a:spcAft>
                        <a:buNone/>
                      </a:pPr>
                      <a:r>
                        <a:rPr lang="zh-TW" sz="1100"/>
                        <a:t>Val</a:t>
                      </a:r>
                      <a:endParaRPr sz="1100"/>
                    </a:p>
                  </a:txBody>
                  <a:tcPr marL="91425" marR="91425" marT="91425" marB="91425"/>
                </a:tc>
                <a:tc>
                  <a:txBody>
                    <a:bodyPr/>
                    <a:lstStyle/>
                    <a:p>
                      <a:pPr marL="0" lvl="0" indent="0" algn="l" rtl="0">
                        <a:spcBef>
                          <a:spcPts val="0"/>
                        </a:spcBef>
                        <a:spcAft>
                          <a:spcPts val="0"/>
                        </a:spcAft>
                        <a:buNone/>
                      </a:pPr>
                      <a:r>
                        <a:rPr lang="zh-TW" sz="1100"/>
                        <a:t>Test</a:t>
                      </a:r>
                      <a:endParaRPr sz="1100"/>
                    </a:p>
                  </a:txBody>
                  <a:tcPr marL="91425" marR="91425" marT="91425" marB="91425"/>
                </a:tc>
                <a:extLst>
                  <a:ext uri="{0D108BD9-81ED-4DB2-BD59-A6C34878D82A}">
                    <a16:rowId xmlns:a16="http://schemas.microsoft.com/office/drawing/2014/main" val="10000"/>
                  </a:ext>
                </a:extLst>
              </a:tr>
              <a:tr h="208775">
                <a:tc>
                  <a:txBody>
                    <a:bodyPr/>
                    <a:lstStyle/>
                    <a:p>
                      <a:pPr marL="0" lvl="0" indent="0" algn="l" rtl="0">
                        <a:spcBef>
                          <a:spcPts val="0"/>
                        </a:spcBef>
                        <a:spcAft>
                          <a:spcPts val="0"/>
                        </a:spcAft>
                        <a:buNone/>
                      </a:pPr>
                      <a:r>
                        <a:rPr lang="zh-TW" sz="1100"/>
                        <a:t>存活</a:t>
                      </a:r>
                      <a:endParaRPr sz="1100"/>
                    </a:p>
                  </a:txBody>
                  <a:tcPr marL="91425" marR="91425" marT="91425" marB="91425"/>
                </a:tc>
                <a:tc>
                  <a:txBody>
                    <a:bodyPr/>
                    <a:lstStyle/>
                    <a:p>
                      <a:pPr marL="0" lvl="0" indent="0" algn="l" rtl="0">
                        <a:spcBef>
                          <a:spcPts val="0"/>
                        </a:spcBef>
                        <a:spcAft>
                          <a:spcPts val="0"/>
                        </a:spcAft>
                        <a:buNone/>
                      </a:pPr>
                      <a:r>
                        <a:rPr lang="zh-TW" sz="1100"/>
                        <a:t>202</a:t>
                      </a:r>
                      <a:endParaRPr sz="1100"/>
                    </a:p>
                  </a:txBody>
                  <a:tcPr marL="91425" marR="91425" marT="91425" marB="91425"/>
                </a:tc>
                <a:tc>
                  <a:txBody>
                    <a:bodyPr/>
                    <a:lstStyle/>
                    <a:p>
                      <a:pPr marL="0" lvl="0" indent="0" algn="l" rtl="0">
                        <a:spcBef>
                          <a:spcPts val="0"/>
                        </a:spcBef>
                        <a:spcAft>
                          <a:spcPts val="0"/>
                        </a:spcAft>
                        <a:buNone/>
                      </a:pPr>
                      <a:r>
                        <a:rPr lang="zh-TW" sz="1100"/>
                        <a:t>128</a:t>
                      </a:r>
                      <a:endParaRPr sz="1100"/>
                    </a:p>
                  </a:txBody>
                  <a:tcPr marL="91425" marR="91425" marT="91425" marB="91425"/>
                </a:tc>
                <a:tc>
                  <a:txBody>
                    <a:bodyPr/>
                    <a:lstStyle/>
                    <a:p>
                      <a:pPr marL="0" lvl="0" indent="0" algn="l" rtl="0">
                        <a:spcBef>
                          <a:spcPts val="0"/>
                        </a:spcBef>
                        <a:spcAft>
                          <a:spcPts val="0"/>
                        </a:spcAft>
                        <a:buNone/>
                      </a:pPr>
                      <a:r>
                        <a:rPr lang="zh-TW" sz="1100"/>
                        <a:t>32</a:t>
                      </a:r>
                      <a:endParaRPr sz="1100"/>
                    </a:p>
                  </a:txBody>
                  <a:tcPr marL="91425" marR="91425" marT="91425" marB="91425"/>
                </a:tc>
                <a:tc>
                  <a:txBody>
                    <a:bodyPr/>
                    <a:lstStyle/>
                    <a:p>
                      <a:pPr marL="0" lvl="0" indent="0" algn="l" rtl="0">
                        <a:spcBef>
                          <a:spcPts val="0"/>
                        </a:spcBef>
                        <a:spcAft>
                          <a:spcPts val="0"/>
                        </a:spcAft>
                        <a:buNone/>
                      </a:pPr>
                      <a:r>
                        <a:rPr lang="zh-TW" sz="1100"/>
                        <a:t>42</a:t>
                      </a:r>
                      <a:endParaRPr sz="1100"/>
                    </a:p>
                  </a:txBody>
                  <a:tcPr marL="91425" marR="91425" marT="91425" marB="91425"/>
                </a:tc>
                <a:extLst>
                  <a:ext uri="{0D108BD9-81ED-4DB2-BD59-A6C34878D82A}">
                    <a16:rowId xmlns:a16="http://schemas.microsoft.com/office/drawing/2014/main" val="10001"/>
                  </a:ext>
                </a:extLst>
              </a:tr>
              <a:tr h="208775">
                <a:tc>
                  <a:txBody>
                    <a:bodyPr/>
                    <a:lstStyle/>
                    <a:p>
                      <a:pPr marL="0" lvl="0" indent="0" algn="l" rtl="0">
                        <a:spcBef>
                          <a:spcPts val="0"/>
                        </a:spcBef>
                        <a:spcAft>
                          <a:spcPts val="0"/>
                        </a:spcAft>
                        <a:buNone/>
                      </a:pPr>
                      <a:r>
                        <a:rPr lang="zh-TW" sz="1100"/>
                        <a:t>死亡</a:t>
                      </a:r>
                      <a:endParaRPr sz="1100"/>
                    </a:p>
                  </a:txBody>
                  <a:tcPr marL="91425" marR="91425" marT="91425" marB="91425"/>
                </a:tc>
                <a:tc>
                  <a:txBody>
                    <a:bodyPr/>
                    <a:lstStyle/>
                    <a:p>
                      <a:pPr marL="0" lvl="0" indent="0" algn="l" rtl="0">
                        <a:spcBef>
                          <a:spcPts val="0"/>
                        </a:spcBef>
                        <a:spcAft>
                          <a:spcPts val="0"/>
                        </a:spcAft>
                        <a:buNone/>
                      </a:pPr>
                      <a:r>
                        <a:rPr lang="zh-TW" sz="1100"/>
                        <a:t>34</a:t>
                      </a:r>
                      <a:endParaRPr sz="1100"/>
                    </a:p>
                  </a:txBody>
                  <a:tcPr marL="91425" marR="91425" marT="91425" marB="91425"/>
                </a:tc>
                <a:tc>
                  <a:txBody>
                    <a:bodyPr/>
                    <a:lstStyle/>
                    <a:p>
                      <a:pPr marL="0" lvl="0" indent="0" algn="l" rtl="0">
                        <a:spcBef>
                          <a:spcPts val="0"/>
                        </a:spcBef>
                        <a:spcAft>
                          <a:spcPts val="0"/>
                        </a:spcAft>
                        <a:buNone/>
                      </a:pPr>
                      <a:r>
                        <a:rPr lang="zh-TW" sz="1100">
                          <a:solidFill>
                            <a:schemeClr val="dk1"/>
                          </a:solidFill>
                        </a:rPr>
                        <a:t>21</a:t>
                      </a:r>
                      <a:endParaRPr sz="1100">
                        <a:solidFill>
                          <a:schemeClr val="dk1"/>
                        </a:solidFill>
                      </a:endParaRPr>
                    </a:p>
                  </a:txBody>
                  <a:tcPr marL="91425" marR="91425" marT="91425" marB="91425"/>
                </a:tc>
                <a:tc>
                  <a:txBody>
                    <a:bodyPr/>
                    <a:lstStyle/>
                    <a:p>
                      <a:pPr marL="0" lvl="0" indent="0" algn="l" rtl="0">
                        <a:spcBef>
                          <a:spcPts val="0"/>
                        </a:spcBef>
                        <a:spcAft>
                          <a:spcPts val="0"/>
                        </a:spcAft>
                        <a:buNone/>
                      </a:pPr>
                      <a:r>
                        <a:rPr lang="zh-TW" sz="1100"/>
                        <a:t>6, 7</a:t>
                      </a:r>
                      <a:endParaRPr sz="1100"/>
                    </a:p>
                  </a:txBody>
                  <a:tcPr marL="91425" marR="91425" marT="91425" marB="91425"/>
                </a:tc>
                <a:tc>
                  <a:txBody>
                    <a:bodyPr/>
                    <a:lstStyle/>
                    <a:p>
                      <a:pPr marL="0" lvl="0" indent="0" algn="l" rtl="0">
                        <a:spcBef>
                          <a:spcPts val="0"/>
                        </a:spcBef>
                        <a:spcAft>
                          <a:spcPts val="0"/>
                        </a:spcAft>
                        <a:buNone/>
                      </a:pPr>
                      <a:r>
                        <a:rPr lang="zh-TW" sz="1100"/>
                        <a:t>7, 6</a:t>
                      </a:r>
                      <a:endParaRPr sz="1100"/>
                    </a:p>
                  </a:txBody>
                  <a:tcPr marL="91425" marR="91425" marT="91425" marB="91425"/>
                </a:tc>
                <a:extLst>
                  <a:ext uri="{0D108BD9-81ED-4DB2-BD59-A6C34878D82A}">
                    <a16:rowId xmlns:a16="http://schemas.microsoft.com/office/drawing/2014/main" val="10002"/>
                  </a:ext>
                </a:extLst>
              </a:tr>
            </a:tbl>
          </a:graphicData>
        </a:graphic>
      </p:graphicFrame>
      <p:sp>
        <p:nvSpPr>
          <p:cNvPr id="109" name="Google Shape;109;p19"/>
          <p:cNvSpPr txBox="1"/>
          <p:nvPr/>
        </p:nvSpPr>
        <p:spPr>
          <a:xfrm>
            <a:off x="2719800" y="1936825"/>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7</a:t>
            </a:r>
            <a:endParaRPr sz="800"/>
          </a:p>
        </p:txBody>
      </p:sp>
      <p:sp>
        <p:nvSpPr>
          <p:cNvPr id="110" name="Google Shape;110;p19"/>
          <p:cNvSpPr txBox="1"/>
          <p:nvPr/>
        </p:nvSpPr>
        <p:spPr>
          <a:xfrm>
            <a:off x="3572700" y="1936825"/>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6</a:t>
            </a:r>
            <a:endParaRPr sz="800"/>
          </a:p>
        </p:txBody>
      </p:sp>
      <p:sp>
        <p:nvSpPr>
          <p:cNvPr id="111" name="Google Shape;111;p19"/>
          <p:cNvSpPr txBox="1"/>
          <p:nvPr/>
        </p:nvSpPr>
        <p:spPr>
          <a:xfrm>
            <a:off x="3572700" y="2417850"/>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7</a:t>
            </a:r>
            <a:endParaRPr sz="800"/>
          </a:p>
        </p:txBody>
      </p:sp>
      <p:sp>
        <p:nvSpPr>
          <p:cNvPr id="112" name="Google Shape;112;p19"/>
          <p:cNvSpPr txBox="1"/>
          <p:nvPr/>
        </p:nvSpPr>
        <p:spPr>
          <a:xfrm>
            <a:off x="4425600" y="2939788"/>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7</a:t>
            </a:r>
            <a:endParaRPr sz="800"/>
          </a:p>
        </p:txBody>
      </p:sp>
      <p:sp>
        <p:nvSpPr>
          <p:cNvPr id="113" name="Google Shape;113;p19"/>
          <p:cNvSpPr txBox="1"/>
          <p:nvPr/>
        </p:nvSpPr>
        <p:spPr>
          <a:xfrm>
            <a:off x="5278500" y="3448113"/>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7</a:t>
            </a:r>
            <a:endParaRPr sz="800"/>
          </a:p>
        </p:txBody>
      </p:sp>
      <p:sp>
        <p:nvSpPr>
          <p:cNvPr id="114" name="Google Shape;114;p19"/>
          <p:cNvSpPr txBox="1"/>
          <p:nvPr/>
        </p:nvSpPr>
        <p:spPr>
          <a:xfrm>
            <a:off x="6131400" y="3956438"/>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6</a:t>
            </a:r>
            <a:endParaRPr sz="800"/>
          </a:p>
        </p:txBody>
      </p:sp>
      <p:sp>
        <p:nvSpPr>
          <p:cNvPr id="115" name="Google Shape;115;p19"/>
          <p:cNvSpPr txBox="1"/>
          <p:nvPr/>
        </p:nvSpPr>
        <p:spPr>
          <a:xfrm>
            <a:off x="4425600" y="2445150"/>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6</a:t>
            </a:r>
            <a:endParaRPr sz="800"/>
          </a:p>
        </p:txBody>
      </p:sp>
      <p:sp>
        <p:nvSpPr>
          <p:cNvPr id="116" name="Google Shape;116;p19"/>
          <p:cNvSpPr txBox="1"/>
          <p:nvPr/>
        </p:nvSpPr>
        <p:spPr>
          <a:xfrm>
            <a:off x="5278500" y="2939800"/>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6</a:t>
            </a:r>
            <a:endParaRPr sz="800"/>
          </a:p>
        </p:txBody>
      </p:sp>
      <p:sp>
        <p:nvSpPr>
          <p:cNvPr id="117" name="Google Shape;117;p19"/>
          <p:cNvSpPr txBox="1"/>
          <p:nvPr/>
        </p:nvSpPr>
        <p:spPr>
          <a:xfrm>
            <a:off x="6131400" y="3448125"/>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6</a:t>
            </a:r>
            <a:endParaRPr sz="800"/>
          </a:p>
        </p:txBody>
      </p:sp>
      <p:sp>
        <p:nvSpPr>
          <p:cNvPr id="118" name="Google Shape;118;p19"/>
          <p:cNvSpPr txBox="1"/>
          <p:nvPr/>
        </p:nvSpPr>
        <p:spPr>
          <a:xfrm>
            <a:off x="2719550" y="3956450"/>
            <a:ext cx="292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800"/>
              <a:t>7</a:t>
            </a:r>
            <a:endParaRPr sz="800"/>
          </a:p>
        </p:txBody>
      </p:sp>
      <p:sp>
        <p:nvSpPr>
          <p:cNvPr id="2" name="投影片編號版面配置區 1">
            <a:extLst>
              <a:ext uri="{FF2B5EF4-FFF2-40B4-BE49-F238E27FC236}">
                <a16:creationId xmlns:a16="http://schemas.microsoft.com/office/drawing/2014/main" id="{04F2A4A4-EBFD-5579-5B89-849EEC592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0D580BF-0BDB-99CE-09C2-B6D5E4219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pic>
        <p:nvPicPr>
          <p:cNvPr id="8" name="圖片 7">
            <a:extLst>
              <a:ext uri="{FF2B5EF4-FFF2-40B4-BE49-F238E27FC236}">
                <a16:creationId xmlns:a16="http://schemas.microsoft.com/office/drawing/2014/main" id="{D07F4C8F-2E91-FFED-7583-1AA77DA2042D}"/>
              </a:ext>
            </a:extLst>
          </p:cNvPr>
          <p:cNvPicPr>
            <a:picLocks noChangeAspect="1"/>
          </p:cNvPicPr>
          <p:nvPr/>
        </p:nvPicPr>
        <p:blipFill>
          <a:blip r:embed="rId2"/>
          <a:stretch>
            <a:fillRect/>
          </a:stretch>
        </p:blipFill>
        <p:spPr>
          <a:xfrm>
            <a:off x="1764058" y="1393844"/>
            <a:ext cx="5615884" cy="3662973"/>
          </a:xfrm>
          <a:prstGeom prst="rect">
            <a:avLst/>
          </a:prstGeom>
        </p:spPr>
      </p:pic>
      <p:sp>
        <p:nvSpPr>
          <p:cNvPr id="9" name="Google Shape;61;p14">
            <a:extLst>
              <a:ext uri="{FF2B5EF4-FFF2-40B4-BE49-F238E27FC236}">
                <a16:creationId xmlns:a16="http://schemas.microsoft.com/office/drawing/2014/main" id="{19244F56-1B0A-2B3E-87A7-4828AA71E724}"/>
              </a:ext>
            </a:extLst>
          </p:cNvPr>
          <p:cNvSpPr txBox="1">
            <a:spLocks/>
          </p:cNvSpPr>
          <p:nvPr/>
        </p:nvSpPr>
        <p:spPr>
          <a:xfrm>
            <a:off x="0" y="836"/>
            <a:ext cx="9144000" cy="1017725"/>
          </a:xfrm>
          <a:prstGeom prst="rect">
            <a:avLst/>
          </a:prstGeom>
          <a:solidFill>
            <a:srgbClr val="8D6C62"/>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TW" dirty="0">
                <a:solidFill>
                  <a:schemeClr val="bg1"/>
                </a:solidFill>
                <a:latin typeface="Rockwell" panose="02060603020205020403" pitchFamily="18" charset="0"/>
                <a:ea typeface="Times New Roman"/>
                <a:cs typeface="Times New Roman"/>
                <a:sym typeface="Times New Roman"/>
              </a:rPr>
              <a:t>  Number of Patients</a:t>
            </a:r>
          </a:p>
        </p:txBody>
      </p:sp>
    </p:spTree>
    <p:extLst>
      <p:ext uri="{BB962C8B-B14F-4D97-AF65-F5344CB8AC3E}">
        <p14:creationId xmlns:p14="http://schemas.microsoft.com/office/powerpoint/2010/main" val="255640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Survival Prediction</a:t>
            </a:r>
            <a:endParaRPr dirty="0">
              <a:solidFill>
                <a:schemeClr val="bg1"/>
              </a:solidFill>
              <a:latin typeface="Rockwell" panose="02060603020205020403" pitchFamily="18" charset="0"/>
              <a:ea typeface="Times New Roman"/>
              <a:cs typeface="Times New Roman"/>
              <a:sym typeface="Times New Roman"/>
            </a:endParaRPr>
          </a:p>
        </p:txBody>
      </p: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dirty="0"/>
          </a:p>
        </p:txBody>
      </p:sp>
      <p:sp>
        <p:nvSpPr>
          <p:cNvPr id="10" name="文字版面配置區 2">
            <a:extLst>
              <a:ext uri="{FF2B5EF4-FFF2-40B4-BE49-F238E27FC236}">
                <a16:creationId xmlns:a16="http://schemas.microsoft.com/office/drawing/2014/main" id="{5692F7DC-64A3-4014-AC99-E3ED3389CA33}"/>
              </a:ext>
            </a:extLst>
          </p:cNvPr>
          <p:cNvSpPr>
            <a:spLocks noGrp="1"/>
          </p:cNvSpPr>
          <p:nvPr>
            <p:ph type="body" idx="1"/>
          </p:nvPr>
        </p:nvSpPr>
        <p:spPr>
          <a:xfrm>
            <a:off x="311700" y="1221140"/>
            <a:ext cx="8520600" cy="1975482"/>
          </a:xfrm>
        </p:spPr>
        <p:txBody>
          <a:bodyPr>
            <a:normAutofit/>
          </a:bodyPr>
          <a:lstStyle/>
          <a:p>
            <a:pPr marL="114300" indent="0">
              <a:lnSpc>
                <a:spcPct val="100000"/>
              </a:lnSpc>
              <a:buNone/>
            </a:pPr>
            <a:r>
              <a:rPr lang="en-US" altLang="zh-TW" sz="2000" b="1" dirty="0">
                <a:solidFill>
                  <a:schemeClr val="bg2">
                    <a:lumMod val="75000"/>
                  </a:schemeClr>
                </a:solidFill>
                <a:latin typeface="Rockwell" panose="02060603020205020403" pitchFamily="18" charset="0"/>
                <a:cs typeface="Times New Roman" panose="02020603050405020304" pitchFamily="18" charset="0"/>
              </a:rPr>
              <a:t>Machine Learning</a:t>
            </a:r>
            <a:endParaRPr lang="en-US" altLang="zh-TW" sz="2000" dirty="0">
              <a:solidFill>
                <a:schemeClr val="bg2">
                  <a:lumMod val="75000"/>
                </a:schemeClr>
              </a:solidFill>
              <a:latin typeface="Rockwell" panose="02060603020205020403" pitchFamily="18" charset="0"/>
              <a:cs typeface="Times New Roman" panose="02020603050405020304" pitchFamily="18" charset="0"/>
            </a:endParaRPr>
          </a:p>
          <a:p>
            <a:pPr marL="504000" lvl="1" indent="-342000" algn="just">
              <a:lnSpc>
                <a:spcPct val="130000"/>
              </a:lnSpc>
              <a:buSzPct val="80000"/>
              <a:buFont typeface="Wingdings" panose="05000000000000000000" pitchFamily="2" charset="2"/>
              <a:buChar char="l"/>
            </a:pPr>
            <a:r>
              <a:rPr lang="en-US" altLang="zh-TW" sz="1800" dirty="0">
                <a:solidFill>
                  <a:schemeClr val="accent2">
                    <a:lumMod val="75000"/>
                    <a:lumOff val="25000"/>
                  </a:schemeClr>
                </a:solidFill>
                <a:latin typeface="Rockwell" panose="02060603020205020403" pitchFamily="18" charset="0"/>
                <a:cs typeface="Times New Roman" panose="02020603050405020304" pitchFamily="18" charset="0"/>
              </a:rPr>
              <a:t>Support vector machine on the Surveillance, Epidemiology, and End Results (SEER) data.</a:t>
            </a:r>
          </a:p>
          <a:p>
            <a:pPr marL="504000" lvl="1" indent="-342000" algn="just">
              <a:lnSpc>
                <a:spcPct val="130000"/>
              </a:lnSpc>
              <a:buSzPct val="80000"/>
              <a:buFont typeface="Wingdings" panose="05000000000000000000" pitchFamily="2" charset="2"/>
              <a:buChar char="l"/>
            </a:pPr>
            <a:r>
              <a:rPr lang="en-US" altLang="zh-TW" sz="1800" dirty="0">
                <a:solidFill>
                  <a:schemeClr val="accent2">
                    <a:lumMod val="75000"/>
                    <a:lumOff val="25000"/>
                  </a:schemeClr>
                </a:solidFill>
                <a:latin typeface="Rockwell" panose="02060603020205020403" pitchFamily="18" charset="0"/>
                <a:cs typeface="Times New Roman" panose="02020603050405020304" pitchFamily="18" charset="0"/>
              </a:rPr>
              <a:t>Random forest classifier on radiomic features extracted from computed tomography (CT) images.</a:t>
            </a:r>
          </a:p>
        </p:txBody>
      </p:sp>
      <p:sp>
        <p:nvSpPr>
          <p:cNvPr id="12" name="文字版面配置區 2">
            <a:extLst>
              <a:ext uri="{FF2B5EF4-FFF2-40B4-BE49-F238E27FC236}">
                <a16:creationId xmlns:a16="http://schemas.microsoft.com/office/drawing/2014/main" id="{0502B6F5-6BBA-4BA8-BFA4-1238716A17A4}"/>
              </a:ext>
            </a:extLst>
          </p:cNvPr>
          <p:cNvSpPr txBox="1">
            <a:spLocks/>
          </p:cNvSpPr>
          <p:nvPr/>
        </p:nvSpPr>
        <p:spPr>
          <a:xfrm>
            <a:off x="311700" y="3196622"/>
            <a:ext cx="8520600" cy="17910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0000"/>
              </a:lnSpc>
              <a:buFont typeface="Arial"/>
              <a:buNone/>
            </a:pPr>
            <a:r>
              <a:rPr lang="en-US" altLang="zh-TW" sz="2000" b="1" dirty="0">
                <a:solidFill>
                  <a:schemeClr val="bg2">
                    <a:lumMod val="75000"/>
                  </a:schemeClr>
                </a:solidFill>
                <a:latin typeface="Rockwell" panose="02060603020205020403" pitchFamily="18" charset="0"/>
                <a:cs typeface="Times New Roman" panose="02020603050405020304" pitchFamily="18" charset="0"/>
              </a:rPr>
              <a:t>Deep Neural Network (DNN)</a:t>
            </a:r>
            <a:endParaRPr lang="en-US" altLang="zh-TW" sz="2000" dirty="0">
              <a:solidFill>
                <a:schemeClr val="bg2">
                  <a:lumMod val="75000"/>
                </a:schemeClr>
              </a:solidFill>
              <a:latin typeface="Rockwell" panose="02060603020205020403" pitchFamily="18" charset="0"/>
              <a:cs typeface="Times New Roman" panose="02020603050405020304" pitchFamily="18" charset="0"/>
            </a:endParaRPr>
          </a:p>
          <a:p>
            <a:pPr marL="504000" lvl="1" indent="-342000" algn="just">
              <a:lnSpc>
                <a:spcPct val="130000"/>
              </a:lnSpc>
              <a:buSzPct val="80000"/>
              <a:buFont typeface="Wingdings" panose="05000000000000000000" pitchFamily="2" charset="2"/>
              <a:buChar char="l"/>
            </a:pPr>
            <a:r>
              <a:rPr lang="en-US" altLang="zh-TW" sz="1800" dirty="0">
                <a:solidFill>
                  <a:schemeClr val="accent2">
                    <a:lumMod val="75000"/>
                    <a:lumOff val="25000"/>
                  </a:schemeClr>
                </a:solidFill>
                <a:latin typeface="Rockwell" panose="02060603020205020403" pitchFamily="18" charset="0"/>
                <a:cs typeface="Times New Roman" panose="02020603050405020304" pitchFamily="18" charset="0"/>
              </a:rPr>
              <a:t>Four hidden layers, each with 40 neurons, with </a:t>
            </a:r>
            <a:r>
              <a:rPr lang="en-US" altLang="zh-TW" sz="1800" dirty="0" err="1">
                <a:solidFill>
                  <a:schemeClr val="accent2">
                    <a:lumMod val="75000"/>
                    <a:lumOff val="25000"/>
                  </a:schemeClr>
                </a:solidFill>
                <a:latin typeface="Rockwell" panose="02060603020205020403" pitchFamily="18" charset="0"/>
                <a:cs typeface="Times New Roman" panose="02020603050405020304" pitchFamily="18" charset="0"/>
              </a:rPr>
              <a:t>rectifed</a:t>
            </a:r>
            <a:r>
              <a:rPr lang="en-US" altLang="zh-TW" sz="1800" dirty="0">
                <a:solidFill>
                  <a:schemeClr val="accent2">
                    <a:lumMod val="75000"/>
                    <a:lumOff val="25000"/>
                  </a:schemeClr>
                </a:solidFill>
                <a:latin typeface="Rockwell" panose="02060603020205020403" pitchFamily="18" charset="0"/>
                <a:cs typeface="Times New Roman" panose="02020603050405020304" pitchFamily="18" charset="0"/>
              </a:rPr>
              <a:t> linear unit (</a:t>
            </a:r>
            <a:r>
              <a:rPr lang="en-US" altLang="zh-TW" sz="1800" dirty="0" err="1">
                <a:solidFill>
                  <a:schemeClr val="accent2">
                    <a:lumMod val="75000"/>
                    <a:lumOff val="25000"/>
                  </a:schemeClr>
                </a:solidFill>
                <a:latin typeface="Rockwell" panose="02060603020205020403" pitchFamily="18" charset="0"/>
                <a:cs typeface="Times New Roman" panose="02020603050405020304" pitchFamily="18" charset="0"/>
              </a:rPr>
              <a:t>ReLU</a:t>
            </a:r>
            <a:r>
              <a:rPr lang="en-US" altLang="zh-TW" sz="1800" dirty="0">
                <a:solidFill>
                  <a:schemeClr val="accent2">
                    <a:lumMod val="75000"/>
                    <a:lumOff val="25000"/>
                  </a:schemeClr>
                </a:solidFill>
                <a:latin typeface="Rockwell" panose="02060603020205020403" pitchFamily="18" charset="0"/>
                <a:cs typeface="Times New Roman" panose="02020603050405020304" pitchFamily="18" charset="0"/>
              </a:rPr>
              <a:t>) on clinical data.</a:t>
            </a:r>
          </a:p>
        </p:txBody>
      </p:sp>
      <p:cxnSp>
        <p:nvCxnSpPr>
          <p:cNvPr id="13" name="Google Shape;80;p17">
            <a:extLst>
              <a:ext uri="{FF2B5EF4-FFF2-40B4-BE49-F238E27FC236}">
                <a16:creationId xmlns:a16="http://schemas.microsoft.com/office/drawing/2014/main" id="{46B6BE6D-5F01-458E-8FCC-AEA0E8A3101E}"/>
              </a:ext>
            </a:extLst>
          </p:cNvPr>
          <p:cNvCxnSpPr/>
          <p:nvPr/>
        </p:nvCxnSpPr>
        <p:spPr>
          <a:xfrm rot="10800000" flipH="1">
            <a:off x="443262" y="1618966"/>
            <a:ext cx="8352000" cy="0"/>
          </a:xfrm>
          <a:prstGeom prst="straightConnector1">
            <a:avLst/>
          </a:prstGeom>
          <a:noFill/>
          <a:ln w="9525" cap="flat" cmpd="sng">
            <a:solidFill>
              <a:srgbClr val="A28F86"/>
            </a:solidFill>
            <a:prstDash val="solid"/>
            <a:round/>
            <a:headEnd type="none" w="med" len="med"/>
            <a:tailEnd type="none" w="med" len="med"/>
          </a:ln>
        </p:spPr>
      </p:cxnSp>
      <p:cxnSp>
        <p:nvCxnSpPr>
          <p:cNvPr id="8" name="Google Shape;80;p17">
            <a:extLst>
              <a:ext uri="{FF2B5EF4-FFF2-40B4-BE49-F238E27FC236}">
                <a16:creationId xmlns:a16="http://schemas.microsoft.com/office/drawing/2014/main" id="{ABB1A0C1-0CFC-4560-B388-E09E75653EE5}"/>
              </a:ext>
            </a:extLst>
          </p:cNvPr>
          <p:cNvCxnSpPr/>
          <p:nvPr/>
        </p:nvCxnSpPr>
        <p:spPr>
          <a:xfrm rot="10800000" flipH="1">
            <a:off x="443262" y="3605707"/>
            <a:ext cx="8352000" cy="0"/>
          </a:xfrm>
          <a:prstGeom prst="straightConnector1">
            <a:avLst/>
          </a:prstGeom>
          <a:noFill/>
          <a:ln w="9525" cap="flat" cmpd="sng">
            <a:solidFill>
              <a:srgbClr val="A28F86"/>
            </a:solidFill>
            <a:prstDash val="solid"/>
            <a:round/>
            <a:headEnd type="none" w="med" len="med"/>
            <a:tailEnd type="none" w="med" len="med"/>
          </a:ln>
        </p:spPr>
      </p:cxnSp>
    </p:spTree>
    <p:extLst>
      <p:ext uri="{BB962C8B-B14F-4D97-AF65-F5344CB8AC3E}">
        <p14:creationId xmlns:p14="http://schemas.microsoft.com/office/powerpoint/2010/main" val="149317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3D Convolution Neural Network</a:t>
            </a:r>
            <a:endParaRPr dirty="0">
              <a:solidFill>
                <a:schemeClr val="bg1"/>
              </a:solidFill>
              <a:latin typeface="Rockwell" panose="02060603020205020403" pitchFamily="18" charset="0"/>
              <a:ea typeface="Times New Roman"/>
              <a:cs typeface="Times New Roman"/>
              <a:sym typeface="Times New Roman"/>
            </a:endParaRPr>
          </a:p>
        </p:txBody>
      </p: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
        <p:nvSpPr>
          <p:cNvPr id="5" name="文字版面配置區 2">
            <a:extLst>
              <a:ext uri="{FF2B5EF4-FFF2-40B4-BE49-F238E27FC236}">
                <a16:creationId xmlns:a16="http://schemas.microsoft.com/office/drawing/2014/main" id="{1014B692-4878-403F-9C10-78253BCF4A68}"/>
              </a:ext>
            </a:extLst>
          </p:cNvPr>
          <p:cNvSpPr txBox="1">
            <a:spLocks/>
          </p:cNvSpPr>
          <p:nvPr/>
        </p:nvSpPr>
        <p:spPr>
          <a:xfrm>
            <a:off x="311700" y="1341736"/>
            <a:ext cx="8520600" cy="1493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lnSpc>
                <a:spcPct val="150000"/>
              </a:lnSpc>
              <a:buFont typeface="Arial"/>
              <a:buNone/>
            </a:pPr>
            <a:r>
              <a:rPr lang="en-US" altLang="zh-TW" sz="2000" b="1" dirty="0">
                <a:solidFill>
                  <a:schemeClr val="bg2">
                    <a:lumMod val="75000"/>
                  </a:schemeClr>
                </a:solidFill>
                <a:latin typeface="+mn-lt"/>
              </a:rPr>
              <a:t>Study Objective:</a:t>
            </a:r>
          </a:p>
          <a:p>
            <a:pPr marL="504000" algn="just">
              <a:lnSpc>
                <a:spcPct val="130000"/>
              </a:lnSpc>
              <a:buSzPct val="80000"/>
              <a:buFont typeface="Wingdings" panose="05000000000000000000" pitchFamily="2" charset="2"/>
              <a:buChar char="l"/>
            </a:pPr>
            <a:r>
              <a:rPr lang="en-US" altLang="zh-TW" dirty="0">
                <a:solidFill>
                  <a:schemeClr val="accent2">
                    <a:lumMod val="75000"/>
                    <a:lumOff val="25000"/>
                  </a:schemeClr>
                </a:solidFill>
                <a:latin typeface="+mn-lt"/>
              </a:rPr>
              <a:t>3D CNNs can </a:t>
            </a:r>
            <a:r>
              <a:rPr lang="en-US" altLang="zh-TW" dirty="0">
                <a:solidFill>
                  <a:srgbClr val="FF0000"/>
                </a:solidFill>
                <a:latin typeface="+mn-lt"/>
              </a:rPr>
              <a:t>capture spatial relationships and contextual information across multiple slices</a:t>
            </a:r>
            <a:r>
              <a:rPr lang="en-US" altLang="zh-TW" dirty="0">
                <a:solidFill>
                  <a:schemeClr val="bg2">
                    <a:lumMod val="75000"/>
                  </a:schemeClr>
                </a:solidFill>
                <a:latin typeface="+mn-lt"/>
              </a:rPr>
              <a:t>. </a:t>
            </a:r>
          </a:p>
          <a:p>
            <a:pPr marL="540000" algn="just">
              <a:lnSpc>
                <a:spcPct val="150000"/>
              </a:lnSpc>
              <a:buSzPct val="110000"/>
              <a:buFont typeface="Arial" panose="020B0604020202020204" pitchFamily="34" charset="0"/>
              <a:buChar char="•"/>
            </a:pPr>
            <a:endParaRPr lang="en-US" altLang="zh-TW" dirty="0">
              <a:solidFill>
                <a:schemeClr val="bg2">
                  <a:lumMod val="75000"/>
                </a:schemeClr>
              </a:solidFill>
              <a:latin typeface="Rockwell" panose="02060603020205020403" pitchFamily="18" charset="0"/>
              <a:cs typeface="Times New Roman" panose="02020603050405020304" pitchFamily="18" charset="0"/>
            </a:endParaRPr>
          </a:p>
        </p:txBody>
      </p:sp>
      <p:sp>
        <p:nvSpPr>
          <p:cNvPr id="2" name="文字版面配置區 2">
            <a:extLst>
              <a:ext uri="{FF2B5EF4-FFF2-40B4-BE49-F238E27FC236}">
                <a16:creationId xmlns:a16="http://schemas.microsoft.com/office/drawing/2014/main" id="{ACE2D18D-B682-B13A-7BBE-07A348FE0A1B}"/>
              </a:ext>
            </a:extLst>
          </p:cNvPr>
          <p:cNvSpPr txBox="1">
            <a:spLocks/>
          </p:cNvSpPr>
          <p:nvPr/>
        </p:nvSpPr>
        <p:spPr>
          <a:xfrm>
            <a:off x="311700" y="3051611"/>
            <a:ext cx="8520600" cy="177529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lnSpc>
                <a:spcPct val="150000"/>
              </a:lnSpc>
              <a:buFont typeface="Arial"/>
              <a:buNone/>
            </a:pPr>
            <a:r>
              <a:rPr lang="en-US" altLang="zh-TW" sz="2200" b="1" dirty="0">
                <a:solidFill>
                  <a:schemeClr val="bg2">
                    <a:lumMod val="75000"/>
                  </a:schemeClr>
                </a:solidFill>
                <a:latin typeface="+mn-lt"/>
              </a:rPr>
              <a:t>Our approach:</a:t>
            </a:r>
          </a:p>
          <a:p>
            <a:pPr marL="504000" algn="just">
              <a:lnSpc>
                <a:spcPct val="150000"/>
              </a:lnSpc>
              <a:buSzPct val="80000"/>
              <a:buFont typeface="Wingdings" panose="05000000000000000000" pitchFamily="2" charset="2"/>
              <a:buChar char="l"/>
            </a:pPr>
            <a:r>
              <a:rPr lang="en-US" altLang="zh-TW" sz="1900" dirty="0">
                <a:solidFill>
                  <a:schemeClr val="accent2">
                    <a:lumMod val="75000"/>
                    <a:lumOff val="25000"/>
                  </a:schemeClr>
                </a:solidFill>
                <a:latin typeface="+mn-lt"/>
              </a:rPr>
              <a:t>Leverage 3D CNNs to extract features from Dual Energy CT.</a:t>
            </a:r>
          </a:p>
          <a:p>
            <a:pPr marL="504000" algn="just">
              <a:lnSpc>
                <a:spcPct val="150000"/>
              </a:lnSpc>
              <a:buSzPct val="80000"/>
              <a:buFont typeface="Wingdings" panose="05000000000000000000" pitchFamily="2" charset="2"/>
              <a:buChar char="l"/>
            </a:pPr>
            <a:r>
              <a:rPr lang="en-US" altLang="zh-TW" sz="1900" dirty="0">
                <a:solidFill>
                  <a:schemeClr val="accent2">
                    <a:lumMod val="75000"/>
                    <a:lumOff val="25000"/>
                  </a:schemeClr>
                </a:solidFill>
                <a:latin typeface="+mn-lt"/>
                <a:cs typeface="Times New Roman" panose="02020603050405020304" pitchFamily="18" charset="0"/>
              </a:rPr>
              <a:t>Integrate the extracted features with clinical data for survival prediction.</a:t>
            </a:r>
          </a:p>
        </p:txBody>
      </p:sp>
      <p:cxnSp>
        <p:nvCxnSpPr>
          <p:cNvPr id="6" name="Google Shape;80;p17">
            <a:extLst>
              <a:ext uri="{FF2B5EF4-FFF2-40B4-BE49-F238E27FC236}">
                <a16:creationId xmlns:a16="http://schemas.microsoft.com/office/drawing/2014/main" id="{13DBCAD3-7FDE-4454-877C-1F460673F7CE}"/>
              </a:ext>
            </a:extLst>
          </p:cNvPr>
          <p:cNvCxnSpPr/>
          <p:nvPr/>
        </p:nvCxnSpPr>
        <p:spPr>
          <a:xfrm rot="10800000" flipH="1">
            <a:off x="444300" y="1846480"/>
            <a:ext cx="8388000" cy="0"/>
          </a:xfrm>
          <a:prstGeom prst="straightConnector1">
            <a:avLst/>
          </a:prstGeom>
          <a:noFill/>
          <a:ln w="9525" cap="flat" cmpd="sng">
            <a:solidFill>
              <a:srgbClr val="A28F86"/>
            </a:solidFill>
            <a:prstDash val="solid"/>
            <a:round/>
            <a:headEnd type="none" w="med" len="med"/>
            <a:tailEnd type="none" w="med" len="med"/>
          </a:ln>
        </p:spPr>
      </p:cxnSp>
      <p:cxnSp>
        <p:nvCxnSpPr>
          <p:cNvPr id="8" name="Google Shape;80;p17">
            <a:extLst>
              <a:ext uri="{FF2B5EF4-FFF2-40B4-BE49-F238E27FC236}">
                <a16:creationId xmlns:a16="http://schemas.microsoft.com/office/drawing/2014/main" id="{3F8E677F-975E-4D02-9F3B-EC20E39F178D}"/>
              </a:ext>
            </a:extLst>
          </p:cNvPr>
          <p:cNvCxnSpPr/>
          <p:nvPr/>
        </p:nvCxnSpPr>
        <p:spPr>
          <a:xfrm rot="10800000" flipH="1">
            <a:off x="444300" y="3575527"/>
            <a:ext cx="8388000" cy="0"/>
          </a:xfrm>
          <a:prstGeom prst="straightConnector1">
            <a:avLst/>
          </a:prstGeom>
          <a:noFill/>
          <a:ln w="9525" cap="flat" cmpd="sng">
            <a:solidFill>
              <a:srgbClr val="A28F86"/>
            </a:solidFill>
            <a:prstDash val="solid"/>
            <a:round/>
            <a:headEnd type="none" w="med" len="med"/>
            <a:tailEnd type="none" w="med" len="med"/>
          </a:ln>
        </p:spPr>
      </p:cxnSp>
    </p:spTree>
    <p:extLst>
      <p:ext uri="{BB962C8B-B14F-4D97-AF65-F5344CB8AC3E}">
        <p14:creationId xmlns:p14="http://schemas.microsoft.com/office/powerpoint/2010/main" val="411164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0" y="0"/>
            <a:ext cx="9144000" cy="1017725"/>
          </a:xfrm>
          <a:prstGeom prst="rect">
            <a:avLst/>
          </a:prstGeom>
          <a:solidFill>
            <a:srgbClr val="8D6C62"/>
          </a:solidFill>
          <a:ln>
            <a:noFill/>
          </a:ln>
        </p:spPr>
        <p:txBody>
          <a:bodyPr spcFirstLastPara="1" wrap="square" lIns="91425" tIns="91425" rIns="91425" bIns="91425" anchor="ctr" anchorCtr="0">
            <a:normAutofit/>
          </a:bodyPr>
          <a:lstStyle/>
          <a:p>
            <a:pPr marL="0" lvl="0" indent="0" rtl="0">
              <a:spcBef>
                <a:spcPts val="0"/>
              </a:spcBef>
              <a:spcAft>
                <a:spcPts val="0"/>
              </a:spcAft>
              <a:buNone/>
            </a:pPr>
            <a:r>
              <a:rPr lang="en-US" altLang="zh-TW" dirty="0">
                <a:solidFill>
                  <a:schemeClr val="bg1"/>
                </a:solidFill>
                <a:latin typeface="Rockwell" panose="02060603020205020403" pitchFamily="18" charset="0"/>
                <a:ea typeface="Times New Roman"/>
                <a:cs typeface="Times New Roman"/>
                <a:sym typeface="Times New Roman"/>
              </a:rPr>
              <a:t>  </a:t>
            </a:r>
            <a:r>
              <a:rPr lang="zh-TW" dirty="0">
                <a:solidFill>
                  <a:schemeClr val="bg1"/>
                </a:solidFill>
                <a:latin typeface="Rockwell" panose="02060603020205020403" pitchFamily="18" charset="0"/>
                <a:ea typeface="Times New Roman"/>
                <a:cs typeface="Times New Roman"/>
                <a:sym typeface="Times New Roman"/>
              </a:rPr>
              <a:t>Contents</a:t>
            </a:r>
            <a:endParaRPr dirty="0">
              <a:solidFill>
                <a:schemeClr val="bg1"/>
              </a:solidFill>
              <a:latin typeface="Rockwell" panose="02060603020205020403" pitchFamily="18" charset="0"/>
              <a:ea typeface="Times New Roman"/>
              <a:cs typeface="Times New Roman"/>
              <a:sym typeface="Times New Roman"/>
            </a:endParaRPr>
          </a:p>
        </p:txBody>
      </p:sp>
      <p:sp>
        <p:nvSpPr>
          <p:cNvPr id="62" name="Google Shape;62;p14"/>
          <p:cNvSpPr txBox="1">
            <a:spLocks noGrp="1"/>
          </p:cNvSpPr>
          <p:nvPr>
            <p:ph type="body" idx="1"/>
          </p:nvPr>
        </p:nvSpPr>
        <p:spPr>
          <a:xfrm>
            <a:off x="1422406" y="1152475"/>
            <a:ext cx="7268834" cy="3416400"/>
          </a:xfrm>
          <a:prstGeom prst="rect">
            <a:avLst/>
          </a:prstGeom>
          <a:ln>
            <a:noFill/>
          </a:ln>
        </p:spPr>
        <p:txBody>
          <a:bodyPr spcFirstLastPara="1" wrap="square" lIns="91425" tIns="91425" rIns="91425" bIns="91425" anchor="t" anchorCtr="0">
            <a:normAutofit lnSpcReduction="10000"/>
          </a:bodyPr>
          <a:lstStyle/>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Introduction</a:t>
            </a:r>
            <a:endParaRPr lang="en-US" altLang="zh-TW"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75000"/>
                  </a:schemeClr>
                </a:solidFill>
                <a:latin typeface="+mn-lt"/>
                <a:cs typeface="Times New Roman" panose="02020603050405020304" pitchFamily="18" charset="0"/>
              </a:rPr>
              <a:t>Material</a:t>
            </a:r>
            <a:endParaRPr lang="en-US" altLang="zh-TW" sz="2400" dirty="0">
              <a:solidFill>
                <a:schemeClr val="bg2">
                  <a:lumMod val="75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Methods</a:t>
            </a:r>
            <a:endParaRPr lang="en-US" altLang="zh-TW"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Experiments</a:t>
            </a:r>
            <a:endParaRPr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zh-TW" sz="2400" dirty="0">
                <a:solidFill>
                  <a:schemeClr val="bg2">
                    <a:lumMod val="40000"/>
                    <a:lumOff val="60000"/>
                  </a:schemeClr>
                </a:solidFill>
                <a:latin typeface="+mn-lt"/>
                <a:cs typeface="Times New Roman" panose="02020603050405020304" pitchFamily="18" charset="0"/>
              </a:rPr>
              <a:t>Discussion</a:t>
            </a:r>
            <a:endParaRPr lang="en-US" altLang="zh-TW" sz="2400" dirty="0">
              <a:solidFill>
                <a:schemeClr val="bg2">
                  <a:lumMod val="40000"/>
                  <a:lumOff val="60000"/>
                </a:schemeClr>
              </a:solidFill>
              <a:latin typeface="+mn-lt"/>
              <a:cs typeface="Times New Roman" panose="02020603050405020304" pitchFamily="18" charset="0"/>
            </a:endParaRPr>
          </a:p>
          <a:p>
            <a:pPr marL="76200" lvl="0" indent="0" rtl="0">
              <a:lnSpc>
                <a:spcPct val="150000"/>
              </a:lnSpc>
              <a:spcBef>
                <a:spcPts val="0"/>
              </a:spcBef>
              <a:spcAft>
                <a:spcPts val="0"/>
              </a:spcAft>
              <a:buClr>
                <a:schemeClr val="dk1"/>
              </a:buClr>
              <a:buSzPts val="2400"/>
              <a:buNone/>
            </a:pPr>
            <a:r>
              <a:rPr lang="en-US" altLang="zh-TW" sz="2400" dirty="0">
                <a:solidFill>
                  <a:schemeClr val="bg2">
                    <a:lumMod val="40000"/>
                    <a:lumOff val="60000"/>
                  </a:schemeClr>
                </a:solidFill>
                <a:latin typeface="+mn-lt"/>
                <a:cs typeface="Times New Roman" panose="02020603050405020304" pitchFamily="18" charset="0"/>
              </a:rPr>
              <a:t>C</a:t>
            </a:r>
            <a:r>
              <a:rPr lang="zh-TW" sz="2400" dirty="0">
                <a:solidFill>
                  <a:schemeClr val="bg2">
                    <a:lumMod val="40000"/>
                    <a:lumOff val="60000"/>
                  </a:schemeClr>
                </a:solidFill>
                <a:latin typeface="+mn-lt"/>
                <a:cs typeface="Times New Roman" panose="02020603050405020304" pitchFamily="18" charset="0"/>
              </a:rPr>
              <a:t>onclusion</a:t>
            </a:r>
            <a:endParaRPr sz="2400" dirty="0">
              <a:solidFill>
                <a:schemeClr val="bg2">
                  <a:lumMod val="40000"/>
                  <a:lumOff val="60000"/>
                </a:schemeClr>
              </a:solidFill>
              <a:latin typeface="+mn-lt"/>
              <a:cs typeface="Times New Roman" panose="02020603050405020304" pitchFamily="18" charset="0"/>
            </a:endParaRPr>
          </a:p>
        </p:txBody>
      </p:sp>
      <p:cxnSp>
        <p:nvCxnSpPr>
          <p:cNvPr id="4" name="Google Shape;68;p15">
            <a:extLst>
              <a:ext uri="{FF2B5EF4-FFF2-40B4-BE49-F238E27FC236}">
                <a16:creationId xmlns:a16="http://schemas.microsoft.com/office/drawing/2014/main" id="{FE3BC6DC-16AC-4EC4-9B93-8A1B7FF2AE37}"/>
              </a:ext>
            </a:extLst>
          </p:cNvPr>
          <p:cNvCxnSpPr>
            <a:cxnSpLocks/>
          </p:cNvCxnSpPr>
          <p:nvPr/>
        </p:nvCxnSpPr>
        <p:spPr>
          <a:xfrm rot="5400000" flipH="1">
            <a:off x="-587160" y="3040817"/>
            <a:ext cx="4032000" cy="0"/>
          </a:xfrm>
          <a:prstGeom prst="straightConnector1">
            <a:avLst/>
          </a:prstGeom>
          <a:solidFill>
            <a:srgbClr val="A28F86"/>
          </a:solidFill>
          <a:ln w="9525" cap="flat" cmpd="sng">
            <a:solidFill>
              <a:srgbClr val="A28F86"/>
            </a:solidFill>
            <a:prstDash val="solid"/>
            <a:round/>
            <a:headEnd type="none" w="med" len="med"/>
            <a:tailEnd type="none" w="med" len="med"/>
          </a:ln>
        </p:spPr>
      </p:cxnSp>
      <p:sp>
        <p:nvSpPr>
          <p:cNvPr id="11" name="投影片編號版面配置區 10">
            <a:extLst>
              <a:ext uri="{FF2B5EF4-FFF2-40B4-BE49-F238E27FC236}">
                <a16:creationId xmlns:a16="http://schemas.microsoft.com/office/drawing/2014/main" id="{55D73BCF-336C-8DE8-F728-7E54EF089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
        <p:nvSpPr>
          <p:cNvPr id="6" name="橢圓 5">
            <a:extLst>
              <a:ext uri="{FF2B5EF4-FFF2-40B4-BE49-F238E27FC236}">
                <a16:creationId xmlns:a16="http://schemas.microsoft.com/office/drawing/2014/main" id="{E50FD947-9A09-4D73-8CDD-81B34A65018D}"/>
              </a:ext>
            </a:extLst>
          </p:cNvPr>
          <p:cNvSpPr/>
          <p:nvPr/>
        </p:nvSpPr>
        <p:spPr>
          <a:xfrm>
            <a:off x="1399546" y="1490134"/>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83607647-8015-4F5C-9FEB-7322F7C2C3A9}"/>
              </a:ext>
            </a:extLst>
          </p:cNvPr>
          <p:cNvSpPr/>
          <p:nvPr/>
        </p:nvSpPr>
        <p:spPr>
          <a:xfrm>
            <a:off x="1399546" y="2013343"/>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5109F9A4-291A-4E6F-B98F-5FAE3B12B9A2}"/>
              </a:ext>
            </a:extLst>
          </p:cNvPr>
          <p:cNvSpPr/>
          <p:nvPr/>
        </p:nvSpPr>
        <p:spPr>
          <a:xfrm>
            <a:off x="1399546" y="251115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7AF4BAE5-B5D4-49E6-A204-810B7543665A}"/>
              </a:ext>
            </a:extLst>
          </p:cNvPr>
          <p:cNvSpPr/>
          <p:nvPr/>
        </p:nvSpPr>
        <p:spPr>
          <a:xfrm>
            <a:off x="1399546" y="3040817"/>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24C3D32-2B13-44CD-9550-1C58A1AE5BF9}"/>
              </a:ext>
            </a:extLst>
          </p:cNvPr>
          <p:cNvSpPr/>
          <p:nvPr/>
        </p:nvSpPr>
        <p:spPr>
          <a:xfrm>
            <a:off x="1399546" y="3519682"/>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81D76E8-A21D-4AFB-B820-D535C289C74A}"/>
              </a:ext>
            </a:extLst>
          </p:cNvPr>
          <p:cNvSpPr/>
          <p:nvPr/>
        </p:nvSpPr>
        <p:spPr>
          <a:xfrm>
            <a:off x="1399546" y="4044278"/>
            <a:ext cx="45719" cy="50800"/>
          </a:xfrm>
          <a:prstGeom prst="ellipse">
            <a:avLst/>
          </a:prstGeom>
          <a:solidFill>
            <a:srgbClr val="A28F86"/>
          </a:solidFill>
          <a:ln>
            <a:solidFill>
              <a:srgbClr val="A28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507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2">
            <a:extLst>
              <a:ext uri="{FF2B5EF4-FFF2-40B4-BE49-F238E27FC236}">
                <a16:creationId xmlns:a16="http://schemas.microsoft.com/office/drawing/2014/main" id="{DEDCD05E-F4C2-423C-9A0B-BAF4E1C21535}"/>
              </a:ext>
            </a:extLst>
          </p:cNvPr>
          <p:cNvSpPr txBox="1">
            <a:spLocks/>
          </p:cNvSpPr>
          <p:nvPr/>
        </p:nvSpPr>
        <p:spPr>
          <a:xfrm>
            <a:off x="311700" y="3144730"/>
            <a:ext cx="8520600" cy="148908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nSpc>
                <a:spcPct val="100000"/>
              </a:lnSpc>
              <a:buFont typeface="Arial"/>
              <a:buNone/>
            </a:pPr>
            <a:r>
              <a:rPr lang="en-US" altLang="zh-TW" sz="2000" b="1" dirty="0">
                <a:solidFill>
                  <a:schemeClr val="bg2">
                    <a:lumMod val="75000"/>
                  </a:schemeClr>
                </a:solidFill>
                <a:latin typeface="Rockwell" panose="02060603020205020403" pitchFamily="18" charset="0"/>
                <a:cs typeface="Times New Roman" panose="02020603050405020304" pitchFamily="18" charset="0"/>
              </a:rPr>
              <a:t>Clinical data</a:t>
            </a:r>
          </a:p>
          <a:p>
            <a:pPr marL="504000">
              <a:lnSpc>
                <a:spcPct val="150000"/>
              </a:lnSpc>
              <a:buSzPct val="80000"/>
              <a:buFont typeface="Wingdings" panose="05000000000000000000" pitchFamily="2" charset="2"/>
              <a:buChar char="l"/>
            </a:pP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Clinical and pathological information</a:t>
            </a:r>
            <a:r>
              <a:rPr lang="en-US" altLang="zh-TW" sz="1600" dirty="0">
                <a:solidFill>
                  <a:schemeClr val="accent2">
                    <a:lumMod val="75000"/>
                    <a:lumOff val="25000"/>
                  </a:schemeClr>
                </a:solidFill>
                <a:latin typeface="Rockwell" panose="02060603020205020403" pitchFamily="18" charset="0"/>
                <a:cs typeface="Times New Roman" panose="02020603050405020304" pitchFamily="18" charset="0"/>
              </a:rPr>
              <a:t>.</a:t>
            </a:r>
          </a:p>
        </p:txBody>
      </p:sp>
      <p:sp>
        <p:nvSpPr>
          <p:cNvPr id="2" name="標題 1">
            <a:extLst>
              <a:ext uri="{FF2B5EF4-FFF2-40B4-BE49-F238E27FC236}">
                <a16:creationId xmlns:a16="http://schemas.microsoft.com/office/drawing/2014/main" id="{0AC5AB71-0428-472E-815B-579AB330F314}"/>
              </a:ext>
            </a:extLst>
          </p:cNvPr>
          <p:cNvSpPr>
            <a:spLocks noGrp="1"/>
          </p:cNvSpPr>
          <p:nvPr>
            <p:ph type="title"/>
          </p:nvPr>
        </p:nvSpPr>
        <p:spPr>
          <a:xfrm>
            <a:off x="0" y="0"/>
            <a:ext cx="9144000" cy="1017725"/>
          </a:xfrm>
          <a:solidFill>
            <a:srgbClr val="8D6C62"/>
          </a:solidFill>
        </p:spPr>
        <p:txBody>
          <a:bodyPr anchor="ctr" anchorCtr="0">
            <a:normAutofit/>
          </a:bodyPr>
          <a:lstStyle/>
          <a:p>
            <a:r>
              <a:rPr lang="en-US" altLang="zh-TW" b="1" dirty="0">
                <a:solidFill>
                  <a:schemeClr val="bg1"/>
                </a:solidFill>
                <a:latin typeface="Rockwell" panose="02060603020205020403" pitchFamily="18" charset="0"/>
                <a:ea typeface="ZXF Young Trial" panose="00020600040101010101" pitchFamily="18" charset="-122"/>
                <a:cs typeface="Times New Roman" panose="02020603050405020304" pitchFamily="18" charset="0"/>
              </a:rPr>
              <a:t>  </a:t>
            </a:r>
            <a:r>
              <a:rPr lang="en-US" altLang="zh-TW" dirty="0">
                <a:solidFill>
                  <a:schemeClr val="bg1"/>
                </a:solidFill>
                <a:latin typeface="Rockwell" panose="02060603020205020403" pitchFamily="18" charset="0"/>
                <a:ea typeface="ZXF Young Trial" panose="00020600040101010101" pitchFamily="18" charset="-122"/>
                <a:cs typeface="Times New Roman" panose="02020603050405020304" pitchFamily="18" charset="0"/>
              </a:rPr>
              <a:t>Dataset</a:t>
            </a:r>
            <a:endParaRPr lang="zh-TW" altLang="en-US" dirty="0">
              <a:solidFill>
                <a:schemeClr val="bg1"/>
              </a:solidFill>
              <a:latin typeface="Rockwell" panose="02060603020205020403" pitchFamily="18" charset="0"/>
              <a:ea typeface="ZXF Young Trial" panose="00020600040101010101" pitchFamily="18"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版面配置區 2">
                <a:extLst>
                  <a:ext uri="{FF2B5EF4-FFF2-40B4-BE49-F238E27FC236}">
                    <a16:creationId xmlns:a16="http://schemas.microsoft.com/office/drawing/2014/main" id="{47EF50F8-C4B4-4893-BF71-09B59054B95E}"/>
                  </a:ext>
                </a:extLst>
              </p:cNvPr>
              <p:cNvSpPr>
                <a:spLocks noGrp="1"/>
              </p:cNvSpPr>
              <p:nvPr>
                <p:ph type="body" idx="1"/>
              </p:nvPr>
            </p:nvSpPr>
            <p:spPr>
              <a:xfrm>
                <a:off x="311700" y="1221139"/>
                <a:ext cx="8520600" cy="1894193"/>
              </a:xfrm>
            </p:spPr>
            <p:txBody>
              <a:bodyPr>
                <a:normAutofit/>
              </a:bodyPr>
              <a:lstStyle/>
              <a:p>
                <a:pPr marL="114300" indent="0">
                  <a:lnSpc>
                    <a:spcPct val="100000"/>
                  </a:lnSpc>
                  <a:buNone/>
                </a:pPr>
                <a:r>
                  <a:rPr lang="en-US" altLang="zh-TW" sz="2200" b="1" dirty="0">
                    <a:solidFill>
                      <a:schemeClr val="bg2">
                        <a:lumMod val="75000"/>
                      </a:schemeClr>
                    </a:solidFill>
                    <a:latin typeface="Rockwell" panose="02060603020205020403" pitchFamily="18" charset="0"/>
                    <a:cs typeface="Times New Roman" panose="02020603050405020304" pitchFamily="18" charset="0"/>
                  </a:rPr>
                  <a:t>Dual Energy CT</a:t>
                </a:r>
                <a:r>
                  <a:rPr lang="en-US" altLang="zh-TW" sz="2200" dirty="0">
                    <a:solidFill>
                      <a:schemeClr val="bg2">
                        <a:lumMod val="75000"/>
                      </a:schemeClr>
                    </a:solidFill>
                    <a:latin typeface="Rockwell" panose="02060603020205020403" pitchFamily="18" charset="0"/>
                    <a:cs typeface="Times New Roman" panose="02020603050405020304" pitchFamily="18" charset="0"/>
                  </a:rPr>
                  <a:t>  </a:t>
                </a:r>
              </a:p>
              <a:p>
                <a:pPr marL="504000">
                  <a:lnSpc>
                    <a:spcPct val="130000"/>
                  </a:lnSpc>
                  <a:buSzPct val="80000"/>
                  <a:buFont typeface="Wingdings" panose="05000000000000000000" pitchFamily="2" charset="2"/>
                  <a:buChar char="l"/>
                </a:pP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  From Department of Medical Imaging at National Taiwan University Hospital;</a:t>
                </a:r>
                <a:endParaRPr lang="en-US" altLang="zh-TW" sz="1700" b="1" dirty="0">
                  <a:solidFill>
                    <a:schemeClr val="accent2">
                      <a:lumMod val="75000"/>
                      <a:lumOff val="25000"/>
                    </a:schemeClr>
                  </a:solidFill>
                  <a:latin typeface="Rockwell" panose="02060603020205020403" pitchFamily="18" charset="0"/>
                  <a:cs typeface="Times New Roman" panose="02020603050405020304" pitchFamily="18" charset="0"/>
                </a:endParaRPr>
              </a:p>
              <a:p>
                <a:pPr marL="504000">
                  <a:lnSpc>
                    <a:spcPct val="130000"/>
                  </a:lnSpc>
                  <a:buSzPct val="80000"/>
                  <a:buFont typeface="Wingdings" panose="05000000000000000000" pitchFamily="2" charset="2"/>
                  <a:buChar char="l"/>
                </a:pP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  July 2018 to October 2022;</a:t>
                </a:r>
              </a:p>
              <a:p>
                <a:pPr marL="504000">
                  <a:lnSpc>
                    <a:spcPct val="130000"/>
                  </a:lnSpc>
                  <a:buSzPct val="80000"/>
                  <a:buFont typeface="Wingdings" panose="05000000000000000000" pitchFamily="2" charset="2"/>
                  <a:buChar char="l"/>
                </a:pPr>
                <a:r>
                  <a:rPr lang="en-US" altLang="zh-TW" sz="1700" dirty="0">
                    <a:solidFill>
                      <a:schemeClr val="bg2">
                        <a:lumMod val="75000"/>
                      </a:schemeClr>
                    </a:solidFill>
                    <a:latin typeface="Rockwell" panose="02060603020205020403" pitchFamily="18" charset="0"/>
                    <a:cs typeface="Times New Roman" panose="02020603050405020304" pitchFamily="18" charset="0"/>
                  </a:rPr>
                  <a:t>  236 </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patients in total</a:t>
                </a:r>
                <a:r>
                  <a:rPr lang="zh-TW" altLang="en-US" sz="1700" dirty="0">
                    <a:solidFill>
                      <a:schemeClr val="accent2">
                        <a:lumMod val="75000"/>
                        <a:lumOff val="25000"/>
                      </a:schemeClr>
                    </a:solidFill>
                    <a:latin typeface="Rockwell" panose="02060603020205020403" pitchFamily="18" charset="0"/>
                    <a:cs typeface="Times New Roman" panose="02020603050405020304" pitchFamily="18" charset="0"/>
                  </a:rPr>
                  <a:t>  </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a:t>
                </a:r>
                <a:r>
                  <a:rPr lang="en-US" altLang="zh-TW" sz="1700" dirty="0">
                    <a:solidFill>
                      <a:srgbClr val="FF0000"/>
                    </a:solidFill>
                    <a:latin typeface="Rockwell" panose="02060603020205020403" pitchFamily="18" charset="0"/>
                    <a:cs typeface="Times New Roman" panose="02020603050405020304" pitchFamily="18" charset="0"/>
                  </a:rPr>
                  <a:t>40-140 keV</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 with an interval of 10 keV);</a:t>
                </a:r>
                <a:endParaRPr lang="en-US" altLang="zh-TW" sz="1700" dirty="0">
                  <a:solidFill>
                    <a:schemeClr val="accent2">
                      <a:lumMod val="75000"/>
                      <a:lumOff val="25000"/>
                    </a:schemeClr>
                  </a:solidFill>
                  <a:latin typeface="+mn-lt"/>
                  <a:cs typeface="Times New Roman" panose="02020603050405020304" pitchFamily="18" charset="0"/>
                </a:endParaRPr>
              </a:p>
              <a:p>
                <a:pPr marL="504000">
                  <a:lnSpc>
                    <a:spcPct val="130000"/>
                  </a:lnSpc>
                  <a:buSzPct val="80000"/>
                  <a:buFont typeface="Wingdings" panose="05000000000000000000" pitchFamily="2" charset="2"/>
                  <a:buChar char="l"/>
                </a:pPr>
                <a:r>
                  <a:rPr lang="en-US" altLang="zh-TW" sz="1700" dirty="0">
                    <a:solidFill>
                      <a:schemeClr val="bg2">
                        <a:lumMod val="75000"/>
                      </a:schemeClr>
                    </a:solidFill>
                    <a:latin typeface="Rockwell" panose="02060603020205020403" pitchFamily="18" charset="0"/>
                    <a:cs typeface="Times New Roman" panose="02020603050405020304" pitchFamily="18" charset="0"/>
                  </a:rPr>
                  <a:t>  </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Image size: </a:t>
                </a:r>
                <a:r>
                  <a:rPr lang="en-US" altLang="zh-TW" sz="1700" dirty="0">
                    <a:solidFill>
                      <a:srgbClr val="FF0000"/>
                    </a:solidFill>
                    <a:latin typeface="Rockwell" panose="02060603020205020403" pitchFamily="18" charset="0"/>
                    <a:cs typeface="Times New Roman" panose="02020603050405020304" pitchFamily="18" charset="0"/>
                  </a:rPr>
                  <a:t>slices</a:t>
                </a:r>
                <a14:m>
                  <m:oMath xmlns:m="http://schemas.openxmlformats.org/officeDocument/2006/math">
                    <m:r>
                      <m:rPr>
                        <m:nor/>
                      </m:rPr>
                      <a:rPr lang="en-US" altLang="zh-TW" sz="1700">
                        <a:solidFill>
                          <a:srgbClr val="FF0000"/>
                        </a:solidFill>
                        <a:latin typeface="Rockwell" panose="02060603020205020403" pitchFamily="18" charset="0"/>
                        <a:cs typeface="Times New Roman" panose="02020603050405020304" pitchFamily="18" charset="0"/>
                      </a:rPr>
                      <m:t> </m:t>
                    </m:r>
                    <m:r>
                      <m:rPr>
                        <m:nor/>
                      </m:rPr>
                      <a:rPr lang="en-US" altLang="zh-TW" sz="1700">
                        <a:solidFill>
                          <a:srgbClr val="FF0000"/>
                        </a:solidFill>
                        <a:latin typeface="Rockwell" panose="02060603020205020403" pitchFamily="18" charset="0"/>
                        <a:cs typeface="Times New Roman" panose="02020603050405020304" pitchFamily="18" charset="0"/>
                      </a:rPr>
                      <m:t>×</m:t>
                    </m:r>
                    <m:r>
                      <m:rPr>
                        <m:nor/>
                      </m:rPr>
                      <a:rPr lang="en-US" altLang="zh-TW" sz="1700">
                        <a:solidFill>
                          <a:srgbClr val="FF0000"/>
                        </a:solidFill>
                        <a:latin typeface="Rockwell" panose="02060603020205020403" pitchFamily="18" charset="0"/>
                        <a:cs typeface="Times New Roman" panose="02020603050405020304" pitchFamily="18" charset="0"/>
                      </a:rPr>
                      <m:t> 512 </m:t>
                    </m:r>
                    <m:r>
                      <m:rPr>
                        <m:nor/>
                      </m:rPr>
                      <a:rPr lang="en-US" altLang="zh-TW" sz="1700">
                        <a:solidFill>
                          <a:srgbClr val="FF0000"/>
                        </a:solidFill>
                        <a:latin typeface="Rockwell" panose="02060603020205020403" pitchFamily="18" charset="0"/>
                        <a:cs typeface="Times New Roman" panose="02020603050405020304" pitchFamily="18" charset="0"/>
                      </a:rPr>
                      <m:t>×</m:t>
                    </m:r>
                    <m:r>
                      <m:rPr>
                        <m:nor/>
                      </m:rPr>
                      <a:rPr lang="en-US" altLang="zh-TW" sz="1700" b="0" i="0" smtClean="0">
                        <a:solidFill>
                          <a:srgbClr val="FF0000"/>
                        </a:solidFill>
                        <a:latin typeface="Rockwell" panose="02060603020205020403" pitchFamily="18" charset="0"/>
                        <a:cs typeface="Times New Roman" panose="02020603050405020304" pitchFamily="18" charset="0"/>
                      </a:rPr>
                      <m:t> 512</m:t>
                    </m:r>
                  </m:oMath>
                </a14:m>
                <a:r>
                  <a:rPr lang="en-US" altLang="zh-TW" sz="1700" dirty="0">
                    <a:solidFill>
                      <a:srgbClr val="FF0000"/>
                    </a:solidFill>
                    <a:latin typeface="Rockwell" panose="02060603020205020403" pitchFamily="18" charset="0"/>
                    <a:cs typeface="Times New Roman" panose="02020603050405020304" pitchFamily="18" charset="0"/>
                  </a:rPr>
                  <a:t> </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(pixel</a:t>
                </a:r>
                <a:r>
                  <a:rPr lang="en-US" altLang="zh-TW" sz="1700" baseline="30000" dirty="0">
                    <a:solidFill>
                      <a:schemeClr val="accent2">
                        <a:lumMod val="75000"/>
                        <a:lumOff val="25000"/>
                      </a:schemeClr>
                    </a:solidFill>
                    <a:latin typeface="Rockwell" panose="02060603020205020403" pitchFamily="18" charset="0"/>
                    <a:cs typeface="Times New Roman" panose="02020603050405020304" pitchFamily="18" charset="0"/>
                  </a:rPr>
                  <a:t>3</a:t>
                </a:r>
                <a:r>
                  <a:rPr lang="en-US" altLang="zh-TW" sz="1700" dirty="0">
                    <a:solidFill>
                      <a:schemeClr val="accent2">
                        <a:lumMod val="75000"/>
                        <a:lumOff val="25000"/>
                      </a:schemeClr>
                    </a:solidFill>
                    <a:latin typeface="Rockwell" panose="02060603020205020403" pitchFamily="18" charset="0"/>
                    <a:cs typeface="Times New Roman" panose="02020603050405020304" pitchFamily="18" charset="0"/>
                  </a:rPr>
                  <a:t>) in DICOM format.</a:t>
                </a:r>
              </a:p>
              <a:p>
                <a:pPr marL="596900" lvl="1" indent="0">
                  <a:buNone/>
                </a:pPr>
                <a:endParaRPr lang="en-US" altLang="zh-TW" dirty="0">
                  <a:latin typeface="Rockwell" panose="02060603020205020403" pitchFamily="18" charset="0"/>
                  <a:cs typeface="Times New Roman" panose="02020603050405020304" pitchFamily="18" charset="0"/>
                </a:endParaRPr>
              </a:p>
            </p:txBody>
          </p:sp>
        </mc:Choice>
        <mc:Fallback xmlns="">
          <p:sp>
            <p:nvSpPr>
              <p:cNvPr id="3" name="文字版面配置區 2">
                <a:extLst>
                  <a:ext uri="{FF2B5EF4-FFF2-40B4-BE49-F238E27FC236}">
                    <a16:creationId xmlns:a16="http://schemas.microsoft.com/office/drawing/2014/main" id="{47EF50F8-C4B4-4893-BF71-09B59054B95E}"/>
                  </a:ext>
                </a:extLst>
              </p:cNvPr>
              <p:cNvSpPr>
                <a:spLocks noGrp="1" noRot="1" noChangeAspect="1" noMove="1" noResize="1" noEditPoints="1" noAdjustHandles="1" noChangeArrowheads="1" noChangeShapeType="1" noTextEdit="1"/>
              </p:cNvSpPr>
              <p:nvPr>
                <p:ph type="body" idx="1"/>
              </p:nvPr>
            </p:nvSpPr>
            <p:spPr>
              <a:xfrm>
                <a:off x="311700" y="1221139"/>
                <a:ext cx="8520600" cy="1894193"/>
              </a:xfrm>
              <a:blipFill>
                <a:blip r:embed="rId3"/>
                <a:stretch>
                  <a:fillRect/>
                </a:stretch>
              </a:blipFill>
            </p:spPr>
            <p:txBody>
              <a:bodyPr/>
              <a:lstStyle/>
              <a:p>
                <a:r>
                  <a:rPr lang="zh-TW" altLang="en-US">
                    <a:noFill/>
                  </a:rPr>
                  <a:t> </a:t>
                </a:r>
              </a:p>
            </p:txBody>
          </p:sp>
        </mc:Fallback>
      </mc:AlternateContent>
      <p:cxnSp>
        <p:nvCxnSpPr>
          <p:cNvPr id="4" name="Google Shape;80;p17">
            <a:extLst>
              <a:ext uri="{FF2B5EF4-FFF2-40B4-BE49-F238E27FC236}">
                <a16:creationId xmlns:a16="http://schemas.microsoft.com/office/drawing/2014/main" id="{084E9ED3-5065-4C07-8BB1-63A076D76CCB}"/>
              </a:ext>
            </a:extLst>
          </p:cNvPr>
          <p:cNvCxnSpPr/>
          <p:nvPr/>
        </p:nvCxnSpPr>
        <p:spPr>
          <a:xfrm rot="10800000" flipH="1">
            <a:off x="480458" y="1677936"/>
            <a:ext cx="8100000" cy="0"/>
          </a:xfrm>
          <a:prstGeom prst="straightConnector1">
            <a:avLst/>
          </a:prstGeom>
          <a:noFill/>
          <a:ln w="9525" cap="flat" cmpd="sng">
            <a:solidFill>
              <a:srgbClr val="A28F86"/>
            </a:solidFill>
            <a:prstDash val="solid"/>
            <a:round/>
            <a:headEnd type="none" w="med" len="med"/>
            <a:tailEnd type="none" w="med" len="med"/>
          </a:ln>
        </p:spPr>
      </p:cxnSp>
      <p:sp>
        <p:nvSpPr>
          <p:cNvPr id="7" name="投影片編號版面配置區 6">
            <a:extLst>
              <a:ext uri="{FF2B5EF4-FFF2-40B4-BE49-F238E27FC236}">
                <a16:creationId xmlns:a16="http://schemas.microsoft.com/office/drawing/2014/main" id="{C2A2ED96-416E-1EBF-58F3-43D01946A9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cxnSp>
        <p:nvCxnSpPr>
          <p:cNvPr id="9" name="Google Shape;80;p17">
            <a:extLst>
              <a:ext uri="{FF2B5EF4-FFF2-40B4-BE49-F238E27FC236}">
                <a16:creationId xmlns:a16="http://schemas.microsoft.com/office/drawing/2014/main" id="{E21AF80A-F14D-4A4D-A352-20B150A74F46}"/>
              </a:ext>
            </a:extLst>
          </p:cNvPr>
          <p:cNvCxnSpPr/>
          <p:nvPr/>
        </p:nvCxnSpPr>
        <p:spPr>
          <a:xfrm rot="10800000" flipH="1">
            <a:off x="480458" y="3517807"/>
            <a:ext cx="8100000" cy="0"/>
          </a:xfrm>
          <a:prstGeom prst="straightConnector1">
            <a:avLst/>
          </a:prstGeom>
          <a:noFill/>
          <a:ln w="9525" cap="flat" cmpd="sng">
            <a:solidFill>
              <a:srgbClr val="A28F86"/>
            </a:solidFill>
            <a:prstDash val="solid"/>
            <a:round/>
            <a:headEnd type="none" w="med" len="med"/>
            <a:tailEnd type="none" w="med" len="med"/>
          </a:ln>
        </p:spPr>
      </p:cxnSp>
      <p:graphicFrame>
        <p:nvGraphicFramePr>
          <p:cNvPr id="5" name="表格 4">
            <a:extLst>
              <a:ext uri="{FF2B5EF4-FFF2-40B4-BE49-F238E27FC236}">
                <a16:creationId xmlns:a16="http://schemas.microsoft.com/office/drawing/2014/main" id="{62BE2C2E-E159-449A-83F6-9784E52D3078}"/>
              </a:ext>
            </a:extLst>
          </p:cNvPr>
          <p:cNvGraphicFramePr>
            <a:graphicFrameLocks noGrp="1"/>
          </p:cNvGraphicFramePr>
          <p:nvPr>
            <p:extLst>
              <p:ext uri="{D42A27DB-BD31-4B8C-83A1-F6EECF244321}">
                <p14:modId xmlns:p14="http://schemas.microsoft.com/office/powerpoint/2010/main" val="2164433630"/>
              </p:ext>
            </p:extLst>
          </p:nvPr>
        </p:nvGraphicFramePr>
        <p:xfrm>
          <a:off x="2378825" y="4092496"/>
          <a:ext cx="4386350" cy="914400"/>
        </p:xfrm>
        <a:graphic>
          <a:graphicData uri="http://schemas.openxmlformats.org/drawingml/2006/table">
            <a:tbl>
              <a:tblPr firstRow="1" bandRow="1">
                <a:tableStyleId>{77C3BF2F-5E58-48E6-9570-0CB579CA567E}</a:tableStyleId>
              </a:tblPr>
              <a:tblGrid>
                <a:gridCol w="2193175">
                  <a:extLst>
                    <a:ext uri="{9D8B030D-6E8A-4147-A177-3AD203B41FA5}">
                      <a16:colId xmlns:a16="http://schemas.microsoft.com/office/drawing/2014/main" val="3055667927"/>
                    </a:ext>
                  </a:extLst>
                </a:gridCol>
                <a:gridCol w="2193175">
                  <a:extLst>
                    <a:ext uri="{9D8B030D-6E8A-4147-A177-3AD203B41FA5}">
                      <a16:colId xmlns:a16="http://schemas.microsoft.com/office/drawing/2014/main" val="1111621356"/>
                    </a:ext>
                  </a:extLst>
                </a:gridCol>
              </a:tblGrid>
              <a:tr h="280553">
                <a:tc gridSpan="2">
                  <a:txBody>
                    <a:bodyPr/>
                    <a:lstStyle/>
                    <a:p>
                      <a:pPr algn="ctr"/>
                      <a:r>
                        <a:rPr lang="en-US" altLang="zh-TW" dirty="0">
                          <a:solidFill>
                            <a:schemeClr val="bg2">
                              <a:lumMod val="75000"/>
                            </a:schemeClr>
                          </a:solidFill>
                        </a:rPr>
                        <a:t>n = 236</a:t>
                      </a:r>
                      <a:endParaRPr lang="zh-TW" altLang="en-US" dirty="0">
                        <a:solidFill>
                          <a:schemeClr val="bg2">
                            <a:lumMod val="75000"/>
                          </a:schemeClr>
                        </a:solidFill>
                      </a:endParaRPr>
                    </a:p>
                  </a:txBody>
                  <a:tcPr/>
                </a:tc>
                <a:tc hMerge="1">
                  <a:txBody>
                    <a:bodyPr/>
                    <a:lstStyle/>
                    <a:p>
                      <a:endParaRPr lang="zh-TW" altLang="en-US" dirty="0"/>
                    </a:p>
                  </a:txBody>
                  <a:tcPr/>
                </a:tc>
                <a:extLst>
                  <a:ext uri="{0D108BD9-81ED-4DB2-BD59-A6C34878D82A}">
                    <a16:rowId xmlns:a16="http://schemas.microsoft.com/office/drawing/2014/main" val="2379057028"/>
                  </a:ext>
                </a:extLst>
              </a:tr>
              <a:tr h="280553">
                <a:tc>
                  <a:txBody>
                    <a:bodyPr/>
                    <a:lstStyle/>
                    <a:p>
                      <a:pPr algn="ctr"/>
                      <a:r>
                        <a:rPr lang="en-US" altLang="zh-TW" dirty="0">
                          <a:solidFill>
                            <a:schemeClr val="bg2">
                              <a:lumMod val="75000"/>
                            </a:schemeClr>
                          </a:solidFill>
                        </a:rPr>
                        <a:t>Deceased</a:t>
                      </a:r>
                      <a:endParaRPr lang="zh-TW" altLang="en-US" dirty="0">
                        <a:solidFill>
                          <a:schemeClr val="bg2">
                            <a:lumMod val="75000"/>
                          </a:schemeClr>
                        </a:solidFill>
                      </a:endParaRPr>
                    </a:p>
                  </a:txBody>
                  <a:tcPr/>
                </a:tc>
                <a:tc>
                  <a:txBody>
                    <a:bodyPr/>
                    <a:lstStyle/>
                    <a:p>
                      <a:pPr algn="ctr"/>
                      <a:r>
                        <a:rPr lang="en-US" altLang="zh-TW" dirty="0">
                          <a:solidFill>
                            <a:schemeClr val="bg2">
                              <a:lumMod val="75000"/>
                            </a:schemeClr>
                          </a:solidFill>
                        </a:rPr>
                        <a:t>Survivor</a:t>
                      </a:r>
                      <a:endParaRPr lang="zh-TW" altLang="en-US" dirty="0">
                        <a:solidFill>
                          <a:schemeClr val="bg2">
                            <a:lumMod val="75000"/>
                          </a:schemeClr>
                        </a:solidFill>
                      </a:endParaRPr>
                    </a:p>
                  </a:txBody>
                  <a:tcPr/>
                </a:tc>
                <a:extLst>
                  <a:ext uri="{0D108BD9-81ED-4DB2-BD59-A6C34878D82A}">
                    <a16:rowId xmlns:a16="http://schemas.microsoft.com/office/drawing/2014/main" val="2974042799"/>
                  </a:ext>
                </a:extLst>
              </a:tr>
              <a:tr h="280553">
                <a:tc>
                  <a:txBody>
                    <a:bodyPr/>
                    <a:lstStyle/>
                    <a:p>
                      <a:pPr algn="ctr"/>
                      <a:r>
                        <a:rPr lang="en-US" altLang="zh-TW" dirty="0">
                          <a:solidFill>
                            <a:schemeClr val="bg2">
                              <a:lumMod val="75000"/>
                            </a:schemeClr>
                          </a:solidFill>
                        </a:rPr>
                        <a:t>34</a:t>
                      </a:r>
                      <a:endParaRPr lang="zh-TW" altLang="en-US" dirty="0">
                        <a:solidFill>
                          <a:schemeClr val="bg2">
                            <a:lumMod val="75000"/>
                          </a:schemeClr>
                        </a:solidFill>
                      </a:endParaRPr>
                    </a:p>
                  </a:txBody>
                  <a:tcPr/>
                </a:tc>
                <a:tc>
                  <a:txBody>
                    <a:bodyPr/>
                    <a:lstStyle/>
                    <a:p>
                      <a:pPr algn="ctr"/>
                      <a:r>
                        <a:rPr lang="en-US" altLang="zh-TW" dirty="0">
                          <a:solidFill>
                            <a:schemeClr val="bg2">
                              <a:lumMod val="75000"/>
                            </a:schemeClr>
                          </a:solidFill>
                        </a:rPr>
                        <a:t>202</a:t>
                      </a:r>
                      <a:endParaRPr lang="zh-TW" altLang="en-US" dirty="0">
                        <a:solidFill>
                          <a:schemeClr val="bg2">
                            <a:lumMod val="75000"/>
                          </a:schemeClr>
                        </a:solidFill>
                      </a:endParaRPr>
                    </a:p>
                  </a:txBody>
                  <a:tcPr/>
                </a:tc>
                <a:extLst>
                  <a:ext uri="{0D108BD9-81ED-4DB2-BD59-A6C34878D82A}">
                    <a16:rowId xmlns:a16="http://schemas.microsoft.com/office/drawing/2014/main" val="2525997265"/>
                  </a:ext>
                </a:extLst>
              </a:tr>
            </a:tbl>
          </a:graphicData>
        </a:graphic>
      </p:graphicFrame>
    </p:spTree>
    <p:extLst>
      <p:ext uri="{BB962C8B-B14F-4D97-AF65-F5344CB8AC3E}">
        <p14:creationId xmlns:p14="http://schemas.microsoft.com/office/powerpoint/2010/main" val="417361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E8088-F2D7-414C-AEAA-5D640FB4A6A8}"/>
              </a:ext>
            </a:extLst>
          </p:cNvPr>
          <p:cNvSpPr>
            <a:spLocks noGrp="1"/>
          </p:cNvSpPr>
          <p:nvPr>
            <p:ph type="title"/>
          </p:nvPr>
        </p:nvSpPr>
        <p:spPr>
          <a:xfrm>
            <a:off x="0" y="0"/>
            <a:ext cx="9144000" cy="1017725"/>
          </a:xfrm>
          <a:solidFill>
            <a:srgbClr val="8D6C62"/>
          </a:solidFill>
        </p:spPr>
        <p:txBody>
          <a:bodyPr anchor="ctr" anchorCtr="0">
            <a:normAutofit/>
          </a:bodyPr>
          <a:lstStyle/>
          <a:p>
            <a:r>
              <a:rPr lang="en-US" altLang="zh-TW" dirty="0">
                <a:solidFill>
                  <a:schemeClr val="bg1"/>
                </a:solidFill>
                <a:latin typeface="+mj-lt"/>
              </a:rPr>
              <a:t>  </a:t>
            </a:r>
            <a:r>
              <a:rPr lang="en-US" altLang="zh-TW" dirty="0">
                <a:solidFill>
                  <a:schemeClr val="bg1"/>
                </a:solidFill>
                <a:latin typeface="+mn-lt"/>
              </a:rPr>
              <a:t>Dual Energy CT</a:t>
            </a:r>
            <a:endParaRPr lang="zh-TW" altLang="en-US" dirty="0">
              <a:solidFill>
                <a:schemeClr val="bg1"/>
              </a:solidFill>
              <a:latin typeface="+mn-lt"/>
            </a:endParaRPr>
          </a:p>
        </p:txBody>
      </p:sp>
      <p:pic>
        <p:nvPicPr>
          <p:cNvPr id="8" name="圖片 7">
            <a:extLst>
              <a:ext uri="{FF2B5EF4-FFF2-40B4-BE49-F238E27FC236}">
                <a16:creationId xmlns:a16="http://schemas.microsoft.com/office/drawing/2014/main" id="{6AC72198-0468-4547-ABB8-BD8E66F08134}"/>
              </a:ext>
            </a:extLst>
          </p:cNvPr>
          <p:cNvPicPr>
            <a:picLocks noChangeAspect="1"/>
          </p:cNvPicPr>
          <p:nvPr/>
        </p:nvPicPr>
        <p:blipFill>
          <a:blip r:embed="rId3"/>
          <a:stretch>
            <a:fillRect/>
          </a:stretch>
        </p:blipFill>
        <p:spPr>
          <a:xfrm>
            <a:off x="1219199" y="1180234"/>
            <a:ext cx="1590675" cy="1590675"/>
          </a:xfrm>
          <a:prstGeom prst="rect">
            <a:avLst/>
          </a:prstGeom>
        </p:spPr>
      </p:pic>
      <p:pic>
        <p:nvPicPr>
          <p:cNvPr id="10" name="圖片 9">
            <a:extLst>
              <a:ext uri="{FF2B5EF4-FFF2-40B4-BE49-F238E27FC236}">
                <a16:creationId xmlns:a16="http://schemas.microsoft.com/office/drawing/2014/main" id="{A18C7791-B56F-4016-8749-FC558301422C}"/>
              </a:ext>
            </a:extLst>
          </p:cNvPr>
          <p:cNvPicPr>
            <a:picLocks noChangeAspect="1"/>
          </p:cNvPicPr>
          <p:nvPr/>
        </p:nvPicPr>
        <p:blipFill>
          <a:blip r:embed="rId4"/>
          <a:stretch>
            <a:fillRect/>
          </a:stretch>
        </p:blipFill>
        <p:spPr>
          <a:xfrm>
            <a:off x="2809874" y="1180233"/>
            <a:ext cx="1590675" cy="1590675"/>
          </a:xfrm>
          <a:prstGeom prst="rect">
            <a:avLst/>
          </a:prstGeom>
        </p:spPr>
      </p:pic>
      <p:pic>
        <p:nvPicPr>
          <p:cNvPr id="12" name="圖片 11">
            <a:extLst>
              <a:ext uri="{FF2B5EF4-FFF2-40B4-BE49-F238E27FC236}">
                <a16:creationId xmlns:a16="http://schemas.microsoft.com/office/drawing/2014/main" id="{1CFC8A51-DF06-4789-BB84-097B88AAEA49}"/>
              </a:ext>
            </a:extLst>
          </p:cNvPr>
          <p:cNvPicPr>
            <a:picLocks noChangeAspect="1"/>
          </p:cNvPicPr>
          <p:nvPr/>
        </p:nvPicPr>
        <p:blipFill>
          <a:blip r:embed="rId5"/>
          <a:stretch>
            <a:fillRect/>
          </a:stretch>
        </p:blipFill>
        <p:spPr>
          <a:xfrm>
            <a:off x="4400549" y="1180232"/>
            <a:ext cx="1590675" cy="1590675"/>
          </a:xfrm>
          <a:prstGeom prst="rect">
            <a:avLst/>
          </a:prstGeom>
        </p:spPr>
      </p:pic>
      <p:pic>
        <p:nvPicPr>
          <p:cNvPr id="14" name="圖片 13">
            <a:extLst>
              <a:ext uri="{FF2B5EF4-FFF2-40B4-BE49-F238E27FC236}">
                <a16:creationId xmlns:a16="http://schemas.microsoft.com/office/drawing/2014/main" id="{43AB142F-3BE0-4109-AB97-D6A04C32774E}"/>
              </a:ext>
            </a:extLst>
          </p:cNvPr>
          <p:cNvPicPr>
            <a:picLocks noChangeAspect="1"/>
          </p:cNvPicPr>
          <p:nvPr/>
        </p:nvPicPr>
        <p:blipFill>
          <a:blip r:embed="rId6"/>
          <a:stretch>
            <a:fillRect/>
          </a:stretch>
        </p:blipFill>
        <p:spPr>
          <a:xfrm>
            <a:off x="5991224" y="1180232"/>
            <a:ext cx="1590675" cy="1590675"/>
          </a:xfrm>
          <a:prstGeom prst="rect">
            <a:avLst/>
          </a:prstGeom>
        </p:spPr>
      </p:pic>
      <p:pic>
        <p:nvPicPr>
          <p:cNvPr id="21" name="圖片 20">
            <a:extLst>
              <a:ext uri="{FF2B5EF4-FFF2-40B4-BE49-F238E27FC236}">
                <a16:creationId xmlns:a16="http://schemas.microsoft.com/office/drawing/2014/main" id="{5A6CADB7-0E8F-4A5D-80A3-6A6C0A7F25EE}"/>
              </a:ext>
            </a:extLst>
          </p:cNvPr>
          <p:cNvPicPr>
            <a:picLocks noChangeAspect="1"/>
          </p:cNvPicPr>
          <p:nvPr/>
        </p:nvPicPr>
        <p:blipFill>
          <a:blip r:embed="rId7"/>
          <a:stretch>
            <a:fillRect/>
          </a:stretch>
        </p:blipFill>
        <p:spPr>
          <a:xfrm>
            <a:off x="1219198" y="3084797"/>
            <a:ext cx="1590675" cy="1590675"/>
          </a:xfrm>
          <a:prstGeom prst="rect">
            <a:avLst/>
          </a:prstGeom>
        </p:spPr>
      </p:pic>
      <p:pic>
        <p:nvPicPr>
          <p:cNvPr id="23" name="圖片 22">
            <a:extLst>
              <a:ext uri="{FF2B5EF4-FFF2-40B4-BE49-F238E27FC236}">
                <a16:creationId xmlns:a16="http://schemas.microsoft.com/office/drawing/2014/main" id="{2B944A9C-0A2E-44C0-9D46-DB9E715246C9}"/>
              </a:ext>
            </a:extLst>
          </p:cNvPr>
          <p:cNvPicPr>
            <a:picLocks noChangeAspect="1"/>
          </p:cNvPicPr>
          <p:nvPr/>
        </p:nvPicPr>
        <p:blipFill>
          <a:blip r:embed="rId8"/>
          <a:stretch>
            <a:fillRect/>
          </a:stretch>
        </p:blipFill>
        <p:spPr>
          <a:xfrm>
            <a:off x="2809873" y="3084795"/>
            <a:ext cx="1590675" cy="1590675"/>
          </a:xfrm>
          <a:prstGeom prst="rect">
            <a:avLst/>
          </a:prstGeom>
        </p:spPr>
      </p:pic>
      <p:pic>
        <p:nvPicPr>
          <p:cNvPr id="25" name="圖片 24">
            <a:extLst>
              <a:ext uri="{FF2B5EF4-FFF2-40B4-BE49-F238E27FC236}">
                <a16:creationId xmlns:a16="http://schemas.microsoft.com/office/drawing/2014/main" id="{D57B6F4D-7D7F-48AF-BCD6-074E49215F33}"/>
              </a:ext>
            </a:extLst>
          </p:cNvPr>
          <p:cNvPicPr>
            <a:picLocks noChangeAspect="1"/>
          </p:cNvPicPr>
          <p:nvPr/>
        </p:nvPicPr>
        <p:blipFill>
          <a:blip r:embed="rId9"/>
          <a:stretch>
            <a:fillRect/>
          </a:stretch>
        </p:blipFill>
        <p:spPr>
          <a:xfrm>
            <a:off x="4400548" y="3084795"/>
            <a:ext cx="1590675" cy="1590675"/>
          </a:xfrm>
          <a:prstGeom prst="rect">
            <a:avLst/>
          </a:prstGeom>
        </p:spPr>
      </p:pic>
      <p:pic>
        <p:nvPicPr>
          <p:cNvPr id="27" name="圖片 26">
            <a:extLst>
              <a:ext uri="{FF2B5EF4-FFF2-40B4-BE49-F238E27FC236}">
                <a16:creationId xmlns:a16="http://schemas.microsoft.com/office/drawing/2014/main" id="{CA722F34-F6E5-41E0-8230-D3010F0C7BF1}"/>
              </a:ext>
            </a:extLst>
          </p:cNvPr>
          <p:cNvPicPr>
            <a:picLocks noChangeAspect="1"/>
          </p:cNvPicPr>
          <p:nvPr/>
        </p:nvPicPr>
        <p:blipFill>
          <a:blip r:embed="rId6"/>
          <a:stretch>
            <a:fillRect/>
          </a:stretch>
        </p:blipFill>
        <p:spPr>
          <a:xfrm>
            <a:off x="5991223" y="3084795"/>
            <a:ext cx="1590675" cy="1590675"/>
          </a:xfrm>
          <a:prstGeom prst="rect">
            <a:avLst/>
          </a:prstGeom>
        </p:spPr>
      </p:pic>
      <p:cxnSp>
        <p:nvCxnSpPr>
          <p:cNvPr id="29" name="直線單箭頭接點 28">
            <a:extLst>
              <a:ext uri="{FF2B5EF4-FFF2-40B4-BE49-F238E27FC236}">
                <a16:creationId xmlns:a16="http://schemas.microsoft.com/office/drawing/2014/main" id="{08C35E7B-E462-4430-9C1C-18C21CB4DAFB}"/>
              </a:ext>
            </a:extLst>
          </p:cNvPr>
          <p:cNvCxnSpPr/>
          <p:nvPr/>
        </p:nvCxnSpPr>
        <p:spPr>
          <a:xfrm>
            <a:off x="976745" y="2112818"/>
            <a:ext cx="734291" cy="0"/>
          </a:xfrm>
          <a:prstGeom prst="straightConnector1">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30" name="文字方塊 29">
            <a:extLst>
              <a:ext uri="{FF2B5EF4-FFF2-40B4-BE49-F238E27FC236}">
                <a16:creationId xmlns:a16="http://schemas.microsoft.com/office/drawing/2014/main" id="{E1DFBBDD-68E1-4065-B953-ED6CB1276FE5}"/>
              </a:ext>
            </a:extLst>
          </p:cNvPr>
          <p:cNvSpPr txBox="1"/>
          <p:nvPr/>
        </p:nvSpPr>
        <p:spPr>
          <a:xfrm>
            <a:off x="120361" y="1975569"/>
            <a:ext cx="925657" cy="338554"/>
          </a:xfrm>
          <a:prstGeom prst="rect">
            <a:avLst/>
          </a:prstGeom>
          <a:noFill/>
        </p:spPr>
        <p:txBody>
          <a:bodyPr wrap="square" rtlCol="0">
            <a:spAutoFit/>
          </a:bodyPr>
          <a:lstStyle/>
          <a:p>
            <a:pPr algn="ctr"/>
            <a:r>
              <a:rPr lang="en-US" altLang="zh-TW" sz="1600" dirty="0">
                <a:solidFill>
                  <a:schemeClr val="bg2">
                    <a:lumMod val="75000"/>
                  </a:schemeClr>
                </a:solidFill>
                <a:latin typeface="Rockwell" panose="02060603020205020403" pitchFamily="18" charset="0"/>
                <a:cs typeface="Times New Roman" panose="02020603050405020304" pitchFamily="18" charset="0"/>
              </a:rPr>
              <a:t>Tumor</a:t>
            </a:r>
            <a:endParaRPr lang="zh-TW" altLang="en-US" sz="1600" dirty="0">
              <a:solidFill>
                <a:schemeClr val="bg2">
                  <a:lumMod val="75000"/>
                </a:schemeClr>
              </a:solidFill>
              <a:latin typeface="Rockwell" panose="02060603020205020403" pitchFamily="18" charset="0"/>
              <a:cs typeface="Times New Roman" panose="02020603050405020304" pitchFamily="18" charset="0"/>
            </a:endParaRPr>
          </a:p>
        </p:txBody>
      </p:sp>
      <p:sp>
        <p:nvSpPr>
          <p:cNvPr id="31" name="文字方塊 30">
            <a:extLst>
              <a:ext uri="{FF2B5EF4-FFF2-40B4-BE49-F238E27FC236}">
                <a16:creationId xmlns:a16="http://schemas.microsoft.com/office/drawing/2014/main" id="{E22DEF5F-B0FD-4291-A459-D0A3244FC328}"/>
              </a:ext>
            </a:extLst>
          </p:cNvPr>
          <p:cNvSpPr txBox="1"/>
          <p:nvPr/>
        </p:nvSpPr>
        <p:spPr>
          <a:xfrm>
            <a:off x="1725976" y="2770907"/>
            <a:ext cx="1154243"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C-40 (keV)</a:t>
            </a:r>
            <a:endParaRPr lang="zh-TW" altLang="en-US" sz="1600" dirty="0">
              <a:solidFill>
                <a:schemeClr val="bg2">
                  <a:lumMod val="75000"/>
                </a:schemeClr>
              </a:solidFill>
              <a:latin typeface="+mj-lt"/>
            </a:endParaRPr>
          </a:p>
        </p:txBody>
      </p:sp>
      <p:sp>
        <p:nvSpPr>
          <p:cNvPr id="32" name="文字方塊 31">
            <a:extLst>
              <a:ext uri="{FF2B5EF4-FFF2-40B4-BE49-F238E27FC236}">
                <a16:creationId xmlns:a16="http://schemas.microsoft.com/office/drawing/2014/main" id="{1896CACB-C70D-4C19-89AC-88F3B4488F9A}"/>
              </a:ext>
            </a:extLst>
          </p:cNvPr>
          <p:cNvSpPr txBox="1"/>
          <p:nvPr/>
        </p:nvSpPr>
        <p:spPr>
          <a:xfrm>
            <a:off x="3304952" y="2777017"/>
            <a:ext cx="659164"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C-70</a:t>
            </a:r>
            <a:endParaRPr lang="zh-TW" altLang="en-US" sz="1600" dirty="0">
              <a:solidFill>
                <a:schemeClr val="bg2">
                  <a:lumMod val="75000"/>
                </a:schemeClr>
              </a:solidFill>
              <a:latin typeface="+mj-lt"/>
            </a:endParaRPr>
          </a:p>
        </p:txBody>
      </p:sp>
      <p:sp>
        <p:nvSpPr>
          <p:cNvPr id="33" name="文字方塊 32">
            <a:extLst>
              <a:ext uri="{FF2B5EF4-FFF2-40B4-BE49-F238E27FC236}">
                <a16:creationId xmlns:a16="http://schemas.microsoft.com/office/drawing/2014/main" id="{1FF8557C-7F88-4BA9-B785-F41EF173D914}"/>
              </a:ext>
            </a:extLst>
          </p:cNvPr>
          <p:cNvSpPr txBox="1"/>
          <p:nvPr/>
        </p:nvSpPr>
        <p:spPr>
          <a:xfrm>
            <a:off x="4790984" y="2770907"/>
            <a:ext cx="809802"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C-100</a:t>
            </a:r>
            <a:endParaRPr lang="zh-TW" altLang="en-US" sz="1600" dirty="0">
              <a:solidFill>
                <a:schemeClr val="bg2">
                  <a:lumMod val="75000"/>
                </a:schemeClr>
              </a:solidFill>
              <a:latin typeface="+mj-lt"/>
            </a:endParaRPr>
          </a:p>
        </p:txBody>
      </p:sp>
      <p:sp>
        <p:nvSpPr>
          <p:cNvPr id="34" name="文字方塊 33">
            <a:extLst>
              <a:ext uri="{FF2B5EF4-FFF2-40B4-BE49-F238E27FC236}">
                <a16:creationId xmlns:a16="http://schemas.microsoft.com/office/drawing/2014/main" id="{8BBE1149-5931-4190-A407-AF0AF067A883}"/>
              </a:ext>
            </a:extLst>
          </p:cNvPr>
          <p:cNvSpPr txBox="1"/>
          <p:nvPr/>
        </p:nvSpPr>
        <p:spPr>
          <a:xfrm>
            <a:off x="6398757" y="2777017"/>
            <a:ext cx="775603"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C-140</a:t>
            </a:r>
            <a:endParaRPr lang="zh-TW" altLang="en-US" sz="1600" dirty="0">
              <a:solidFill>
                <a:schemeClr val="bg2">
                  <a:lumMod val="75000"/>
                </a:schemeClr>
              </a:solidFill>
              <a:latin typeface="+mj-lt"/>
            </a:endParaRPr>
          </a:p>
        </p:txBody>
      </p:sp>
      <p:sp>
        <p:nvSpPr>
          <p:cNvPr id="35" name="文字方塊 34">
            <a:extLst>
              <a:ext uri="{FF2B5EF4-FFF2-40B4-BE49-F238E27FC236}">
                <a16:creationId xmlns:a16="http://schemas.microsoft.com/office/drawing/2014/main" id="{4739B983-943B-4FC5-801C-EB8CA53C99FC}"/>
              </a:ext>
            </a:extLst>
          </p:cNvPr>
          <p:cNvSpPr txBox="1"/>
          <p:nvPr/>
        </p:nvSpPr>
        <p:spPr>
          <a:xfrm>
            <a:off x="1690035" y="4730510"/>
            <a:ext cx="724768"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C+40</a:t>
            </a:r>
            <a:endParaRPr lang="zh-TW" altLang="en-US" sz="1600" dirty="0">
              <a:solidFill>
                <a:schemeClr val="bg2">
                  <a:lumMod val="75000"/>
                </a:schemeClr>
              </a:solidFill>
              <a:latin typeface="+mj-lt"/>
            </a:endParaRPr>
          </a:p>
        </p:txBody>
      </p:sp>
      <p:sp>
        <p:nvSpPr>
          <p:cNvPr id="36" name="文字方塊 35">
            <a:extLst>
              <a:ext uri="{FF2B5EF4-FFF2-40B4-BE49-F238E27FC236}">
                <a16:creationId xmlns:a16="http://schemas.microsoft.com/office/drawing/2014/main" id="{54138C11-D437-4C0F-AE07-32E5D48DAB5A}"/>
              </a:ext>
            </a:extLst>
          </p:cNvPr>
          <p:cNvSpPr txBox="1"/>
          <p:nvPr/>
        </p:nvSpPr>
        <p:spPr>
          <a:xfrm>
            <a:off x="3280709" y="4730510"/>
            <a:ext cx="724769"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C+70</a:t>
            </a:r>
            <a:endParaRPr lang="zh-TW" altLang="en-US" sz="1600" dirty="0">
              <a:solidFill>
                <a:schemeClr val="bg2">
                  <a:lumMod val="75000"/>
                </a:schemeClr>
              </a:solidFill>
              <a:latin typeface="+mj-lt"/>
            </a:endParaRPr>
          </a:p>
        </p:txBody>
      </p:sp>
      <p:sp>
        <p:nvSpPr>
          <p:cNvPr id="37" name="文字方塊 36">
            <a:extLst>
              <a:ext uri="{FF2B5EF4-FFF2-40B4-BE49-F238E27FC236}">
                <a16:creationId xmlns:a16="http://schemas.microsoft.com/office/drawing/2014/main" id="{DF1B9AC9-87A5-4B54-AA4C-DB02844AF20C}"/>
              </a:ext>
            </a:extLst>
          </p:cNvPr>
          <p:cNvSpPr txBox="1"/>
          <p:nvPr/>
        </p:nvSpPr>
        <p:spPr>
          <a:xfrm>
            <a:off x="4795615" y="4730510"/>
            <a:ext cx="800539"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C+100</a:t>
            </a:r>
            <a:endParaRPr lang="zh-TW" altLang="en-US" sz="1600" dirty="0">
              <a:solidFill>
                <a:schemeClr val="bg2">
                  <a:lumMod val="75000"/>
                </a:schemeClr>
              </a:solidFill>
              <a:latin typeface="+mj-lt"/>
            </a:endParaRPr>
          </a:p>
        </p:txBody>
      </p:sp>
      <p:sp>
        <p:nvSpPr>
          <p:cNvPr id="38" name="文字方塊 37">
            <a:extLst>
              <a:ext uri="{FF2B5EF4-FFF2-40B4-BE49-F238E27FC236}">
                <a16:creationId xmlns:a16="http://schemas.microsoft.com/office/drawing/2014/main" id="{7725B93C-9F74-460A-89D0-A1DF2EF83A18}"/>
              </a:ext>
            </a:extLst>
          </p:cNvPr>
          <p:cNvSpPr txBox="1"/>
          <p:nvPr/>
        </p:nvSpPr>
        <p:spPr>
          <a:xfrm>
            <a:off x="6386290" y="4730510"/>
            <a:ext cx="800539" cy="338554"/>
          </a:xfrm>
          <a:prstGeom prst="rect">
            <a:avLst/>
          </a:prstGeom>
          <a:noFill/>
        </p:spPr>
        <p:txBody>
          <a:bodyPr wrap="square" rtlCol="0">
            <a:spAutoFit/>
          </a:bodyPr>
          <a:lstStyle/>
          <a:p>
            <a:pPr algn="ctr"/>
            <a:r>
              <a:rPr lang="en-US" altLang="zh-TW" sz="1600" dirty="0">
                <a:solidFill>
                  <a:schemeClr val="bg2">
                    <a:lumMod val="75000"/>
                  </a:schemeClr>
                </a:solidFill>
                <a:latin typeface="+mj-lt"/>
              </a:rPr>
              <a:t>C+140</a:t>
            </a:r>
            <a:endParaRPr lang="zh-TW" altLang="en-US" sz="1600" dirty="0">
              <a:solidFill>
                <a:schemeClr val="bg2">
                  <a:lumMod val="75000"/>
                </a:schemeClr>
              </a:solidFill>
              <a:latin typeface="+mj-lt"/>
            </a:endParaRPr>
          </a:p>
        </p:txBody>
      </p:sp>
      <p:sp>
        <p:nvSpPr>
          <p:cNvPr id="3" name="文字方塊 2">
            <a:extLst>
              <a:ext uri="{FF2B5EF4-FFF2-40B4-BE49-F238E27FC236}">
                <a16:creationId xmlns:a16="http://schemas.microsoft.com/office/drawing/2014/main" id="{A172DCDA-6A34-4C5B-B170-604EB50BC4D5}"/>
              </a:ext>
            </a:extLst>
          </p:cNvPr>
          <p:cNvSpPr txBox="1"/>
          <p:nvPr/>
        </p:nvSpPr>
        <p:spPr>
          <a:xfrm>
            <a:off x="7553325" y="2734606"/>
            <a:ext cx="1590675" cy="338554"/>
          </a:xfrm>
          <a:prstGeom prst="rect">
            <a:avLst/>
          </a:prstGeom>
          <a:noFill/>
        </p:spPr>
        <p:txBody>
          <a:bodyPr wrap="square" rtlCol="0">
            <a:spAutoFit/>
          </a:bodyPr>
          <a:lstStyle/>
          <a:p>
            <a:r>
              <a:rPr lang="en-US" altLang="zh-TW" sz="1600" dirty="0">
                <a:solidFill>
                  <a:schemeClr val="bg2">
                    <a:lumMod val="75000"/>
                  </a:schemeClr>
                </a:solidFill>
                <a:latin typeface="+mj-lt"/>
                <a:cs typeface="Times New Roman" panose="02020603050405020304" pitchFamily="18" charset="0"/>
              </a:rPr>
              <a:t>w/o contrast</a:t>
            </a:r>
          </a:p>
        </p:txBody>
      </p:sp>
      <p:sp>
        <p:nvSpPr>
          <p:cNvPr id="4" name="投影片編號版面配置區 3">
            <a:extLst>
              <a:ext uri="{FF2B5EF4-FFF2-40B4-BE49-F238E27FC236}">
                <a16:creationId xmlns:a16="http://schemas.microsoft.com/office/drawing/2014/main" id="{DBC2ABCF-5E96-197C-D36F-E1A2F3EB58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
        <p:nvSpPr>
          <p:cNvPr id="24" name="文字方塊 23">
            <a:extLst>
              <a:ext uri="{FF2B5EF4-FFF2-40B4-BE49-F238E27FC236}">
                <a16:creationId xmlns:a16="http://schemas.microsoft.com/office/drawing/2014/main" id="{C4219B7F-B609-4D31-8452-CA84081DA34F}"/>
              </a:ext>
            </a:extLst>
          </p:cNvPr>
          <p:cNvSpPr txBox="1"/>
          <p:nvPr/>
        </p:nvSpPr>
        <p:spPr>
          <a:xfrm>
            <a:off x="7581898" y="4690740"/>
            <a:ext cx="1590675" cy="338554"/>
          </a:xfrm>
          <a:prstGeom prst="rect">
            <a:avLst/>
          </a:prstGeom>
          <a:noFill/>
        </p:spPr>
        <p:txBody>
          <a:bodyPr wrap="square" rtlCol="0">
            <a:spAutoFit/>
          </a:bodyPr>
          <a:lstStyle/>
          <a:p>
            <a:r>
              <a:rPr lang="en-US" altLang="zh-TW" sz="1600" dirty="0">
                <a:solidFill>
                  <a:schemeClr val="bg2">
                    <a:lumMod val="75000"/>
                  </a:schemeClr>
                </a:solidFill>
                <a:latin typeface="+mj-lt"/>
                <a:cs typeface="Times New Roman" panose="02020603050405020304" pitchFamily="18" charset="0"/>
              </a:rPr>
              <a:t>Contrast</a:t>
            </a:r>
          </a:p>
        </p:txBody>
      </p:sp>
    </p:spTree>
    <p:extLst>
      <p:ext uri="{BB962C8B-B14F-4D97-AF65-F5344CB8AC3E}">
        <p14:creationId xmlns:p14="http://schemas.microsoft.com/office/powerpoint/2010/main" val="3357564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自訂 5">
      <a:majorFont>
        <a:latin typeface="Rockwell"/>
        <a:ea typeface="標楷體"/>
        <a:cs typeface=""/>
      </a:majorFont>
      <a:minorFont>
        <a:latin typeface="Rockwel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4745</TotalTime>
  <Words>3139</Words>
  <Application>Microsoft Macintosh PowerPoint</Application>
  <PresentationFormat>如螢幕大小 (16:9)</PresentationFormat>
  <Paragraphs>765</Paragraphs>
  <Slides>46</Slides>
  <Notes>38</Notes>
  <HiddenSlides>7</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46</vt:i4>
      </vt:variant>
    </vt:vector>
  </HeadingPairs>
  <TitlesOfParts>
    <vt:vector size="57" baseType="lpstr">
      <vt:lpstr>Google Sans</vt:lpstr>
      <vt:lpstr>Arial</vt:lpstr>
      <vt:lpstr>Arial</vt:lpstr>
      <vt:lpstr>Cambria Math</vt:lpstr>
      <vt:lpstr>Corbel</vt:lpstr>
      <vt:lpstr>Rockwell</vt:lpstr>
      <vt:lpstr>Times New Roman</vt:lpstr>
      <vt:lpstr>Wingdings</vt:lpstr>
      <vt:lpstr>Simple Light</vt:lpstr>
      <vt:lpstr>文件</vt:lpstr>
      <vt:lpstr>Document</vt:lpstr>
      <vt:lpstr>ConvNeXt Based Lung Cancer Survival Prediction using Dual Energy CT</vt:lpstr>
      <vt:lpstr>  Contents</vt:lpstr>
      <vt:lpstr>  Contents</vt:lpstr>
      <vt:lpstr>  Lung Cancer</vt:lpstr>
      <vt:lpstr>  Survival Prediction</vt:lpstr>
      <vt:lpstr>  3D Convolution Neural Network</vt:lpstr>
      <vt:lpstr>  Contents</vt:lpstr>
      <vt:lpstr>  Dataset</vt:lpstr>
      <vt:lpstr>  Dual Energy CT</vt:lpstr>
      <vt:lpstr>  Clinical Data</vt:lpstr>
      <vt:lpstr>  Contents</vt:lpstr>
      <vt:lpstr>  Survival Prediction Workflow</vt:lpstr>
      <vt:lpstr>  Dual Energy CT</vt:lpstr>
      <vt:lpstr>  Clinical Data</vt:lpstr>
      <vt:lpstr>  Classification </vt:lpstr>
      <vt:lpstr>  ConvNeXt </vt:lpstr>
      <vt:lpstr>  Classification </vt:lpstr>
      <vt:lpstr>  Squeeze and Excitation (SE)</vt:lpstr>
      <vt:lpstr>  Gated Channel Transformation (GCT)</vt:lpstr>
      <vt:lpstr>  Proposed Attention Block</vt:lpstr>
      <vt:lpstr>  Damper block</vt:lpstr>
      <vt:lpstr>  Focal Loss</vt:lpstr>
      <vt:lpstr>  Contents</vt:lpstr>
      <vt:lpstr>  Dual Energy CT with Four Different keV</vt:lpstr>
      <vt:lpstr>PowerPoint 簡報</vt:lpstr>
      <vt:lpstr>PowerPoint 簡報</vt:lpstr>
      <vt:lpstr>PowerPoint 簡報</vt:lpstr>
      <vt:lpstr>PowerPoint 簡報</vt:lpstr>
      <vt:lpstr>PowerPoint 簡報</vt:lpstr>
      <vt:lpstr>  Contents</vt:lpstr>
      <vt:lpstr>PowerPoint 簡報</vt:lpstr>
      <vt:lpstr>PowerPoint 簡報</vt:lpstr>
      <vt:lpstr>PowerPoint 簡報</vt:lpstr>
      <vt:lpstr>PowerPoint 簡報</vt:lpstr>
      <vt:lpstr>PowerPoint 簡報</vt:lpstr>
      <vt:lpstr>PowerPoint 簡報</vt:lpstr>
      <vt:lpstr>  Contents</vt:lpstr>
      <vt:lpstr>PowerPoint 簡報</vt:lpstr>
      <vt:lpstr>PowerPoint 簡報</vt:lpstr>
      <vt:lpstr>PowerPoint 簡報</vt:lpstr>
      <vt:lpstr>PowerPoint 簡報</vt:lpstr>
      <vt:lpstr>訓練改動</vt:lpstr>
      <vt:lpstr>Confusion matrix</vt:lpstr>
      <vt:lpstr>Confusion matrix (全加)</vt:lpstr>
      <vt:lpstr>5 fold cross validation (label=0)</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ConvNeXt Based Lung Cancer Survival Prediction from Dual Energy CT</dc:title>
  <cp:lastModifiedBy>Microsoft Office User</cp:lastModifiedBy>
  <cp:revision>508</cp:revision>
  <dcterms:modified xsi:type="dcterms:W3CDTF">2023-08-03T03:30:17Z</dcterms:modified>
</cp:coreProperties>
</file>