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8" r:id="rId48"/>
    <p:sldId id="309" r:id="rId49"/>
    <p:sldId id="311" r:id="rId50"/>
    <p:sldId id="312" r:id="rId51"/>
    <p:sldId id="313" r:id="rId52"/>
    <p:sldId id="314" r:id="rId53"/>
    <p:sldId id="315" r:id="rId54"/>
    <p:sldId id="317" r:id="rId55"/>
    <p:sldId id="318" r:id="rId56"/>
    <p:sldId id="319" r:id="rId57"/>
    <p:sldId id="320" r:id="rId58"/>
    <p:sldId id="321" r:id="rId59"/>
    <p:sldId id="323" r:id="rId60"/>
    <p:sldId id="325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-2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0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9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2018-06-24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21778"/>
            <a:ext cx="9144000" cy="23876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虚幻</a:t>
            </a:r>
            <a:r>
              <a:rPr lang="en-US" altLang="zh-CN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zh-CN" altLang="en-US">
                <a:solidFill>
                  <a:schemeClr val="bg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网络整理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180" y="308610"/>
            <a:ext cx="11344910" cy="161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如前所述，您可以使用GameMode来管理一般</a:t>
            </a:r>
            <a:r>
              <a:rPr lang="zh-CN" altLang="en-US" sz="2000">
                <a:solidFill>
                  <a:schemeClr val="accent2"/>
                </a:solidFill>
              </a:rPr>
              <a:t>游戏流程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 你可以覆盖相关的函数来做你想要做的事（例如“</a:t>
            </a:r>
            <a:r>
              <a:rPr lang="en-US" altLang="zh-CN" sz="2000">
                <a:solidFill>
                  <a:schemeClr val="accent2"/>
                </a:solidFill>
              </a:rPr>
              <a:t>Ready to  start Match</a:t>
            </a:r>
            <a:r>
              <a:rPr lang="zh-CN" altLang="en-US" sz="2000">
                <a:solidFill>
                  <a:schemeClr val="bg1"/>
                </a:solidFill>
              </a:rPr>
              <a:t>”）。</a:t>
            </a:r>
          </a:p>
          <a:p>
            <a:pPr algn="ctr"/>
            <a:endParaRPr lang="zh-CN" altLang="en-US" sz="2000">
              <a:solidFill>
                <a:schemeClr val="bg1"/>
              </a:solidFill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这些函数和事件可用于控制当前的游戏状态。 当“</a:t>
            </a:r>
            <a:r>
              <a:rPr lang="zh-CN" altLang="en-US" sz="2000">
                <a:solidFill>
                  <a:schemeClr val="accent2"/>
                </a:solidFill>
              </a:rPr>
              <a:t>Ready to ..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功能返回</a:t>
            </a:r>
            <a:r>
              <a:rPr lang="zh-CN" altLang="en-US" sz="2000">
                <a:solidFill>
                  <a:schemeClr val="accent2"/>
                </a:solidFill>
              </a:rPr>
              <a:t>TRUE</a:t>
            </a:r>
            <a:r>
              <a:rPr lang="zh-CN" altLang="en-US" sz="2000">
                <a:solidFill>
                  <a:schemeClr val="bg1"/>
                </a:solidFill>
              </a:rPr>
              <a:t>时，大部分将被</a:t>
            </a:r>
            <a:r>
              <a:rPr lang="zh-CN" altLang="en-US" sz="2000">
                <a:solidFill>
                  <a:schemeClr val="accent2"/>
                </a:solidFill>
              </a:rPr>
              <a:t>自动</a:t>
            </a:r>
            <a:r>
              <a:rPr lang="zh-CN" altLang="en-US" sz="2000">
                <a:solidFill>
                  <a:schemeClr val="bg1"/>
                </a:solidFill>
              </a:rPr>
              <a:t>调用，但您也可以</a:t>
            </a:r>
            <a:r>
              <a:rPr lang="zh-CN" altLang="en-US" sz="2000">
                <a:solidFill>
                  <a:schemeClr val="accent2"/>
                </a:solidFill>
              </a:rPr>
              <a:t>手动</a:t>
            </a:r>
            <a:r>
              <a:rPr lang="zh-CN" altLang="en-US" sz="2000">
                <a:solidFill>
                  <a:schemeClr val="bg1"/>
                </a:solidFill>
              </a:rPr>
              <a:t>调用它们。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45" y="1926590"/>
            <a:ext cx="6495415" cy="33045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2835" y="5335905"/>
            <a:ext cx="10168890" cy="1008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'</a:t>
            </a:r>
            <a:r>
              <a:rPr lang="en-US" altLang="zh-CN" sz="2000">
                <a:solidFill>
                  <a:schemeClr val="accent2"/>
                </a:solidFill>
              </a:rPr>
              <a:t>New State</a:t>
            </a:r>
            <a:r>
              <a:rPr lang="zh-CN" altLang="en-US" sz="2000">
                <a:solidFill>
                  <a:schemeClr val="bg1"/>
                </a:solidFill>
              </a:rPr>
              <a:t>'是一个'</a:t>
            </a:r>
            <a:r>
              <a:rPr lang="zh-CN" altLang="en-US" sz="2000">
                <a:solidFill>
                  <a:schemeClr val="accent2"/>
                </a:solidFill>
              </a:rPr>
              <a:t>FName</a:t>
            </a:r>
            <a:r>
              <a:rPr lang="zh-CN" altLang="en-US" sz="2000">
                <a:solidFill>
                  <a:schemeClr val="bg1"/>
                </a:solidFill>
              </a:rPr>
              <a:t>'类型。 你现在可以问：“为什么不在GameState Class中处理？”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GameMode功能实际上与GameState一起工作。 而管理这些并非是客户端的事，因为GameMode只存在于服务器上！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180" y="267335"/>
            <a:ext cx="113449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当然GameMode也有重要的变量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92985" y="3413125"/>
            <a:ext cx="10168890" cy="1313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sz="2000">
              <a:solidFill>
                <a:schemeClr val="bg1"/>
              </a:solidFill>
            </a:endParaRPr>
          </a:p>
          <a:p>
            <a:pPr algn="ctr"/>
            <a:r>
              <a:rPr lang="zh-CN" sz="2000">
                <a:solidFill>
                  <a:schemeClr val="bg1"/>
                </a:solidFill>
              </a:rPr>
              <a:t>这里有一个</a:t>
            </a:r>
            <a:r>
              <a:rPr sz="2000">
                <a:solidFill>
                  <a:schemeClr val="bg1"/>
                </a:solidFill>
              </a:rPr>
              <a:t>更重要的变量“</a:t>
            </a:r>
            <a:r>
              <a:rPr lang="en-US" sz="2000">
                <a:solidFill>
                  <a:schemeClr val="accent2"/>
                </a:solidFill>
              </a:rPr>
              <a:t>OptionsString</a:t>
            </a:r>
            <a:r>
              <a:rPr sz="2000">
                <a:solidFill>
                  <a:schemeClr val="bg1"/>
                </a:solidFill>
              </a:rPr>
              <a:t>”。 </a:t>
            </a:r>
            <a:r>
              <a:rPr lang="zh-CN" sz="2000">
                <a:solidFill>
                  <a:schemeClr val="bg1"/>
                </a:solidFill>
              </a:rPr>
              <a:t>其中</a:t>
            </a:r>
            <a:r>
              <a:rPr sz="2000">
                <a:solidFill>
                  <a:schemeClr val="bg1"/>
                </a:solidFill>
              </a:rPr>
              <a:t>“</a:t>
            </a:r>
            <a:r>
              <a:rPr sz="2000">
                <a:solidFill>
                  <a:schemeClr val="accent2"/>
                </a:solidFill>
              </a:rPr>
              <a:t>？</a:t>
            </a:r>
            <a:r>
              <a:rPr sz="2000">
                <a:solidFill>
                  <a:schemeClr val="bg1"/>
                </a:solidFill>
              </a:rPr>
              <a:t>”分开，</a:t>
            </a:r>
          </a:p>
          <a:p>
            <a:pPr algn="ctr"/>
            <a:r>
              <a:rPr sz="2000">
                <a:solidFill>
                  <a:schemeClr val="bg1"/>
                </a:solidFill>
              </a:rPr>
              <a:t>您可以通过“</a:t>
            </a:r>
            <a:r>
              <a:rPr sz="2000">
                <a:solidFill>
                  <a:schemeClr val="accent2"/>
                </a:solidFill>
              </a:rPr>
              <a:t>OpenLevel</a:t>
            </a:r>
            <a:r>
              <a:rPr sz="2000">
                <a:solidFill>
                  <a:schemeClr val="bg1"/>
                </a:solidFill>
              </a:rPr>
              <a:t>”</a:t>
            </a:r>
            <a:r>
              <a:rPr lang="zh-CN" sz="2000">
                <a:solidFill>
                  <a:schemeClr val="bg1"/>
                </a:solidFill>
              </a:rPr>
              <a:t>函数</a:t>
            </a:r>
            <a:r>
              <a:rPr sz="2000">
                <a:solidFill>
                  <a:schemeClr val="bg1"/>
                </a:solidFill>
              </a:rPr>
              <a:t>或</a:t>
            </a:r>
            <a:r>
              <a:rPr lang="zh-CN" sz="2000">
                <a:solidFill>
                  <a:schemeClr val="bg1"/>
                </a:solidFill>
              </a:rPr>
              <a:t>使用</a:t>
            </a:r>
            <a:r>
              <a:rPr lang="zh-CN" sz="2000">
                <a:solidFill>
                  <a:schemeClr val="accent2"/>
                </a:solidFill>
                <a:sym typeface="+mn-ea"/>
              </a:rPr>
              <a:t>控制台命令</a:t>
            </a:r>
            <a:r>
              <a:rPr sz="2000">
                <a:solidFill>
                  <a:schemeClr val="bg1"/>
                </a:solidFill>
              </a:rPr>
              <a:t>“</a:t>
            </a:r>
            <a:r>
              <a:rPr sz="2000">
                <a:solidFill>
                  <a:schemeClr val="accent2"/>
                </a:solidFill>
              </a:rPr>
              <a:t>ServerTravel</a:t>
            </a:r>
            <a:r>
              <a:rPr sz="2000">
                <a:solidFill>
                  <a:schemeClr val="bg1"/>
                </a:solidFill>
              </a:rPr>
              <a:t>”</a:t>
            </a:r>
            <a:r>
              <a:rPr lang="zh-CN" sz="2000">
                <a:solidFill>
                  <a:schemeClr val="bg1"/>
                </a:solidFill>
              </a:rPr>
              <a:t>来</a:t>
            </a:r>
            <a:r>
              <a:rPr sz="2000">
                <a:solidFill>
                  <a:schemeClr val="bg1"/>
                </a:solidFill>
              </a:rPr>
              <a:t>传递。</a:t>
            </a:r>
          </a:p>
          <a:p>
            <a:pPr algn="ctr"/>
            <a:r>
              <a:rPr sz="2000">
                <a:solidFill>
                  <a:schemeClr val="bg1"/>
                </a:solidFill>
              </a:rPr>
              <a:t>您可以使用“</a:t>
            </a:r>
            <a:r>
              <a:rPr lang="en-US" sz="2000">
                <a:solidFill>
                  <a:schemeClr val="accent2"/>
                </a:solidFill>
              </a:rPr>
              <a:t>Parse Option</a:t>
            </a:r>
            <a:r>
              <a:rPr sz="2000">
                <a:solidFill>
                  <a:schemeClr val="bg1"/>
                </a:solidFill>
              </a:rPr>
              <a:t>”来提取传递的</a:t>
            </a:r>
            <a:r>
              <a:rPr lang="zh-CN" sz="2000">
                <a:solidFill>
                  <a:schemeClr val="bg1"/>
                </a:solidFill>
              </a:rPr>
              <a:t>内容</a:t>
            </a:r>
            <a:r>
              <a:rPr sz="2000">
                <a:solidFill>
                  <a:schemeClr val="bg1"/>
                </a:solidFill>
              </a:rPr>
              <a:t>，例如“</a:t>
            </a:r>
            <a:r>
              <a:rPr sz="2000">
                <a:solidFill>
                  <a:schemeClr val="accent2"/>
                </a:solidFill>
              </a:rPr>
              <a:t>MaxNumPlayers</a:t>
            </a:r>
            <a:r>
              <a:rPr sz="2000">
                <a:solidFill>
                  <a:schemeClr val="bg1"/>
                </a:solidFill>
              </a:rPr>
              <a:t>”：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4479925"/>
            <a:ext cx="3190240" cy="1800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60" y="4946015"/>
            <a:ext cx="8075930" cy="1619250"/>
          </a:xfrm>
          <a:prstGeom prst="rect">
            <a:avLst/>
          </a:prstGeom>
        </p:spPr>
      </p:pic>
      <p:pic>
        <p:nvPicPr>
          <p:cNvPr id="9" name="图片 8" descr="微信截图_20170519085734"/>
          <p:cNvPicPr>
            <a:picLocks noChangeAspect="1"/>
          </p:cNvPicPr>
          <p:nvPr/>
        </p:nvPicPr>
        <p:blipFill>
          <a:blip r:embed="rId4"/>
          <a:srcRect l="3403" r="25070"/>
          <a:stretch>
            <a:fillRect/>
          </a:stretch>
        </p:blipFill>
        <p:spPr>
          <a:xfrm>
            <a:off x="2867660" y="1680210"/>
            <a:ext cx="2255520" cy="1628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0" y="666115"/>
            <a:ext cx="2143125" cy="2076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33675" y="666115"/>
            <a:ext cx="558800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这是已经</a:t>
            </a:r>
            <a:r>
              <a:rPr lang="zh-CN" altLang="en-US" sz="2000">
                <a:solidFill>
                  <a:schemeClr val="accent2"/>
                </a:solidFill>
              </a:rPr>
              <a:t>继承</a:t>
            </a:r>
            <a:r>
              <a:rPr lang="zh-CN" altLang="en-US" sz="2000">
                <a:solidFill>
                  <a:schemeClr val="bg1"/>
                </a:solidFill>
              </a:rPr>
              <a:t>的变量的列表。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23180" y="1534160"/>
            <a:ext cx="6772275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000">
                <a:solidFill>
                  <a:schemeClr val="bg1"/>
                </a:solidFill>
                <a:sym typeface="+mn-ea"/>
              </a:rPr>
              <a:t>其中一些可以通过设置</a:t>
            </a:r>
            <a:endParaRPr sz="2000">
              <a:solidFill>
                <a:schemeClr val="bg1"/>
              </a:solidFill>
            </a:endParaRPr>
          </a:p>
          <a:p>
            <a:pPr algn="ctr"/>
            <a:r>
              <a:rPr sz="2000">
                <a:solidFill>
                  <a:schemeClr val="bg1"/>
                </a:solidFill>
                <a:sym typeface="+mn-ea"/>
              </a:rPr>
              <a:t>GameMode蓝图的</a:t>
            </a:r>
            <a:r>
              <a:rPr sz="2000">
                <a:solidFill>
                  <a:schemeClr val="accent2"/>
                </a:solidFill>
                <a:sym typeface="+mn-ea"/>
              </a:rPr>
              <a:t>ClassDefaults</a:t>
            </a:r>
            <a:r>
              <a:rPr sz="2000">
                <a:solidFill>
                  <a:schemeClr val="bg1"/>
                </a:solidFill>
                <a:sym typeface="+mn-ea"/>
              </a:rPr>
              <a:t>：</a:t>
            </a:r>
            <a:endParaRPr sz="2000">
              <a:solidFill>
                <a:schemeClr val="bg1"/>
              </a:solidFill>
            </a:endParaRPr>
          </a:p>
          <a:p>
            <a:pPr algn="ctr"/>
            <a:r>
              <a:rPr sz="2000">
                <a:solidFill>
                  <a:schemeClr val="bg1"/>
                </a:solidFill>
                <a:sym typeface="+mn-ea"/>
              </a:rPr>
              <a:t>他们中的大多数</a:t>
            </a:r>
            <a:r>
              <a:rPr lang="zh-CN" sz="2000">
                <a:solidFill>
                  <a:schemeClr val="bg1"/>
                </a:solidFill>
                <a:sym typeface="+mn-ea"/>
              </a:rPr>
              <a:t>都是字面意思</a:t>
            </a:r>
            <a:r>
              <a:rPr sz="2000">
                <a:solidFill>
                  <a:schemeClr val="bg1"/>
                </a:solidFill>
                <a:sym typeface="+mn-ea"/>
              </a:rPr>
              <a:t>，比如“</a:t>
            </a:r>
            <a:r>
              <a:rPr lang="en-US" sz="2000">
                <a:solidFill>
                  <a:schemeClr val="accent2"/>
                </a:solidFill>
                <a:sym typeface="+mn-ea"/>
              </a:rPr>
              <a:t>Use Seamless Travel</a:t>
            </a:r>
            <a:r>
              <a:rPr sz="2000">
                <a:solidFill>
                  <a:schemeClr val="bg1"/>
                </a:solidFill>
                <a:sym typeface="+mn-ea"/>
              </a:rPr>
              <a:t>”</a:t>
            </a:r>
            <a:r>
              <a:rPr lang="zh-CN" sz="2000">
                <a:solidFill>
                  <a:schemeClr val="bg1"/>
                </a:solidFill>
                <a:sym typeface="+mn-ea"/>
              </a:rPr>
              <a:t>，</a:t>
            </a:r>
            <a:endParaRPr lang="zh-CN" sz="2000">
              <a:solidFill>
                <a:schemeClr val="bg1"/>
              </a:solidFill>
            </a:endParaRPr>
          </a:p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如果勾选了就会打开无缝切换流程</a:t>
            </a:r>
            <a:r>
              <a:rPr sz="2000">
                <a:solidFill>
                  <a:schemeClr val="bg1"/>
                </a:solidFill>
                <a:sym typeface="+mn-ea"/>
              </a:rPr>
              <a:t>。</a:t>
            </a:r>
            <a:endParaRPr sz="2000">
              <a:solidFill>
                <a:schemeClr val="bg1"/>
              </a:solidFill>
            </a:endParaRPr>
          </a:p>
          <a:p>
            <a:pPr algn="ctr"/>
            <a:r>
              <a:rPr sz="2000">
                <a:solidFill>
                  <a:schemeClr val="bg1"/>
                </a:solidFill>
                <a:sym typeface="+mn-ea"/>
              </a:rPr>
              <a:t>或者“</a:t>
            </a:r>
            <a:r>
              <a:rPr sz="2000">
                <a:solidFill>
                  <a:schemeClr val="accent2"/>
                </a:solidFill>
                <a:sym typeface="+mn-ea"/>
              </a:rPr>
              <a:t>bDelayedStart</a:t>
            </a:r>
            <a:r>
              <a:rPr sz="2000">
                <a:solidFill>
                  <a:schemeClr val="bg1"/>
                </a:solidFill>
                <a:sym typeface="+mn-ea"/>
              </a:rPr>
              <a:t>”，如果bDelayed Start已设置，</a:t>
            </a:r>
          </a:p>
          <a:p>
            <a:pPr algn="ctr"/>
            <a:r>
              <a:rPr sz="2000">
                <a:solidFill>
                  <a:schemeClr val="bg1"/>
                </a:solidFill>
                <a:sym typeface="+mn-ea"/>
              </a:rPr>
              <a:t>请等待手动匹配开始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891540"/>
            <a:ext cx="11344910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之前蓝图相关的代码示例</a:t>
            </a:r>
          </a:p>
          <a:p>
            <a:pPr algn="ctr"/>
            <a:endParaRPr lang="zh-CN" altLang="en-US" sz="2000">
              <a:solidFill>
                <a:schemeClr val="bg1"/>
              </a:solidFill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由于“</a:t>
            </a:r>
            <a:r>
              <a:rPr lang="zh-CN" altLang="en-US" sz="2000">
                <a:solidFill>
                  <a:schemeClr val="accent2"/>
                </a:solidFill>
              </a:rPr>
              <a:t>ReadyToStartMatch</a:t>
            </a:r>
            <a:r>
              <a:rPr lang="zh-CN" altLang="en-US" sz="2000">
                <a:solidFill>
                  <a:schemeClr val="bg1"/>
                </a:solidFill>
              </a:rPr>
              <a:t>”是“</a:t>
            </a:r>
            <a:r>
              <a:rPr lang="zh-CN" altLang="en-US" sz="2000">
                <a:solidFill>
                  <a:schemeClr val="accent2"/>
                </a:solidFill>
              </a:rPr>
              <a:t>BlueprintNativeEvent</a:t>
            </a:r>
            <a:r>
              <a:rPr lang="zh-CN" altLang="en-US" sz="2000">
                <a:solidFill>
                  <a:schemeClr val="bg1"/>
                </a:solidFill>
              </a:rPr>
              <a:t>”，实际的C ++实现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函数称为“</a:t>
            </a:r>
            <a:r>
              <a:rPr lang="zh-CN" altLang="en-US" sz="2000">
                <a:solidFill>
                  <a:schemeClr val="accent2"/>
                </a:solidFill>
              </a:rPr>
              <a:t>ReadyToStartMatch_Implementation</a:t>
            </a:r>
            <a:r>
              <a:rPr lang="zh-CN" altLang="en-US" sz="2000">
                <a:solidFill>
                  <a:schemeClr val="bg1"/>
                </a:solidFill>
              </a:rPr>
              <a:t>”。 然后我们要</a:t>
            </a:r>
            <a:r>
              <a:rPr lang="zh-CN" altLang="en-US" sz="2000">
                <a:solidFill>
                  <a:schemeClr val="accent2"/>
                </a:solidFill>
              </a:rPr>
              <a:t>覆盖</a:t>
            </a:r>
            <a:r>
              <a:rPr lang="zh-CN" altLang="en-US" sz="2000">
                <a:solidFill>
                  <a:schemeClr val="bg1"/>
                </a:solidFill>
              </a:rPr>
              <a:t>它：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86400" y="20320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5" name="图片 4" descr="微信截图_20170519115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2512695"/>
            <a:ext cx="7920990" cy="3677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1146810"/>
            <a:ext cx="113449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'</a:t>
            </a:r>
            <a:r>
              <a:rPr lang="zh-CN" altLang="en-US" sz="2000">
                <a:solidFill>
                  <a:schemeClr val="accent2"/>
                </a:solidFill>
              </a:rPr>
              <a:t>OnPostLogin</a:t>
            </a:r>
            <a:r>
              <a:rPr lang="zh-CN" altLang="en-US" sz="2000">
                <a:solidFill>
                  <a:schemeClr val="bg1"/>
                </a:solidFill>
              </a:rPr>
              <a:t>'是虚函数，在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中是'</a:t>
            </a:r>
            <a:r>
              <a:rPr lang="zh-CN" altLang="en-US" sz="2000">
                <a:solidFill>
                  <a:schemeClr val="accent2"/>
                </a:solidFill>
              </a:rPr>
              <a:t>PostLogin</a:t>
            </a:r>
            <a:r>
              <a:rPr lang="zh-CN" altLang="en-US" sz="2000">
                <a:solidFill>
                  <a:schemeClr val="bg1"/>
                </a:solidFill>
              </a:rPr>
              <a:t>'。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86400" y="20320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7" name="图片 6" descr="微信截图_20170519134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2249805"/>
            <a:ext cx="7935595" cy="3727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862965"/>
            <a:ext cx="11344910" cy="1313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000">
                <a:solidFill>
                  <a:schemeClr val="bg1"/>
                </a:solidFill>
              </a:rPr>
              <a:t>当然，所有</a:t>
            </a:r>
            <a:r>
              <a:rPr sz="2000">
                <a:solidFill>
                  <a:schemeClr val="accent2"/>
                </a:solidFill>
              </a:rPr>
              <a:t>Match-handling</a:t>
            </a:r>
            <a:r>
              <a:rPr lang="zh-CN" sz="2000">
                <a:solidFill>
                  <a:schemeClr val="bg1"/>
                </a:solidFill>
              </a:rPr>
              <a:t>函数都</a:t>
            </a:r>
            <a:r>
              <a:rPr sz="2000">
                <a:solidFill>
                  <a:schemeClr val="bg1"/>
                </a:solidFill>
              </a:rPr>
              <a:t>可以被覆盖和更改，</a:t>
            </a:r>
          </a:p>
          <a:p>
            <a:pPr algn="ctr"/>
            <a:r>
              <a:rPr sz="2000">
                <a:solidFill>
                  <a:schemeClr val="bg1"/>
                </a:solidFill>
              </a:rPr>
              <a:t>所以我不会在这里列出。 </a:t>
            </a:r>
            <a:r>
              <a:rPr lang="zh-CN" sz="2000">
                <a:solidFill>
                  <a:schemeClr val="bg1"/>
                </a:solidFill>
              </a:rPr>
              <a:t>详细的请查阅下面链接</a:t>
            </a:r>
            <a:r>
              <a:rPr sz="2000">
                <a:solidFill>
                  <a:schemeClr val="accent2"/>
                </a:solidFill>
              </a:rPr>
              <a:t>https://docs.unrealengine.com/latest/INT/API/Runtime/Engine/GameFramework/AGameMode/index.html</a:t>
            </a:r>
          </a:p>
          <a:p>
            <a:pPr algn="ctr"/>
            <a:r>
              <a:rPr sz="2000">
                <a:solidFill>
                  <a:schemeClr val="bg1"/>
                </a:solidFill>
              </a:rPr>
              <a:t>GameMode的最后一个C ++示例将是“</a:t>
            </a:r>
            <a:r>
              <a:rPr sz="2000">
                <a:solidFill>
                  <a:schemeClr val="accent2"/>
                </a:solidFill>
              </a:rPr>
              <a:t>Options String</a:t>
            </a:r>
            <a:r>
              <a:rPr sz="2000">
                <a:solidFill>
                  <a:schemeClr val="bg1"/>
                </a:solidFill>
              </a:rPr>
              <a:t>”：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86400" y="20320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3" name="图片 2" descr="微信截图_20170519142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2282825"/>
            <a:ext cx="8053705" cy="4203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546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Game State</a:t>
            </a:r>
          </a:p>
          <a:p>
            <a:pPr algn="ctr"/>
            <a:endParaRPr lang="en-US" altLang="zh-CN" sz="32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注意：使用4.14，GameState类分成了</a:t>
            </a:r>
            <a:r>
              <a:rPr lang="zh-CN" altLang="en-US" sz="2400">
                <a:solidFill>
                  <a:schemeClr val="accent2"/>
                </a:solidFill>
              </a:rPr>
              <a:t>GameStateBase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chemeClr val="accent2"/>
                </a:solidFill>
              </a:rPr>
              <a:t>GameState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GameStateBase具有较少的功能，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因为一些游戏可能不需要旧的GameState类的完整功能列表。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在服务器和客户端之间</a:t>
            </a:r>
            <a:r>
              <a:rPr lang="en-US" altLang="zh-CN" sz="2400">
                <a:solidFill>
                  <a:schemeClr val="accent2"/>
                </a:solidFill>
              </a:rPr>
              <a:t>AGameState</a:t>
            </a:r>
            <a:r>
              <a:rPr lang="zh-CN" altLang="en-US" sz="2400">
                <a:solidFill>
                  <a:schemeClr val="bg1"/>
                </a:solidFill>
              </a:rPr>
              <a:t>类可能是最重要的共享信息。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 GameState用于跟踪当前游戏状态。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这包括多人游戏里重要的</a:t>
            </a:r>
            <a:r>
              <a:rPr lang="zh-CN" altLang="en-US" sz="2400">
                <a:solidFill>
                  <a:schemeClr val="accent2"/>
                </a:solidFill>
              </a:rPr>
              <a:t>玩家列表（APlayerState）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GameState被复制到所有客户端。 所以每个人都可以访问它。 这使得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GameState成为多人游戏中最为核心的类之一。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GameMode可以告诉GameState需要多少次杀戮才能获胜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跟踪每个玩家和团队目前击杀数量！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您在这里存储的信息完全取决于您。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它可以是一组数组或一组自定义结构，用于跟踪相关数据。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277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示例和用法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在多人游戏中，GameState类用于跟踪</a:t>
            </a:r>
            <a:r>
              <a:rPr lang="en-US" altLang="zh-CN" sz="2400">
                <a:solidFill>
                  <a:schemeClr val="accent2"/>
                </a:solidFill>
              </a:rPr>
              <a:t>游戏</a:t>
            </a:r>
            <a:r>
              <a:rPr lang="en-US" altLang="zh-CN" sz="2400">
                <a:solidFill>
                  <a:schemeClr val="bg1"/>
                </a:solidFill>
              </a:rPr>
              <a:t>的</a:t>
            </a:r>
            <a:r>
              <a:rPr lang="en-US" altLang="zh-CN" sz="2400">
                <a:solidFill>
                  <a:schemeClr val="accent2"/>
                </a:solidFill>
              </a:rPr>
              <a:t>当前状态</a:t>
            </a:r>
            <a:r>
              <a:rPr lang="en-US" altLang="zh-CN" sz="2400">
                <a:solidFill>
                  <a:schemeClr val="bg1"/>
                </a:solidFill>
              </a:rPr>
              <a:t>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其中还包括</a:t>
            </a:r>
            <a:r>
              <a:rPr lang="en-US" altLang="zh-CN" sz="2400">
                <a:solidFill>
                  <a:schemeClr val="accent2"/>
                </a:solidFill>
              </a:rPr>
              <a:t>玩家</a:t>
            </a:r>
            <a:r>
              <a:rPr lang="en-US" altLang="zh-CN" sz="2400">
                <a:solidFill>
                  <a:schemeClr val="bg1"/>
                </a:solidFill>
              </a:rPr>
              <a:t>及其</a:t>
            </a:r>
            <a:r>
              <a:rPr lang="en-US" altLang="zh-CN" sz="2400">
                <a:solidFill>
                  <a:schemeClr val="accent2"/>
                </a:solidFill>
              </a:rPr>
              <a:t>玩家状态</a:t>
            </a:r>
            <a:r>
              <a:rPr lang="en-US" altLang="zh-CN" sz="2400">
                <a:solidFill>
                  <a:schemeClr val="bg1"/>
                </a:solidFill>
              </a:rPr>
              <a:t>。 GameMode确保了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GameState的</a:t>
            </a:r>
            <a:r>
              <a:rPr lang="en-US" altLang="zh-CN" sz="2400">
                <a:solidFill>
                  <a:schemeClr val="accent2"/>
                </a:solidFill>
              </a:rPr>
              <a:t>Match State</a:t>
            </a:r>
            <a:r>
              <a:rPr lang="en-US" altLang="zh-CN" sz="2400">
                <a:solidFill>
                  <a:schemeClr val="bg1"/>
                </a:solidFill>
              </a:rPr>
              <a:t>功能被调用，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GameState为您提供了在客户端上使用它的机会。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GameState允许我们创建我们自己的逻辑，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主要是将</a:t>
            </a:r>
            <a:r>
              <a:rPr lang="en-US" altLang="zh-CN" sz="2400">
                <a:solidFill>
                  <a:schemeClr val="accent2"/>
                </a:solidFill>
              </a:rPr>
              <a:t>信息</a:t>
            </a:r>
            <a:r>
              <a:rPr lang="zh-CN" altLang="en-US" sz="2400">
                <a:solidFill>
                  <a:schemeClr val="accent2"/>
                </a:solidFill>
              </a:rPr>
              <a:t>传递</a:t>
            </a:r>
            <a:r>
              <a:rPr lang="en-US" altLang="zh-CN" sz="2400">
                <a:solidFill>
                  <a:schemeClr val="bg1"/>
                </a:solidFill>
              </a:rPr>
              <a:t>给客户</a:t>
            </a:r>
            <a:r>
              <a:rPr lang="zh-CN" altLang="en-US" sz="2400">
                <a:solidFill>
                  <a:schemeClr val="bg1"/>
                </a:solidFill>
              </a:rPr>
              <a:t>端</a:t>
            </a:r>
            <a:r>
              <a:rPr lang="en-US" altLang="zh-CN" sz="2400">
                <a:solidFill>
                  <a:schemeClr val="bg1"/>
                </a:solidFill>
              </a:rPr>
              <a:t>。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090545"/>
            <a:ext cx="2723515" cy="2609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59660" y="3090545"/>
            <a:ext cx="10335895" cy="3505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蓝图</a:t>
            </a:r>
          </a:p>
          <a:p>
            <a:pPr algn="ctr"/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我们可以从父类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GameState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中获取一些我们可以使用的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变量</a:t>
            </a:r>
            <a:r>
              <a:rPr lang="en-US" altLang="zh-CN" sz="2400">
                <a:solidFill>
                  <a:schemeClr val="bg1"/>
                </a:solidFill>
              </a:rPr>
              <a:t>。</a:t>
            </a:r>
          </a:p>
          <a:p>
            <a:pPr algn="ctr"/>
            <a:r>
              <a:rPr lang="en-US" altLang="zh-CN" sz="2400">
                <a:solidFill>
                  <a:schemeClr val="accent2"/>
                </a:solidFill>
              </a:rPr>
              <a:t>PlayerArray *</a:t>
            </a:r>
            <a:r>
              <a:rPr lang="en-US" altLang="zh-CN" sz="2400">
                <a:solidFill>
                  <a:schemeClr val="bg1"/>
                </a:solidFill>
              </a:rPr>
              <a:t>，以及</a:t>
            </a:r>
            <a:r>
              <a:rPr lang="en-US" altLang="zh-CN" sz="2400">
                <a:solidFill>
                  <a:schemeClr val="accent2"/>
                </a:solidFill>
              </a:rPr>
              <a:t>MatchState</a:t>
            </a:r>
            <a:r>
              <a:rPr lang="en-US" altLang="zh-CN" sz="2400">
                <a:solidFill>
                  <a:schemeClr val="bg1"/>
                </a:solidFill>
              </a:rPr>
              <a:t>和</a:t>
            </a:r>
            <a:r>
              <a:rPr lang="en-US" altLang="zh-CN" sz="2400">
                <a:solidFill>
                  <a:schemeClr val="accent2"/>
                </a:solidFill>
              </a:rPr>
              <a:t>ElapsedTime</a:t>
            </a:r>
            <a:r>
              <a:rPr lang="en-US" altLang="zh-CN" sz="2400">
                <a:solidFill>
                  <a:schemeClr val="bg1"/>
                </a:solidFill>
              </a:rPr>
              <a:t>被</a:t>
            </a:r>
            <a:r>
              <a:rPr lang="en-US" altLang="zh-CN" sz="2400">
                <a:solidFill>
                  <a:schemeClr val="accent2"/>
                </a:solidFill>
              </a:rPr>
              <a:t>replicated</a:t>
            </a:r>
            <a:r>
              <a:rPr lang="en-US" altLang="zh-CN" sz="2400">
                <a:solidFill>
                  <a:schemeClr val="bg1"/>
                </a:solidFill>
              </a:rPr>
              <a:t>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所以客户</a:t>
            </a:r>
            <a:r>
              <a:rPr lang="zh-CN" altLang="en-US" sz="2400">
                <a:solidFill>
                  <a:schemeClr val="bg1"/>
                </a:solidFill>
              </a:rPr>
              <a:t>端</a:t>
            </a:r>
            <a:r>
              <a:rPr lang="en-US" altLang="zh-CN" sz="2400">
                <a:solidFill>
                  <a:schemeClr val="bg1"/>
                </a:solidFill>
              </a:rPr>
              <a:t>也可以访问它们。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这不等于</a:t>
            </a:r>
            <a:r>
              <a:rPr lang="en-US" altLang="zh-CN" sz="2400">
                <a:solidFill>
                  <a:schemeClr val="accent2"/>
                </a:solidFill>
              </a:rPr>
              <a:t>AuthorityGameMode</a:t>
            </a:r>
            <a:r>
              <a:rPr lang="en-US" altLang="zh-CN" sz="2400">
                <a:solidFill>
                  <a:schemeClr val="bg1"/>
                </a:solidFill>
              </a:rPr>
              <a:t>。 只有服务器可以访问它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因为GameMode只存在于服务器上。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PlayerArray不会直接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replicated</a:t>
            </a:r>
            <a:r>
              <a:rPr lang="en-US" altLang="zh-CN" sz="2400">
                <a:solidFill>
                  <a:schemeClr val="bg1"/>
                </a:solidFill>
              </a:rPr>
              <a:t>，但是每个PlayerState都是</a:t>
            </a:r>
            <a:r>
              <a:rPr lang="zh-CN" altLang="en-US" sz="2400">
                <a:solidFill>
                  <a:schemeClr val="bg1"/>
                </a:solidFill>
              </a:rPr>
              <a:t>在他们构造函数         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时自己</a:t>
            </a:r>
            <a:r>
              <a:rPr lang="en-US" altLang="zh-CN" sz="2400">
                <a:solidFill>
                  <a:schemeClr val="bg1"/>
                </a:solidFill>
              </a:rPr>
              <a:t>添加到PlayerArray中。 GameState也会在创建时收集一次。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截图_201705220944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85" y="802640"/>
            <a:ext cx="7880985" cy="2359660"/>
          </a:xfrm>
          <a:prstGeom prst="rect">
            <a:avLst/>
          </a:prstGeom>
        </p:spPr>
      </p:pic>
      <p:pic>
        <p:nvPicPr>
          <p:cNvPr id="6" name="图片 5" descr="微信截图_201705220958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85" y="3519805"/>
            <a:ext cx="7880985" cy="27724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1650" y="160020"/>
            <a:ext cx="788162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PlayerArray在C ++中描述，它被“复制”。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PlayerState类中：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72285" y="3162300"/>
            <a:ext cx="4442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在GameState中：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72285" y="6292215"/>
            <a:ext cx="7099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所有这些都发生在Server和GameState的客户端实例上！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1650" y="473075"/>
            <a:ext cx="7881620" cy="2105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我可以提供给你的一个小例子是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跟踪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两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队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”和“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”的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得分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假设我们有一个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自定义事件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，当团队得分时，它被调用。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它传递一个布尔值，所以我们知道哪个Team得分。 稍后在“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Replication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”部分，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只有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服务器可以复制变量，所以我们确保只有他可以调用此事件。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它来自另一个类（例如一个杀死某人的武器）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并且这应该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总是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发生在服务器上，所以我们不需要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RPC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1650" y="5204460"/>
            <a:ext cx="7099935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由于这些变量和GameState被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replicated</a:t>
            </a:r>
            <a:r>
              <a:rPr lang="zh-CN" altLang="en-US">
                <a:solidFill>
                  <a:schemeClr val="bg1"/>
                </a:solidFill>
              </a:rPr>
              <a:t>，您可以使用这两个变量，并将它们放在您想要的任何其他类中，例如，将它们显示在</a:t>
            </a:r>
            <a:r>
              <a:rPr lang="zh-CN" altLang="en-US">
                <a:solidFill>
                  <a:schemeClr val="accent2"/>
                </a:solidFill>
              </a:rPr>
              <a:t>Scoreboard Widget</a:t>
            </a:r>
            <a:r>
              <a:rPr lang="zh-CN" altLang="en-US">
                <a:solidFill>
                  <a:schemeClr val="bg1"/>
                </a:solidFill>
              </a:rPr>
              <a:t>。 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669540"/>
            <a:ext cx="827595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546350" y="1299845"/>
            <a:ext cx="7099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chemeClr val="bg1"/>
                </a:solidFill>
              </a:rPr>
              <a:t>为了重现这个小例子，我们需要更多的代码，但是尽管功能本身，</a:t>
            </a:r>
          </a:p>
          <a:p>
            <a:r>
              <a:rPr>
                <a:solidFill>
                  <a:schemeClr val="bg1"/>
                </a:solidFill>
              </a:rPr>
              <a:t>只需要在Class中设置复制所需的代码。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5" name="图片 4" descr="微信截图_20170522104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65" y="2390140"/>
            <a:ext cx="7808595" cy="3035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70840" y="396240"/>
            <a:ext cx="11347450" cy="5754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lang="zh-CN" altLang="en-US" sz="32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虚幻网络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虚幻引擎</a:t>
            </a:r>
            <a:r>
              <a:rPr lang="en-US" altLang="zh-CN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使用标准的</a:t>
            </a:r>
            <a:r>
              <a:rPr lang="en-US" altLang="zh-CN" sz="2400" dirty="0">
                <a:solidFill>
                  <a:schemeClr val="accent2"/>
                </a:solidFill>
                <a:sym typeface="+mn-ea"/>
              </a:rPr>
              <a:t>Listen-Server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体系结构。这意味着，服务器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权威的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，所有数据必须先从客户端发送到服务器。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然后服务器验证数据并根据您的代码作出反应。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一个小例子：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当您移动您的角色，作为客户端，在多人游戏中，您实际上</a:t>
            </a:r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并没有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移动您的角色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自己，但告诉服务器你想要移动它。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然后，服务器会为所有其他人（包括您）更新角色的位置。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为了防止</a:t>
            </a:r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客户端的“</a:t>
            </a:r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滞后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”感觉，另外还要让这个玩家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直接在本地控制他们的角色，尽管服务器仍然可以覆盖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角色的位置当客户端开始作弊！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这意味着，客户将（几乎）不会直接与其他客户端有</a:t>
            </a:r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交互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另一个例子：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当向另一个客户端发送聊天消息时，您实际上将其发送到服务器，然后服务器</a:t>
            </a:r>
          </a:p>
          <a:p>
            <a:pPr marL="0" indent="0" algn="ctr"/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将其传递给您想要访问的客户端。这也可能是一个</a:t>
            </a:r>
            <a:r>
              <a:rPr lang="zh-CN" altLang="en-US" sz="2400" b="0" u="none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队伍，公会，组</a:t>
            </a:r>
            <a:r>
              <a:rPr lang="zh-CN" altLang="en-US" sz="2400" b="0" u="non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546350" y="929005"/>
            <a:ext cx="7099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我们</a:t>
            </a:r>
            <a:r>
              <a:rPr>
                <a:solidFill>
                  <a:schemeClr val="bg1"/>
                </a:solidFill>
              </a:rPr>
              <a:t>将在</a:t>
            </a:r>
            <a:r>
              <a:rPr lang="en-US">
                <a:solidFill>
                  <a:schemeClr val="bg1"/>
                </a:solidFill>
              </a:rPr>
              <a:t>Replication</a:t>
            </a:r>
            <a:r>
              <a:rPr>
                <a:solidFill>
                  <a:schemeClr val="bg1"/>
                </a:solidFill>
              </a:rPr>
              <a:t>部分中阅读有关此</a:t>
            </a:r>
            <a:r>
              <a:rPr lang="zh-CN">
                <a:solidFill>
                  <a:schemeClr val="bg1"/>
                </a:solidFill>
              </a:rPr>
              <a:t>函数</a:t>
            </a:r>
            <a:r>
              <a:rPr>
                <a:solidFill>
                  <a:schemeClr val="bg1"/>
                </a:solidFill>
              </a:rPr>
              <a:t>的更多信息！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2" name="图片 1" descr="微信截图_201705221107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1403350"/>
            <a:ext cx="793750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5826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Player State</a:t>
            </a: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对于玩家来说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APlayerState</a:t>
            </a:r>
            <a:r>
              <a:rPr lang="zh-CN" altLang="en-US" sz="2400">
                <a:solidFill>
                  <a:schemeClr val="bg1"/>
                </a:solidFill>
              </a:rPr>
              <a:t>是非常重要的类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玩家相关的最新数据保存在这个类里</a:t>
            </a:r>
            <a:r>
              <a:rPr lang="zh-CN" altLang="en-US" sz="2400">
                <a:solidFill>
                  <a:schemeClr val="bg1"/>
                </a:solidFill>
              </a:rPr>
              <a:t>。 每个玩家都有自己的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PlayerState。 </a:t>
            </a:r>
            <a:r>
              <a:rPr sz="2400">
                <a:solidFill>
                  <a:schemeClr val="bg1"/>
                </a:solidFill>
              </a:rPr>
              <a:t>PlayerState</a:t>
            </a:r>
            <a:r>
              <a:rPr lang="zh-CN" sz="2400">
                <a:solidFill>
                  <a:schemeClr val="bg1"/>
                </a:solidFill>
              </a:rPr>
              <a:t>也被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复制</a:t>
            </a:r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n-US" sz="2400">
                <a:solidFill>
                  <a:schemeClr val="bg1"/>
                </a:solidFill>
                <a:sym typeface="+mn-ea"/>
              </a:rPr>
              <a:t>replicated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zh-CN" altLang="en-US" sz="2400">
                <a:solidFill>
                  <a:schemeClr val="bg1"/>
                </a:solidFill>
              </a:rPr>
              <a:t>给</a:t>
            </a:r>
            <a:r>
              <a:rPr sz="2400">
                <a:solidFill>
                  <a:schemeClr val="bg1"/>
                </a:solidFill>
              </a:rPr>
              <a:t>所有人，</a:t>
            </a:r>
          </a:p>
          <a:p>
            <a:pPr algn="ctr"/>
            <a:r>
              <a:rPr sz="2400">
                <a:solidFill>
                  <a:schemeClr val="bg1"/>
                </a:solidFill>
              </a:rPr>
              <a:t>可</a:t>
            </a:r>
            <a:r>
              <a:rPr lang="zh-CN" sz="2400">
                <a:solidFill>
                  <a:schemeClr val="bg1"/>
                </a:solidFill>
              </a:rPr>
              <a:t>使用</a:t>
            </a:r>
            <a:r>
              <a:rPr sz="2400">
                <a:solidFill>
                  <a:schemeClr val="bg1"/>
                </a:solidFill>
              </a:rPr>
              <a:t>检索和显示其他客户端上的数据</a:t>
            </a:r>
            <a:r>
              <a:rPr lang="zh-CN" altLang="en-US" sz="2400">
                <a:solidFill>
                  <a:schemeClr val="bg1"/>
                </a:solidFill>
              </a:rPr>
              <a:t>。 我们可以在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GameState类中使用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PlayerArray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来访问当前游戏中所有的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PlayerState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  <a:p>
            <a:pPr algn="ctr"/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zh-CN" altLang="en-US" sz="2800">
                <a:solidFill>
                  <a:schemeClr val="accent2"/>
                </a:solidFill>
              </a:rPr>
              <a:t>您可能想要存储的一些数据：</a:t>
            </a:r>
          </a:p>
          <a:p>
            <a:pPr algn="ctr"/>
            <a:endParaRPr lang="zh-CN" altLang="en-US" sz="2800">
              <a:solidFill>
                <a:schemeClr val="accent2"/>
              </a:solidFill>
            </a:endParaRP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</a:t>
            </a:r>
            <a:r>
              <a:rPr lang="zh-CN" altLang="en-US" sz="2400">
                <a:solidFill>
                  <a:schemeClr val="accent2"/>
                </a:solidFill>
              </a:rPr>
              <a:t>玩家名字</a:t>
            </a:r>
            <a:r>
              <a:rPr lang="zh-CN" altLang="en-US" sz="2400">
                <a:solidFill>
                  <a:schemeClr val="bg1"/>
                </a:solidFill>
              </a:rPr>
              <a:t> - 当前连线的玩家名称</a:t>
            </a: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</a:t>
            </a:r>
            <a:r>
              <a:rPr lang="zh-CN" altLang="en-US" sz="2400">
                <a:solidFill>
                  <a:schemeClr val="accent2"/>
                </a:solidFill>
              </a:rPr>
              <a:t>得分</a:t>
            </a:r>
            <a:r>
              <a:rPr lang="zh-CN" altLang="en-US" sz="2400">
                <a:solidFill>
                  <a:schemeClr val="bg1"/>
                </a:solidFill>
              </a:rPr>
              <a:t> - 连接的玩家的当前得分</a:t>
            </a: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</a:t>
            </a:r>
            <a:r>
              <a:rPr lang="zh-CN" altLang="en-US" sz="2400">
                <a:solidFill>
                  <a:schemeClr val="accent2"/>
                </a:solidFill>
              </a:rPr>
              <a:t>Ping</a:t>
            </a:r>
            <a:r>
              <a:rPr lang="zh-CN" altLang="en-US" sz="2400">
                <a:solidFill>
                  <a:schemeClr val="bg1"/>
                </a:solidFill>
              </a:rPr>
              <a:t> - 连线玩家的当前Ping</a:t>
            </a: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</a:t>
            </a:r>
            <a:r>
              <a:rPr lang="zh-CN" altLang="en-US" sz="2400">
                <a:solidFill>
                  <a:schemeClr val="accent2"/>
                </a:solidFill>
              </a:rPr>
              <a:t>公会</a:t>
            </a:r>
            <a:r>
              <a:rPr lang="en-US" altLang="zh-CN" sz="2400">
                <a:solidFill>
                  <a:schemeClr val="accent2"/>
                </a:solidFill>
              </a:rPr>
              <a:t>ID</a:t>
            </a:r>
            <a:r>
              <a:rPr lang="zh-CN" altLang="en-US" sz="2400">
                <a:solidFill>
                  <a:schemeClr val="bg1"/>
                </a:solidFill>
              </a:rPr>
              <a:t> - 公会的</a:t>
            </a:r>
            <a:r>
              <a:rPr lang="en-US" altLang="zh-CN" sz="2400">
                <a:solidFill>
                  <a:schemeClr val="bg1"/>
                </a:solidFill>
              </a:rPr>
              <a:t>ID</a:t>
            </a:r>
            <a:r>
              <a:rPr lang="zh-CN" altLang="en-US" sz="2400">
                <a:solidFill>
                  <a:schemeClr val="bg1"/>
                </a:solidFill>
              </a:rPr>
              <a:t>，玩家可能在这个工会里</a:t>
            </a: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•或其他玩家可能需要了解的其他复制信息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示例和用法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在多人游戏中，PlayerState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保存有关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在线</a:t>
            </a:r>
            <a:r>
              <a:rPr lang="en-US" altLang="zh-CN">
                <a:solidFill>
                  <a:schemeClr val="accent2"/>
                </a:solidFill>
              </a:rPr>
              <a:t>玩家</a:t>
            </a:r>
            <a:r>
              <a:rPr lang="en-US" altLang="zh-CN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状态</a:t>
            </a:r>
            <a:r>
              <a:rPr lang="en-US" altLang="zh-CN">
                <a:solidFill>
                  <a:schemeClr val="bg1"/>
                </a:solidFill>
              </a:rPr>
              <a:t>信息。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这包括</a:t>
            </a:r>
            <a:r>
              <a:rPr lang="en-US" altLang="zh-CN">
                <a:solidFill>
                  <a:schemeClr val="accent2"/>
                </a:solidFill>
              </a:rPr>
              <a:t>Name</a:t>
            </a:r>
            <a:r>
              <a:rPr lang="en-US" altLang="zh-CN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accent2"/>
                </a:solidFill>
              </a:rPr>
              <a:t>Score</a:t>
            </a:r>
            <a:r>
              <a:rPr lang="en-US" altLang="zh-CN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accent2"/>
                </a:solidFill>
              </a:rPr>
              <a:t>Ping</a:t>
            </a:r>
            <a:r>
              <a:rPr lang="en-US" altLang="zh-CN">
                <a:solidFill>
                  <a:schemeClr val="bg1"/>
                </a:solidFill>
              </a:rPr>
              <a:t>和您的自定义变量。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由于该PlayerState类被</a:t>
            </a:r>
            <a:r>
              <a:rPr lang="zh-CN" altLang="en-US">
                <a:solidFill>
                  <a:schemeClr val="bg1"/>
                </a:solidFill>
              </a:rPr>
              <a:t>复制</a:t>
            </a:r>
            <a:r>
              <a:rPr lang="en-US" altLang="zh-CN">
                <a:solidFill>
                  <a:schemeClr val="bg1"/>
                </a:solidFill>
              </a:rPr>
              <a:t>(replicated)，所以它可以轻松地用于</a:t>
            </a:r>
            <a:r>
              <a:rPr lang="en-US" altLang="zh-CN">
                <a:solidFill>
                  <a:schemeClr val="accent2"/>
                </a:solidFill>
              </a:rPr>
              <a:t>检索</a:t>
            </a:r>
            <a:r>
              <a:rPr lang="en-US" altLang="zh-CN">
                <a:solidFill>
                  <a:schemeClr val="bg1"/>
                </a:solidFill>
              </a:rPr>
              <a:t>客户端在其他客户端上的数据。</a:t>
            </a:r>
          </a:p>
          <a:p>
            <a:pPr algn="ctr"/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2800">
                <a:solidFill>
                  <a:schemeClr val="bg1"/>
                </a:solidFill>
              </a:rPr>
              <a:t>蓝图</a:t>
            </a:r>
          </a:p>
          <a:p>
            <a:pPr algn="ctr"/>
            <a:endParaRPr lang="en-US" altLang="zh-CN">
              <a:solidFill>
                <a:schemeClr val="bg1"/>
              </a:solidFill>
            </a:endParaRPr>
          </a:p>
          <a:p>
            <a:pPr algn="ctr"/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3718560"/>
            <a:ext cx="1485900" cy="2914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5" y="4738370"/>
            <a:ext cx="3704590" cy="198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66485" y="5133340"/>
            <a:ext cx="4361180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关于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PlayerName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的一个例子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变量可以通过调用“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ChangeName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”来设置，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accent2"/>
                </a:solidFill>
                <a:sym typeface="+mn-ea"/>
              </a:rPr>
              <a:t>一个GameMode函数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，</a:t>
            </a:r>
          </a:p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并将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玩家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的PlayerController传递给它。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07055" y="3718560"/>
            <a:ext cx="775970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这些变量都被复制(replicated)，因此它们在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所有客户端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上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保持同步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可悲的是，他们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不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容易在Blueprints中设定，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但是你可以创建属于你的版本。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75535" y="2005965"/>
            <a:ext cx="7441565" cy="1344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800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可悲的是，当我写这篇文章时，主要的重要功能不会暴露在Blueprint中。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所以我只会在PlayerState示例的C ++部分中覆盖它们。 但我们可以看看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在一些变量：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2654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PlayerState也用于确保在场景切换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或意外连接问题期间数据能保持持续。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PlayerState有两个专用于处理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玩家</a:t>
            </a:r>
            <a:r>
              <a:rPr lang="zh-CN" altLang="en-US" sz="2400">
                <a:solidFill>
                  <a:schemeClr val="accent2"/>
                </a:solidFill>
              </a:rPr>
              <a:t>重新连接</a:t>
            </a:r>
            <a:r>
              <a:rPr lang="zh-CN" altLang="en-US" sz="2400">
                <a:solidFill>
                  <a:schemeClr val="bg1"/>
                </a:solidFill>
              </a:rPr>
              <a:t>的功能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以及与服务器一起</a:t>
            </a:r>
            <a:r>
              <a:rPr lang="zh-CN" altLang="en-US" sz="2400">
                <a:solidFill>
                  <a:schemeClr val="accent2"/>
                </a:solidFill>
              </a:rPr>
              <a:t>切换玩家</a:t>
            </a:r>
            <a:r>
              <a:rPr lang="zh-CN" altLang="en-US" sz="2400">
                <a:solidFill>
                  <a:schemeClr val="bg1"/>
                </a:solidFill>
              </a:rPr>
              <a:t>到一张新的地图。</a:t>
            </a: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PlayerState负责将已经拥有的信息复制到新的PlayerState中。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这可以通过“</a:t>
            </a:r>
            <a:r>
              <a:rPr lang="zh-CN" altLang="en-US" sz="2400">
                <a:solidFill>
                  <a:schemeClr val="accent2"/>
                </a:solidFill>
              </a:rPr>
              <a:t>场景切换</a:t>
            </a:r>
            <a:r>
              <a:rPr lang="zh-CN" altLang="en-US" sz="2400">
                <a:solidFill>
                  <a:schemeClr val="bg1"/>
                </a:solidFill>
              </a:rPr>
              <a:t>”创建，或者是因为玩家正在</a:t>
            </a:r>
            <a:r>
              <a:rPr lang="zh-CN" altLang="en-US" sz="2400">
                <a:solidFill>
                  <a:schemeClr val="accent2"/>
                </a:solidFill>
              </a:rPr>
              <a:t>重新连接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85" y="3155950"/>
            <a:ext cx="879030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59660" y="1085215"/>
            <a:ext cx="7099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当然也存在于C ++中。 这里是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5" name="图片 4" descr="微信截图_20170522164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004060"/>
            <a:ext cx="7946390" cy="171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36115" y="4384675"/>
            <a:ext cx="7947025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这些功能可以实现您自己的C ++ PlayerState子类中进行管理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您添加自定义PlayerState的数据。 </a:t>
            </a:r>
            <a:r>
              <a:rPr>
                <a:solidFill>
                  <a:schemeClr val="bg1"/>
                </a:solidFill>
              </a:rPr>
              <a:t>确保在末尾添加“override”说明符，并调用“Super ::”</a:t>
            </a:r>
            <a:r>
              <a:rPr lang="zh-CN">
                <a:solidFill>
                  <a:schemeClr val="bg1"/>
                </a:solidFill>
              </a:rPr>
              <a:t>使得父类的方法执行</a:t>
            </a:r>
            <a:r>
              <a:rPr>
                <a:solidFill>
                  <a:schemeClr val="bg1"/>
                </a:solidFill>
              </a:rPr>
              <a:t>（如果要的话）。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99305" y="411480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实现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可能类似于：</a:t>
            </a:r>
          </a:p>
        </p:txBody>
      </p:sp>
      <p:pic>
        <p:nvPicPr>
          <p:cNvPr id="2" name="图片 1" descr="微信截图_20170522174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5" y="843915"/>
            <a:ext cx="7992745" cy="55460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5643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Pawn</a:t>
            </a:r>
          </a:p>
          <a:p>
            <a:pPr algn="ctr"/>
            <a:endParaRPr lang="en-US" altLang="zh-CN" sz="36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accent2"/>
                </a:solidFill>
              </a:rPr>
              <a:t>APawn</a:t>
            </a:r>
            <a:r>
              <a:rPr lang="zh-CN" altLang="en-US" sz="2400">
                <a:solidFill>
                  <a:schemeClr val="bg1"/>
                </a:solidFill>
              </a:rPr>
              <a:t>类是Player实际控制的“</a:t>
            </a:r>
            <a:r>
              <a:rPr lang="zh-CN" altLang="en-US" sz="2400">
                <a:solidFill>
                  <a:schemeClr val="accent2"/>
                </a:solidFill>
              </a:rPr>
              <a:t>Actor</a:t>
            </a:r>
            <a:r>
              <a:rPr lang="zh-CN" altLang="en-US" sz="2400">
                <a:solidFill>
                  <a:schemeClr val="bg1"/>
                </a:solidFill>
              </a:rPr>
              <a:t>”。 大部分的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时间是人型角色，但它也可以是一只猫，飞机，船等。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玩家一次只能拥有一个</a:t>
            </a:r>
            <a:r>
              <a:rPr lang="en-US" altLang="zh-CN" sz="2400">
                <a:solidFill>
                  <a:schemeClr val="bg1"/>
                </a:solidFill>
              </a:rPr>
              <a:t>Pawn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但在</a:t>
            </a:r>
            <a:r>
              <a:rPr lang="en-US" altLang="zh-CN" sz="2400">
                <a:solidFill>
                  <a:schemeClr val="bg1"/>
                </a:solidFill>
              </a:rPr>
              <a:t>Pawn</a:t>
            </a:r>
            <a:r>
              <a:rPr lang="zh-CN" altLang="en-US" sz="2400">
                <a:solidFill>
                  <a:schemeClr val="bg1"/>
                </a:solidFill>
              </a:rPr>
              <a:t>之间你可以轻松来回切换。</a:t>
            </a: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800">
                <a:solidFill>
                  <a:schemeClr val="accent2"/>
                </a:solidFill>
                <a:sym typeface="+mn-ea"/>
              </a:rPr>
              <a:t>Pawn</a:t>
            </a:r>
            <a:r>
              <a:rPr lang="zh-CN" altLang="en-US" sz="2800">
                <a:solidFill>
                  <a:schemeClr val="accent2"/>
                </a:solidFill>
                <a:sym typeface="+mn-ea"/>
              </a:rPr>
              <a:t>主要</a:t>
            </a:r>
            <a:r>
              <a:rPr lang="zh-CN" altLang="en-US" sz="2800">
                <a:solidFill>
                  <a:schemeClr val="accent2"/>
                </a:solidFill>
              </a:rPr>
              <a:t>复制给所有客户端</a:t>
            </a:r>
          </a:p>
          <a:p>
            <a:pPr algn="ctr"/>
            <a:endParaRPr lang="zh-CN" altLang="en-US" sz="2800">
              <a:solidFill>
                <a:schemeClr val="accent2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Pawn</a:t>
            </a:r>
            <a:r>
              <a:rPr lang="zh-CN" altLang="en-US" sz="2400">
                <a:solidFill>
                  <a:schemeClr val="bg1"/>
                </a:solidFill>
              </a:rPr>
              <a:t>的子类</a:t>
            </a:r>
            <a:r>
              <a:rPr lang="zh-CN" altLang="en-US" sz="2400">
                <a:solidFill>
                  <a:schemeClr val="accent2"/>
                </a:solidFill>
              </a:rPr>
              <a:t>ACharacter</a:t>
            </a:r>
            <a:r>
              <a:rPr lang="zh-CN" altLang="en-US" sz="2400">
                <a:solidFill>
                  <a:schemeClr val="bg1"/>
                </a:solidFill>
              </a:rPr>
              <a:t>经常被使用，因为它已经有了</a:t>
            </a:r>
          </a:p>
          <a:p>
            <a:pPr algn="ctr"/>
            <a:r>
              <a:rPr lang="zh-CN" altLang="en-US" sz="2400">
                <a:solidFill>
                  <a:schemeClr val="accent2"/>
                </a:solidFill>
              </a:rPr>
              <a:t>MovementComponent</a:t>
            </a:r>
            <a:r>
              <a:rPr lang="zh-CN" altLang="en-US" sz="2400">
                <a:solidFill>
                  <a:schemeClr val="bg1"/>
                </a:solidFill>
              </a:rPr>
              <a:t>，其处理复制位置，旋转等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与玩家角色。</a:t>
            </a:r>
          </a:p>
          <a:p>
            <a:pPr algn="ctr"/>
            <a:r>
              <a:rPr lang="zh-CN" altLang="en-US" sz="2400">
                <a:solidFill>
                  <a:schemeClr val="accent2"/>
                </a:solidFill>
              </a:rPr>
              <a:t>注意：</a:t>
            </a:r>
            <a:r>
              <a:rPr lang="zh-CN" altLang="en-US" sz="2400">
                <a:solidFill>
                  <a:schemeClr val="bg1"/>
                </a:solidFill>
              </a:rPr>
              <a:t>不是客户端正在移动角色。 服务器正在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从客户端</a:t>
            </a:r>
            <a:r>
              <a:rPr lang="zh-CN" altLang="en-US" sz="2400">
                <a:solidFill>
                  <a:schemeClr val="bg1"/>
                </a:solidFill>
              </a:rPr>
              <a:t>获取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移动输入，然后移动并复制</a:t>
            </a:r>
            <a:r>
              <a:rPr lang="en-US" altLang="zh-CN" sz="2400">
                <a:solidFill>
                  <a:schemeClr val="bg1"/>
                </a:solidFill>
              </a:rPr>
              <a:t>(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replicating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  <a:r>
              <a:rPr lang="zh-CN" altLang="en-US" sz="2400">
                <a:solidFill>
                  <a:schemeClr val="bg1"/>
                </a:solidFill>
              </a:rPr>
              <a:t>角色！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1950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示例和用法</a:t>
            </a:r>
          </a:p>
          <a:p>
            <a:pPr algn="ctr"/>
            <a:r>
              <a:rPr>
                <a:solidFill>
                  <a:schemeClr val="bg1"/>
                </a:solidFill>
              </a:rPr>
              <a:t>在多人游戏中，我们主要使用Pawn的</a:t>
            </a:r>
            <a:r>
              <a:rPr>
                <a:solidFill>
                  <a:schemeClr val="accent2"/>
                </a:solidFill>
              </a:rPr>
              <a:t>复制</a:t>
            </a:r>
            <a:r>
              <a:rPr>
                <a:solidFill>
                  <a:schemeClr val="bg1"/>
                </a:solidFill>
              </a:rPr>
              <a:t>部分来显示Character和</a:t>
            </a:r>
          </a:p>
          <a:p>
            <a:pPr algn="ctr"/>
            <a:r>
              <a:rPr>
                <a:solidFill>
                  <a:schemeClr val="bg1"/>
                </a:solidFill>
              </a:rPr>
              <a:t>与他人分享一些信息。 </a:t>
            </a:r>
            <a:r>
              <a:rPr lang="zh-CN">
                <a:solidFill>
                  <a:schemeClr val="bg1"/>
                </a:solidFill>
              </a:rPr>
              <a:t>我们举个</a:t>
            </a:r>
            <a:r>
              <a:rPr lang="zh-CN">
                <a:solidFill>
                  <a:schemeClr val="bg1"/>
                </a:solidFill>
                <a:sym typeface="+mn-ea"/>
              </a:rPr>
              <a:t>角色身上的</a:t>
            </a:r>
            <a:r>
              <a:rPr>
                <a:solidFill>
                  <a:schemeClr val="bg1"/>
                </a:solidFill>
                <a:sym typeface="+mn-ea"/>
              </a:rPr>
              <a:t>“</a:t>
            </a:r>
            <a:r>
              <a:rPr>
                <a:solidFill>
                  <a:schemeClr val="accent2"/>
                </a:solidFill>
                <a:sym typeface="+mn-ea"/>
              </a:rPr>
              <a:t>Health</a:t>
            </a:r>
            <a:r>
              <a:rPr>
                <a:solidFill>
                  <a:schemeClr val="bg1"/>
                </a:solidFill>
                <a:sym typeface="+mn-ea"/>
              </a:rPr>
              <a:t>”</a:t>
            </a:r>
            <a:r>
              <a:rPr>
                <a:solidFill>
                  <a:schemeClr val="bg1"/>
                </a:solidFill>
              </a:rPr>
              <a:t>例子。</a:t>
            </a:r>
          </a:p>
          <a:p>
            <a:pPr algn="ctr"/>
            <a:r>
              <a:rPr>
                <a:solidFill>
                  <a:schemeClr val="bg1"/>
                </a:solidFill>
              </a:rPr>
              <a:t>但是我们不仅复制“</a:t>
            </a:r>
            <a:r>
              <a:rPr>
                <a:solidFill>
                  <a:schemeClr val="accent2"/>
                </a:solidFill>
                <a:sym typeface="+mn-ea"/>
              </a:rPr>
              <a:t>Health</a:t>
            </a:r>
            <a:r>
              <a:rPr>
                <a:solidFill>
                  <a:schemeClr val="bg1"/>
                </a:solidFill>
              </a:rPr>
              <a:t>”使其可见，而且我们也复制它，</a:t>
            </a:r>
          </a:p>
          <a:p>
            <a:pPr algn="ctr"/>
            <a:r>
              <a:rPr>
                <a:solidFill>
                  <a:schemeClr val="bg1"/>
                </a:solidFill>
              </a:rPr>
              <a:t>以便服务器拥有权限，客户端无法作弊。</a:t>
            </a:r>
          </a:p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7930" y="5207635"/>
            <a:ext cx="71164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注意：由于在服务器上发生了这些事件，</a:t>
            </a:r>
          </a:p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所以只有当Pawn并且需要MulticastRPCFunction来更改可见性时，</a:t>
            </a:r>
          </a:p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才会在服务器版本上调用这些事件，就像上面的截图！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3064510"/>
            <a:ext cx="1509395" cy="1951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3401060"/>
            <a:ext cx="7775575" cy="16148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25850" y="1974850"/>
            <a:ext cx="5720715" cy="128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400">
                <a:solidFill>
                  <a:schemeClr val="bg1"/>
                </a:solidFill>
                <a:sym typeface="+mn-ea"/>
              </a:rPr>
              <a:t>蓝图</a:t>
            </a:r>
            <a:endParaRPr sz="2400">
              <a:solidFill>
                <a:schemeClr val="bg1"/>
              </a:solidFill>
            </a:endParaRP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尽管有“</a:t>
            </a:r>
            <a:r>
              <a:rPr>
                <a:solidFill>
                  <a:schemeClr val="accent2"/>
                </a:solidFill>
                <a:sym typeface="+mn-ea"/>
              </a:rPr>
              <a:t>standard</a:t>
            </a:r>
            <a:r>
              <a:rPr>
                <a:solidFill>
                  <a:schemeClr val="bg1"/>
                </a:solidFill>
                <a:sym typeface="+mn-ea"/>
              </a:rPr>
              <a:t>”可覆盖的</a:t>
            </a:r>
            <a:r>
              <a:rPr lang="zh-CN">
                <a:solidFill>
                  <a:schemeClr val="bg1"/>
                </a:solidFill>
                <a:sym typeface="+mn-ea"/>
              </a:rPr>
              <a:t>函数</a:t>
            </a:r>
            <a:r>
              <a:rPr>
                <a:solidFill>
                  <a:schemeClr val="bg1"/>
                </a:solidFill>
                <a:sym typeface="+mn-ea"/>
              </a:rPr>
              <a:t>，Pawn有两个</a:t>
            </a:r>
            <a:endParaRPr>
              <a:solidFill>
                <a:schemeClr val="bg1"/>
              </a:solidFill>
            </a:endParaRP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对拥有和不拥有的</a:t>
            </a:r>
            <a:r>
              <a:rPr lang="zh-CN">
                <a:solidFill>
                  <a:schemeClr val="bg1"/>
                </a:solidFill>
                <a:sym typeface="+mn-ea"/>
              </a:rPr>
              <a:t>事件</a:t>
            </a:r>
            <a:r>
              <a:rPr>
                <a:solidFill>
                  <a:schemeClr val="bg1"/>
                </a:solidFill>
                <a:sym typeface="+mn-ea"/>
              </a:rPr>
              <a:t>。 当他没有拥有</a:t>
            </a:r>
            <a:r>
              <a:rPr lang="zh-CN">
                <a:solidFill>
                  <a:schemeClr val="bg1"/>
                </a:solidFill>
                <a:sym typeface="+mn-ea"/>
              </a:rPr>
              <a:t>情况下我们</a:t>
            </a:r>
            <a:r>
              <a:rPr>
                <a:solidFill>
                  <a:schemeClr val="bg1"/>
                </a:solidFill>
                <a:sym typeface="+mn-ea"/>
              </a:rPr>
              <a:t>可以</a:t>
            </a: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用来隐藏</a:t>
            </a:r>
            <a:r>
              <a:rPr lang="en-US">
                <a:solidFill>
                  <a:schemeClr val="bg1"/>
                </a:solidFill>
                <a:sym typeface="+mn-ea"/>
              </a:rPr>
              <a:t>Pawn</a:t>
            </a:r>
            <a:r>
              <a:rPr>
                <a:solidFill>
                  <a:schemeClr val="bg1"/>
                </a:solidFill>
                <a:sym typeface="+mn-ea"/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180" y="904240"/>
            <a:ext cx="1134491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>
                <a:solidFill>
                  <a:schemeClr val="bg1"/>
                </a:solidFill>
              </a:rPr>
              <a:t>这里我们以</a:t>
            </a:r>
            <a:r>
              <a:rPr>
                <a:solidFill>
                  <a:schemeClr val="bg1"/>
                </a:solidFill>
              </a:rPr>
              <a:t>“</a:t>
            </a:r>
            <a:r>
              <a:rPr>
                <a:solidFill>
                  <a:schemeClr val="accent2"/>
                </a:solidFill>
              </a:rPr>
              <a:t>Health</a:t>
            </a:r>
            <a:r>
              <a:rPr>
                <a:solidFill>
                  <a:schemeClr val="bg1"/>
                </a:solidFill>
              </a:rPr>
              <a:t>”</a:t>
            </a:r>
            <a:r>
              <a:rPr lang="zh-CN">
                <a:solidFill>
                  <a:schemeClr val="bg1"/>
                </a:solidFill>
              </a:rPr>
              <a:t>为</a:t>
            </a:r>
            <a:r>
              <a:rPr>
                <a:solidFill>
                  <a:schemeClr val="bg1"/>
                </a:solidFill>
              </a:rPr>
              <a:t>例子。 下图</a:t>
            </a:r>
          </a:p>
          <a:p>
            <a:pPr algn="ctr"/>
            <a:r>
              <a:rPr>
                <a:solidFill>
                  <a:schemeClr val="bg1"/>
                </a:solidFill>
              </a:rPr>
              <a:t>将显示如何使用“</a:t>
            </a:r>
            <a:r>
              <a:rPr>
                <a:solidFill>
                  <a:schemeClr val="accent2"/>
                </a:solidFill>
              </a:rPr>
              <a:t>EventAnyDamage</a:t>
            </a:r>
            <a:r>
              <a:rPr>
                <a:solidFill>
                  <a:schemeClr val="bg1"/>
                </a:solidFill>
              </a:rPr>
              <a:t>”和复制的“</a:t>
            </a:r>
            <a:r>
              <a:rPr>
                <a:solidFill>
                  <a:schemeClr val="accent2"/>
                </a:solidFill>
              </a:rPr>
              <a:t>Health</a:t>
            </a:r>
            <a:r>
              <a:rPr>
                <a:solidFill>
                  <a:schemeClr val="bg1"/>
                </a:solidFill>
              </a:rPr>
              <a:t>”变量</a:t>
            </a:r>
          </a:p>
          <a:p>
            <a:pPr algn="ctr"/>
            <a:r>
              <a:rPr>
                <a:solidFill>
                  <a:schemeClr val="bg1"/>
                </a:solidFill>
              </a:rPr>
              <a:t>降低玩家的</a:t>
            </a:r>
            <a:r>
              <a:rPr lang="zh-CN">
                <a:solidFill>
                  <a:schemeClr val="bg1"/>
                </a:solidFill>
              </a:rPr>
              <a:t>生命</a:t>
            </a:r>
            <a:r>
              <a:rPr>
                <a:solidFill>
                  <a:schemeClr val="bg1"/>
                </a:solidFill>
              </a:rPr>
              <a:t>。 这发生在服务器而不是客户端上！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5" y="2039620"/>
            <a:ext cx="9705340" cy="17564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88273" y="4157345"/>
            <a:ext cx="6816090" cy="173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如果</a:t>
            </a:r>
            <a:r>
              <a:rPr lang="zh-CN">
                <a:solidFill>
                  <a:schemeClr val="bg1"/>
                </a:solidFill>
                <a:sym typeface="+mn-ea"/>
              </a:rPr>
              <a:t>在</a:t>
            </a:r>
            <a:r>
              <a:rPr>
                <a:solidFill>
                  <a:schemeClr val="bg1"/>
                </a:solidFill>
                <a:sym typeface="+mn-ea"/>
              </a:rPr>
              <a:t>服务器调用，</a:t>
            </a:r>
            <a:r>
              <a:rPr lang="zh-CN">
                <a:solidFill>
                  <a:schemeClr val="bg1"/>
                </a:solidFill>
                <a:sym typeface="+mn-ea"/>
              </a:rPr>
              <a:t>那么</a:t>
            </a:r>
            <a:r>
              <a:rPr>
                <a:solidFill>
                  <a:schemeClr val="bg1"/>
                </a:solidFill>
                <a:sym typeface="+mn-ea"/>
              </a:rPr>
              <a:t>Pawn应该</a:t>
            </a:r>
            <a:r>
              <a:rPr lang="zh-CN">
                <a:solidFill>
                  <a:schemeClr val="bg1"/>
                </a:solidFill>
                <a:sym typeface="+mn-ea"/>
              </a:rPr>
              <a:t>是</a:t>
            </a:r>
            <a:r>
              <a:rPr>
                <a:solidFill>
                  <a:schemeClr val="bg1"/>
                </a:solidFill>
                <a:sym typeface="+mn-ea"/>
              </a:rPr>
              <a:t>复制</a:t>
            </a:r>
            <a:r>
              <a:rPr lang="zh-CN">
                <a:solidFill>
                  <a:schemeClr val="bg1"/>
                </a:solidFill>
                <a:sym typeface="+mn-ea"/>
              </a:rPr>
              <a:t>的</a:t>
            </a:r>
            <a:r>
              <a:rPr>
                <a:solidFill>
                  <a:schemeClr val="bg1"/>
                </a:solidFill>
                <a:sym typeface="+mn-ea"/>
              </a:rPr>
              <a:t>，</a:t>
            </a: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“</a:t>
            </a:r>
            <a:r>
              <a:rPr>
                <a:solidFill>
                  <a:schemeClr val="accent2"/>
                </a:solidFill>
                <a:sym typeface="+mn-ea"/>
              </a:rPr>
              <a:t>DestroyActor</a:t>
            </a:r>
            <a:r>
              <a:rPr>
                <a:solidFill>
                  <a:schemeClr val="bg1"/>
                </a:solidFill>
                <a:sym typeface="+mn-ea"/>
              </a:rPr>
              <a:t>”节点也将销毁Actor的客户端版本。</a:t>
            </a: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 在客户端</a:t>
            </a:r>
            <a:r>
              <a:rPr lang="zh-CN">
                <a:solidFill>
                  <a:schemeClr val="bg1"/>
                </a:solidFill>
                <a:sym typeface="+mn-ea"/>
              </a:rPr>
              <a:t>节点</a:t>
            </a:r>
            <a:r>
              <a:rPr>
                <a:solidFill>
                  <a:schemeClr val="bg1"/>
                </a:solidFill>
                <a:sym typeface="+mn-ea"/>
              </a:rPr>
              <a:t>上，我们可以使用复制的“</a:t>
            </a:r>
            <a:r>
              <a:rPr>
                <a:solidFill>
                  <a:schemeClr val="accent2"/>
                </a:solidFill>
                <a:sym typeface="+mn-ea"/>
              </a:rPr>
              <a:t>Health</a:t>
            </a:r>
            <a:r>
              <a:rPr>
                <a:solidFill>
                  <a:schemeClr val="bg1"/>
                </a:solidFill>
                <a:sym typeface="+mn-ea"/>
              </a:rPr>
              <a:t>”变量</a:t>
            </a:r>
            <a:endParaRPr>
              <a:solidFill>
                <a:schemeClr val="bg1"/>
              </a:solidFill>
            </a:endParaRPr>
          </a:p>
          <a:p>
            <a:pPr algn="ctr"/>
            <a:r>
              <a:rPr lang="zh-CN">
                <a:solidFill>
                  <a:schemeClr val="bg1"/>
                </a:solidFill>
                <a:sym typeface="+mn-ea"/>
              </a:rPr>
              <a:t>来绘制</a:t>
            </a:r>
            <a:r>
              <a:rPr>
                <a:solidFill>
                  <a:schemeClr val="bg1"/>
                </a:solidFill>
                <a:sym typeface="+mn-ea"/>
              </a:rPr>
              <a:t>每个人头上</a:t>
            </a:r>
            <a:r>
              <a:rPr lang="zh-CN">
                <a:solidFill>
                  <a:schemeClr val="bg1"/>
                </a:solidFill>
                <a:sym typeface="+mn-ea"/>
              </a:rPr>
              <a:t>的</a:t>
            </a:r>
            <a:r>
              <a:rPr lang="zh-CN">
                <a:solidFill>
                  <a:schemeClr val="accent2"/>
                </a:solidFill>
                <a:sym typeface="+mn-ea"/>
              </a:rPr>
              <a:t>血条</a:t>
            </a:r>
            <a:r>
              <a:rPr>
                <a:solidFill>
                  <a:schemeClr val="bg1"/>
                </a:solidFill>
                <a:sym typeface="+mn-ea"/>
              </a:rPr>
              <a:t>。</a:t>
            </a:r>
          </a:p>
          <a:p>
            <a:pPr algn="ctr"/>
            <a:endParaRPr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>
                <a:solidFill>
                  <a:schemeClr val="bg1"/>
                </a:solidFill>
                <a:sym typeface="+mn-ea"/>
              </a:rPr>
              <a:t>你可以简单的</a:t>
            </a:r>
            <a:r>
              <a:rPr>
                <a:solidFill>
                  <a:schemeClr val="bg1"/>
                </a:solidFill>
                <a:sym typeface="+mn-ea"/>
              </a:rPr>
              <a:t>创建一个</a:t>
            </a:r>
            <a:r>
              <a:rPr>
                <a:solidFill>
                  <a:schemeClr val="accent2"/>
                </a:solidFill>
                <a:sym typeface="+mn-ea"/>
              </a:rPr>
              <a:t>Widget</a:t>
            </a:r>
            <a:r>
              <a:rPr>
                <a:solidFill>
                  <a:schemeClr val="bg1"/>
                </a:solidFill>
                <a:sym typeface="+mn-ea"/>
              </a:rPr>
              <a:t> </a:t>
            </a:r>
            <a:r>
              <a:rPr lang="zh-CN">
                <a:solidFill>
                  <a:schemeClr val="bg1"/>
                </a:solidFill>
                <a:sym typeface="+mn-ea"/>
              </a:rPr>
              <a:t>里面有</a:t>
            </a:r>
            <a:r>
              <a:rPr>
                <a:solidFill>
                  <a:schemeClr val="accent2"/>
                </a:solidFill>
                <a:sym typeface="+mn-ea"/>
              </a:rPr>
              <a:t>Progressbar</a:t>
            </a:r>
            <a:r>
              <a:rPr>
                <a:solidFill>
                  <a:schemeClr val="bg1"/>
                </a:solidFill>
                <a:sym typeface="+mn-ea"/>
              </a:rPr>
              <a:t>和“</a:t>
            </a:r>
            <a:r>
              <a:rPr lang="en-US">
                <a:solidFill>
                  <a:schemeClr val="accent2"/>
                </a:solidFill>
                <a:effectLst/>
                <a:sym typeface="+mn-ea"/>
              </a:rPr>
              <a:t>Pawn</a:t>
            </a:r>
            <a:r>
              <a:rPr>
                <a:solidFill>
                  <a:schemeClr val="bg1"/>
                </a:solidFill>
                <a:sym typeface="+mn-ea"/>
              </a:rPr>
              <a:t>”的</a:t>
            </a:r>
            <a:r>
              <a:rPr>
                <a:solidFill>
                  <a:schemeClr val="accent2"/>
                </a:solidFill>
                <a:sym typeface="+mn-ea"/>
              </a:rPr>
              <a:t>引用</a:t>
            </a:r>
            <a:r>
              <a:rPr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170" y="272415"/>
            <a:ext cx="11344910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假设我们在“</a:t>
            </a:r>
            <a:r>
              <a:rPr>
                <a:solidFill>
                  <a:schemeClr val="accent2"/>
                </a:solidFill>
              </a:rPr>
              <a:t>TestPawn</a:t>
            </a:r>
            <a:r>
              <a:rPr>
                <a:solidFill>
                  <a:schemeClr val="bg1"/>
                </a:solidFill>
              </a:rPr>
              <a:t>”类上有一个“</a:t>
            </a:r>
            <a:r>
              <a:rPr>
                <a:solidFill>
                  <a:schemeClr val="accent2"/>
                </a:solidFill>
              </a:rPr>
              <a:t>Health</a:t>
            </a:r>
            <a:r>
              <a:rPr>
                <a:solidFill>
                  <a:schemeClr val="bg1"/>
                </a:solidFill>
              </a:rPr>
              <a:t>”和“</a:t>
            </a:r>
            <a:r>
              <a:rPr>
                <a:solidFill>
                  <a:schemeClr val="accent2"/>
                </a:solidFill>
              </a:rPr>
              <a:t>MaxHealth</a:t>
            </a:r>
            <a:r>
              <a:rPr>
                <a:solidFill>
                  <a:schemeClr val="bg1"/>
                </a:solidFill>
              </a:rPr>
              <a:t>”变量，全部设置为复制。</a:t>
            </a:r>
          </a:p>
          <a:p>
            <a:pPr algn="ctr"/>
            <a:r>
              <a:rPr>
                <a:solidFill>
                  <a:schemeClr val="bg1"/>
                </a:solidFill>
              </a:rPr>
              <a:t>现在在</a:t>
            </a:r>
            <a:r>
              <a:rPr>
                <a:solidFill>
                  <a:schemeClr val="accent2"/>
                </a:solidFill>
              </a:rPr>
              <a:t>Widget</a:t>
            </a:r>
            <a:r>
              <a:rPr>
                <a:solidFill>
                  <a:schemeClr val="bg1"/>
                </a:solidFill>
              </a:rPr>
              <a:t>中创建“</a:t>
            </a:r>
            <a:r>
              <a:rPr>
                <a:solidFill>
                  <a:schemeClr val="accent2"/>
                </a:solidFill>
              </a:rPr>
              <a:t>TestPawn</a:t>
            </a:r>
            <a:r>
              <a:rPr>
                <a:solidFill>
                  <a:schemeClr val="bg1"/>
                </a:solidFill>
              </a:rPr>
              <a:t>”引用变量之后，以及</a:t>
            </a:r>
          </a:p>
          <a:p>
            <a:pPr algn="ctr"/>
            <a:r>
              <a:rPr>
                <a:solidFill>
                  <a:schemeClr val="accent2"/>
                </a:solidFill>
              </a:rPr>
              <a:t>ProgressBar</a:t>
            </a:r>
            <a:r>
              <a:rPr>
                <a:solidFill>
                  <a:schemeClr val="bg1"/>
                </a:solidFill>
              </a:rPr>
              <a:t>，我们可以将该栏的百分比绑定到以下函数：</a:t>
            </a:r>
          </a:p>
          <a:p>
            <a:pPr algn="ctr"/>
            <a:endParaRPr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1214120"/>
            <a:ext cx="4241165" cy="27984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4564380"/>
            <a:ext cx="7944485" cy="2045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320" y="1463675"/>
            <a:ext cx="7218680" cy="19107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13243" y="4012565"/>
            <a:ext cx="856551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现在设置</a:t>
            </a:r>
            <a:r>
              <a:rPr>
                <a:solidFill>
                  <a:schemeClr val="accent2"/>
                </a:solidFill>
                <a:sym typeface="+mn-ea"/>
              </a:rPr>
              <a:t>WidgetComponent</a:t>
            </a:r>
            <a:r>
              <a:rPr>
                <a:solidFill>
                  <a:schemeClr val="bg1"/>
                </a:solidFill>
                <a:sym typeface="+mn-ea"/>
              </a:rPr>
              <a:t>（这个Class是实验性的）之后，我们可以</a:t>
            </a:r>
            <a:r>
              <a:rPr lang="zh-CN">
                <a:solidFill>
                  <a:schemeClr val="bg1"/>
                </a:solidFill>
                <a:sym typeface="+mn-ea"/>
              </a:rPr>
              <a:t>在</a:t>
            </a:r>
            <a:r>
              <a:rPr>
                <a:solidFill>
                  <a:schemeClr val="accent2"/>
                </a:solidFill>
                <a:sym typeface="+mn-ea"/>
              </a:rPr>
              <a:t>BeginPlay</a:t>
            </a:r>
            <a:r>
              <a:rPr>
                <a:solidFill>
                  <a:schemeClr val="bg1"/>
                </a:solidFill>
                <a:sym typeface="+mn-ea"/>
              </a:rPr>
              <a:t>设置</a:t>
            </a: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'</a:t>
            </a:r>
            <a:r>
              <a:rPr>
                <a:solidFill>
                  <a:schemeClr val="accent2"/>
                </a:solidFill>
                <a:sym typeface="+mn-ea"/>
              </a:rPr>
              <a:t>Widget Class </a:t>
            </a:r>
            <a:r>
              <a:rPr lang="en-US">
                <a:solidFill>
                  <a:schemeClr val="accent2"/>
                </a:solidFill>
                <a:sym typeface="+mn-ea"/>
              </a:rPr>
              <a:t>to use</a:t>
            </a:r>
            <a:r>
              <a:rPr>
                <a:solidFill>
                  <a:schemeClr val="bg1"/>
                </a:solidFill>
                <a:sym typeface="+mn-ea"/>
              </a:rPr>
              <a:t>'到您的</a:t>
            </a:r>
            <a:r>
              <a:rPr lang="zh-CN">
                <a:solidFill>
                  <a:schemeClr val="accent2"/>
                </a:solidFill>
                <a:sym typeface="+mn-ea"/>
              </a:rPr>
              <a:t>血条</a:t>
            </a:r>
            <a:r>
              <a:rPr>
                <a:solidFill>
                  <a:schemeClr val="bg1"/>
                </a:solidFill>
                <a:sym typeface="+mn-ea"/>
              </a:rPr>
              <a:t>Widget，执行以下操作：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5640" y="1278255"/>
            <a:ext cx="10586085" cy="3749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sz="3200" b="0" u="none" dirty="0" err="1">
                <a:solidFill>
                  <a:schemeClr val="accent2"/>
                </a:solidFill>
              </a:rPr>
              <a:t>重要</a:t>
            </a:r>
            <a:endParaRPr sz="3200" b="0" u="none" dirty="0">
              <a:solidFill>
                <a:schemeClr val="accent2"/>
              </a:solidFill>
            </a:endParaRPr>
          </a:p>
          <a:p>
            <a:pPr marL="0" indent="0" algn="ctr"/>
            <a:r>
              <a:rPr lang="zh-CN" sz="2400" b="0" u="none" dirty="0">
                <a:solidFill>
                  <a:schemeClr val="accent2"/>
                </a:solidFill>
              </a:rPr>
              <a:t>决不</a:t>
            </a:r>
            <a:r>
              <a:rPr sz="2400" b="0" u="none" dirty="0" err="1">
                <a:solidFill>
                  <a:schemeClr val="bg1"/>
                </a:solidFill>
              </a:rPr>
              <a:t>信任客户端</a:t>
            </a:r>
            <a:r>
              <a:rPr sz="2400" b="0" u="none" dirty="0">
                <a:solidFill>
                  <a:schemeClr val="bg1"/>
                </a:solidFill>
              </a:rPr>
              <a:t>！ </a:t>
            </a:r>
            <a:r>
              <a:rPr sz="2400" b="0" u="none" dirty="0" err="1">
                <a:solidFill>
                  <a:schemeClr val="bg1"/>
                </a:solidFill>
              </a:rPr>
              <a:t>相信</a:t>
            </a:r>
            <a:r>
              <a:rPr lang="zh-CN" sz="2400" b="0" u="none" dirty="0">
                <a:solidFill>
                  <a:schemeClr val="bg1"/>
                </a:solidFill>
              </a:rPr>
              <a:t>客户端</a:t>
            </a:r>
            <a:r>
              <a:rPr sz="2400" b="0" u="none" dirty="0" err="1">
                <a:solidFill>
                  <a:schemeClr val="bg1"/>
                </a:solidFill>
              </a:rPr>
              <a:t>意味着你</a:t>
            </a:r>
            <a:r>
              <a:rPr lang="zh-CN" sz="2400" b="0" u="none" dirty="0">
                <a:solidFill>
                  <a:schemeClr val="bg1"/>
                </a:solidFill>
              </a:rPr>
              <a:t>就</a:t>
            </a:r>
            <a:r>
              <a:rPr sz="2400" b="0" u="none" dirty="0" err="1">
                <a:solidFill>
                  <a:schemeClr val="bg1"/>
                </a:solidFill>
              </a:rPr>
              <a:t>不检测</a:t>
            </a:r>
            <a:endParaRPr sz="2400" b="0" u="none" dirty="0">
              <a:solidFill>
                <a:schemeClr val="bg1"/>
              </a:solidFill>
            </a:endParaRPr>
          </a:p>
          <a:p>
            <a:pPr marL="0" indent="0" algn="ctr"/>
            <a:r>
              <a:rPr sz="2400" b="0" u="none" dirty="0" err="1">
                <a:solidFill>
                  <a:schemeClr val="bg1"/>
                </a:solidFill>
              </a:rPr>
              <a:t>客户端执行</a:t>
            </a:r>
            <a:r>
              <a:rPr lang="zh-CN" sz="2400" b="0" u="none" dirty="0">
                <a:solidFill>
                  <a:schemeClr val="bg1"/>
                </a:solidFill>
              </a:rPr>
              <a:t>的相关操作</a:t>
            </a:r>
            <a:r>
              <a:rPr sz="2400" b="0" u="none" dirty="0">
                <a:solidFill>
                  <a:schemeClr val="bg1"/>
                </a:solidFill>
              </a:rPr>
              <a:t>。 </a:t>
            </a:r>
            <a:r>
              <a:rPr sz="2400" b="0" u="none" dirty="0" err="1">
                <a:solidFill>
                  <a:schemeClr val="bg1"/>
                </a:solidFill>
              </a:rPr>
              <a:t>这就允许</a:t>
            </a:r>
            <a:r>
              <a:rPr sz="2400" b="0" u="none" dirty="0" err="1">
                <a:solidFill>
                  <a:schemeClr val="accent2"/>
                </a:solidFill>
              </a:rPr>
              <a:t>作弊</a:t>
            </a:r>
            <a:r>
              <a:rPr sz="2400" b="0" u="none" dirty="0">
                <a:solidFill>
                  <a:schemeClr val="bg1"/>
                </a:solidFill>
              </a:rPr>
              <a:t>！</a:t>
            </a:r>
          </a:p>
          <a:p>
            <a:pPr marL="0" indent="0" algn="ctr"/>
            <a:endParaRPr sz="2400" b="0" u="none" dirty="0">
              <a:solidFill>
                <a:schemeClr val="bg1"/>
              </a:solidFill>
            </a:endParaRPr>
          </a:p>
          <a:p>
            <a:pPr marL="0" indent="0" algn="ctr"/>
            <a:endParaRPr sz="2000" b="0" u="none" dirty="0">
              <a:solidFill>
                <a:schemeClr val="bg1"/>
              </a:solidFill>
            </a:endParaRPr>
          </a:p>
          <a:p>
            <a:pPr marL="0" indent="0" algn="ctr"/>
            <a:endParaRPr sz="2000" b="0" u="none" dirty="0">
              <a:solidFill>
                <a:schemeClr val="bg1"/>
              </a:solidFill>
            </a:endParaRPr>
          </a:p>
          <a:p>
            <a:pPr marL="0" indent="0" algn="ctr"/>
            <a:endParaRPr sz="2000" b="0" u="none" dirty="0">
              <a:solidFill>
                <a:schemeClr val="bg1"/>
              </a:solidFill>
            </a:endParaRPr>
          </a:p>
          <a:p>
            <a:pPr marL="0" indent="0" algn="ctr"/>
            <a:r>
              <a:rPr lang="zh-CN" sz="2800" b="0" u="none" dirty="0">
                <a:solidFill>
                  <a:schemeClr val="accent2"/>
                </a:solidFill>
              </a:rPr>
              <a:t>举个</a:t>
            </a:r>
            <a:r>
              <a:rPr sz="2800" b="0" u="none" dirty="0" err="1">
                <a:solidFill>
                  <a:schemeClr val="accent2"/>
                </a:solidFill>
              </a:rPr>
              <a:t>简单的</a:t>
            </a:r>
            <a:r>
              <a:rPr sz="2800" dirty="0" err="1">
                <a:solidFill>
                  <a:schemeClr val="accent2"/>
                </a:solidFill>
                <a:sym typeface="+mn-ea"/>
              </a:rPr>
              <a:t>射击</a:t>
            </a:r>
            <a:r>
              <a:rPr lang="zh-CN" sz="2800" dirty="0">
                <a:solidFill>
                  <a:schemeClr val="accent2"/>
                </a:solidFill>
                <a:sym typeface="+mn-ea"/>
              </a:rPr>
              <a:t>游戏</a:t>
            </a:r>
            <a:r>
              <a:rPr sz="2800" b="0" u="none" dirty="0" err="1">
                <a:solidFill>
                  <a:schemeClr val="accent2"/>
                </a:solidFill>
              </a:rPr>
              <a:t>例子</a:t>
            </a:r>
            <a:endParaRPr lang="zh-CN" sz="2800" b="0" u="none" dirty="0">
              <a:solidFill>
                <a:schemeClr val="accent2"/>
              </a:solidFill>
            </a:endParaRPr>
          </a:p>
          <a:p>
            <a:pPr marL="0" indent="0" algn="ctr"/>
            <a:r>
              <a:rPr sz="2400" b="0" u="none" dirty="0" err="1">
                <a:solidFill>
                  <a:schemeClr val="bg1"/>
                </a:solidFill>
              </a:rPr>
              <a:t>确保在服务器上检测，如果客户端实际上有弹药</a:t>
            </a:r>
            <a:endParaRPr sz="2400" b="0" u="none" dirty="0">
              <a:solidFill>
                <a:schemeClr val="bg1"/>
              </a:solidFill>
            </a:endParaRPr>
          </a:p>
          <a:p>
            <a:pPr marL="0" indent="0" algn="ctr"/>
            <a:r>
              <a:rPr lang="zh-CN" sz="2400" b="0" u="none" dirty="0">
                <a:solidFill>
                  <a:schemeClr val="bg1"/>
                </a:solidFill>
              </a:rPr>
              <a:t>才</a:t>
            </a:r>
            <a:r>
              <a:rPr sz="2400" b="0" u="none" dirty="0" err="1">
                <a:solidFill>
                  <a:schemeClr val="bg1"/>
                </a:solidFill>
              </a:rPr>
              <a:t>允许再次射击，而不是直接射击</a:t>
            </a:r>
            <a:r>
              <a:rPr sz="2400" b="0" u="none" dirty="0">
                <a:solidFill>
                  <a:schemeClr val="bg1"/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5870" y="593725"/>
            <a:ext cx="9698355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在</a:t>
            </a:r>
            <a:r>
              <a:rPr>
                <a:solidFill>
                  <a:schemeClr val="bg1"/>
                </a:solidFill>
                <a:sym typeface="+mn-ea"/>
              </a:rPr>
              <a:t>服务器和</a:t>
            </a:r>
            <a:r>
              <a:rPr>
                <a:solidFill>
                  <a:schemeClr val="accent2"/>
                </a:solidFill>
                <a:sym typeface="+mn-ea"/>
              </a:rPr>
              <a:t>所有</a:t>
            </a:r>
            <a:r>
              <a:rPr>
                <a:solidFill>
                  <a:schemeClr val="bg1"/>
                </a:solidFill>
                <a:sym typeface="+mn-ea"/>
              </a:rPr>
              <a:t>客户端</a:t>
            </a:r>
            <a:r>
              <a:rPr>
                <a:solidFill>
                  <a:schemeClr val="bg1"/>
                </a:solidFill>
              </a:rPr>
              <a:t>Pawn实例上调用“</a:t>
            </a:r>
            <a:r>
              <a:rPr>
                <a:solidFill>
                  <a:schemeClr val="accent2"/>
                </a:solidFill>
              </a:rPr>
              <a:t>BeginPlay</a:t>
            </a:r>
            <a:r>
              <a:rPr>
                <a:solidFill>
                  <a:schemeClr val="bg1"/>
                </a:solidFill>
              </a:rPr>
              <a:t>”。</a:t>
            </a:r>
          </a:p>
          <a:p>
            <a:pPr algn="ctr"/>
            <a:r>
              <a:rPr lang="zh-CN">
                <a:solidFill>
                  <a:schemeClr val="bg1"/>
                </a:solidFill>
              </a:rPr>
              <a:t>所以</a:t>
            </a:r>
            <a:r>
              <a:rPr lang="zh-CN">
                <a:solidFill>
                  <a:schemeClr val="accent2"/>
                </a:solidFill>
              </a:rPr>
              <a:t>每个</a:t>
            </a:r>
            <a:r>
              <a:rPr lang="zh-CN">
                <a:solidFill>
                  <a:schemeClr val="bg1"/>
                </a:solidFill>
              </a:rPr>
              <a:t>实例都可以设置自己拥有的</a:t>
            </a:r>
            <a:r>
              <a:rPr lang="en-US" altLang="zh-CN">
                <a:solidFill>
                  <a:schemeClr val="bg1"/>
                </a:solidFill>
              </a:rPr>
              <a:t>Widget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Pawn Reference</a:t>
            </a:r>
            <a:r>
              <a:rPr>
                <a:solidFill>
                  <a:schemeClr val="bg1"/>
                </a:solidFill>
              </a:rPr>
              <a:t>。</a:t>
            </a:r>
          </a:p>
          <a:p>
            <a:pPr algn="ctr"/>
            <a:r>
              <a:rPr>
                <a:solidFill>
                  <a:schemeClr val="bg1"/>
                </a:solidFill>
              </a:rPr>
              <a:t>而且由于“</a:t>
            </a:r>
            <a:r>
              <a:rPr>
                <a:solidFill>
                  <a:schemeClr val="bg1"/>
                </a:solidFill>
                <a:sym typeface="+mn-ea"/>
              </a:rPr>
              <a:t>Pawn</a:t>
            </a:r>
            <a:r>
              <a:rPr>
                <a:solidFill>
                  <a:schemeClr val="bg1"/>
                </a:solidFill>
              </a:rPr>
              <a:t>”和“Health”</a:t>
            </a:r>
            <a:r>
              <a:rPr lang="zh-CN">
                <a:solidFill>
                  <a:schemeClr val="bg1"/>
                </a:solidFill>
              </a:rPr>
              <a:t>变量是</a:t>
            </a:r>
            <a:r>
              <a:rPr>
                <a:solidFill>
                  <a:schemeClr val="bg1"/>
                </a:solidFill>
              </a:rPr>
              <a:t>复制</a:t>
            </a:r>
            <a:r>
              <a:rPr lang="zh-CN">
                <a:solidFill>
                  <a:schemeClr val="bg1"/>
                </a:solidFill>
              </a:rPr>
              <a:t>的</a:t>
            </a:r>
            <a:r>
              <a:rPr>
                <a:solidFill>
                  <a:schemeClr val="bg1"/>
                </a:solidFill>
              </a:rPr>
              <a:t>，</a:t>
            </a:r>
            <a:r>
              <a:rPr lang="zh-CN">
                <a:solidFill>
                  <a:schemeClr val="bg1"/>
                </a:solidFill>
              </a:rPr>
              <a:t>所以我们可以正确无误的</a:t>
            </a:r>
          </a:p>
          <a:p>
            <a:pPr algn="ctr"/>
            <a:r>
              <a:rPr lang="zh-CN">
                <a:solidFill>
                  <a:schemeClr val="bg1"/>
                </a:solidFill>
              </a:rPr>
              <a:t>显示在</a:t>
            </a:r>
            <a:r>
              <a:rPr lang="en-US" altLang="zh-CN">
                <a:solidFill>
                  <a:schemeClr val="bg1"/>
                </a:solidFill>
              </a:rPr>
              <a:t>Pawn</a:t>
            </a:r>
            <a:r>
              <a:rPr lang="zh-CN" altLang="en-US">
                <a:solidFill>
                  <a:schemeClr val="bg1"/>
                </a:solidFill>
              </a:rPr>
              <a:t>的头上</a:t>
            </a:r>
            <a:r>
              <a:rPr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75660" y="5116195"/>
            <a:ext cx="5440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如果</a:t>
            </a:r>
            <a:r>
              <a:rPr>
                <a:solidFill>
                  <a:schemeClr val="accent2"/>
                </a:solidFill>
                <a:sym typeface="+mn-ea"/>
              </a:rPr>
              <a:t>复制</a:t>
            </a:r>
            <a:r>
              <a:rPr>
                <a:solidFill>
                  <a:schemeClr val="bg1"/>
                </a:solidFill>
                <a:sym typeface="+mn-ea"/>
              </a:rPr>
              <a:t>过程在这一点上</a:t>
            </a:r>
            <a:r>
              <a:rPr>
                <a:solidFill>
                  <a:schemeClr val="accent2"/>
                </a:solidFill>
                <a:sym typeface="+mn-ea"/>
              </a:rPr>
              <a:t>还不清楚</a:t>
            </a:r>
            <a:r>
              <a:rPr>
                <a:solidFill>
                  <a:schemeClr val="bg1"/>
                </a:solidFill>
                <a:sym typeface="+mn-ea"/>
              </a:rPr>
              <a:t>，只</a:t>
            </a:r>
            <a:r>
              <a:rPr lang="zh-CN">
                <a:solidFill>
                  <a:schemeClr val="bg1"/>
                </a:solidFill>
                <a:sym typeface="+mn-ea"/>
              </a:rPr>
              <a:t>要</a:t>
            </a:r>
            <a:r>
              <a:rPr>
                <a:solidFill>
                  <a:schemeClr val="accent2"/>
                </a:solidFill>
                <a:sym typeface="+mn-ea"/>
              </a:rPr>
              <a:t>继续阅读</a:t>
            </a:r>
            <a:r>
              <a:rPr>
                <a:solidFill>
                  <a:schemeClr val="bg1"/>
                </a:solidFill>
                <a:sym typeface="+mn-ea"/>
              </a:rPr>
              <a:t>，</a:t>
            </a:r>
          </a:p>
          <a:p>
            <a:pPr algn="ctr"/>
            <a:r>
              <a:rPr lang="zh-CN">
                <a:solidFill>
                  <a:schemeClr val="bg1"/>
                </a:solidFill>
                <a:sym typeface="+mn-ea"/>
              </a:rPr>
              <a:t>在后面的内容会有所解释。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55" y="2284730"/>
            <a:ext cx="7983220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38705" y="1156970"/>
            <a:ext cx="709993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我们</a:t>
            </a:r>
            <a:r>
              <a:rPr lang="zh-CN">
                <a:solidFill>
                  <a:schemeClr val="bg1"/>
                </a:solidFill>
              </a:rPr>
              <a:t>在这里</a:t>
            </a:r>
            <a:r>
              <a:rPr>
                <a:solidFill>
                  <a:schemeClr val="bg1"/>
                </a:solidFill>
              </a:rPr>
              <a:t>将专注于“</a:t>
            </a:r>
            <a:r>
              <a:rPr>
                <a:solidFill>
                  <a:schemeClr val="accent2"/>
                </a:solidFill>
              </a:rPr>
              <a:t>Possess Events</a:t>
            </a:r>
            <a:r>
              <a:rPr>
                <a:solidFill>
                  <a:schemeClr val="bg1"/>
                </a:solidFill>
              </a:rPr>
              <a:t>”和“</a:t>
            </a:r>
            <a:r>
              <a:rPr>
                <a:solidFill>
                  <a:schemeClr val="accent2"/>
                </a:solidFill>
              </a:rPr>
              <a:t>Damage Event</a:t>
            </a:r>
            <a:r>
              <a:rPr>
                <a:solidFill>
                  <a:schemeClr val="bg1"/>
                </a:solidFill>
              </a:rPr>
              <a:t>”。</a:t>
            </a:r>
          </a:p>
          <a:p>
            <a:pPr algn="ctr"/>
            <a:r>
              <a:rPr>
                <a:solidFill>
                  <a:schemeClr val="bg1"/>
                </a:solidFill>
              </a:rPr>
              <a:t>在C ++中，两个Possess事件被称为：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5480" y="3616960"/>
            <a:ext cx="7947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'UnPossessed'事件不通过旧的</a:t>
            </a:r>
            <a:r>
              <a:rPr lang="zh-CN" altLang="en-US">
                <a:solidFill>
                  <a:schemeClr val="accent2"/>
                </a:solidFill>
              </a:rPr>
              <a:t>PlayerController</a:t>
            </a:r>
            <a:r>
              <a:rPr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2" name="图片 1" descr="微信截图_201705241500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55" y="2139950"/>
            <a:ext cx="7865110" cy="1125855"/>
          </a:xfrm>
          <a:prstGeom prst="rect">
            <a:avLst/>
          </a:prstGeom>
        </p:spPr>
      </p:pic>
      <p:pic>
        <p:nvPicPr>
          <p:cNvPr id="7" name="图片 6" descr="微信截图_2017052415003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56435" y="4255770"/>
            <a:ext cx="7906385" cy="19126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60295" y="831215"/>
            <a:ext cx="7099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我们还需要一个</a:t>
            </a:r>
            <a:r>
              <a:rPr>
                <a:solidFill>
                  <a:schemeClr val="accent2"/>
                </a:solidFill>
              </a:rPr>
              <a:t>MulticastRPCFunction</a:t>
            </a:r>
            <a:r>
              <a:rPr>
                <a:solidFill>
                  <a:schemeClr val="bg1"/>
                </a:solidFill>
              </a:rPr>
              <a:t>。 稍后您会在</a:t>
            </a:r>
            <a:r>
              <a:rPr>
                <a:solidFill>
                  <a:schemeClr val="accent2"/>
                </a:solidFill>
              </a:rPr>
              <a:t>RPC</a:t>
            </a:r>
            <a:r>
              <a:rPr>
                <a:solidFill>
                  <a:schemeClr val="bg1"/>
                </a:solidFill>
              </a:rPr>
              <a:t>章节中</a:t>
            </a:r>
            <a:r>
              <a:rPr lang="zh-CN">
                <a:solidFill>
                  <a:schemeClr val="bg1"/>
                </a:solidFill>
              </a:rPr>
              <a:t>学习到</a:t>
            </a:r>
            <a:r>
              <a:rPr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5" name="图片 4" descr="微信截图_201705241647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1402715"/>
            <a:ext cx="9173845" cy="48202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60295" y="1193800"/>
            <a:ext cx="7099935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而且我们也想在C ++中重新创建</a:t>
            </a:r>
            <a:r>
              <a:rPr lang="zh-CN">
                <a:solidFill>
                  <a:schemeClr val="accent2"/>
                </a:solidFill>
              </a:rPr>
              <a:t>血值</a:t>
            </a:r>
            <a:r>
              <a:rPr>
                <a:solidFill>
                  <a:schemeClr val="bg1"/>
                </a:solidFill>
              </a:rPr>
              <a:t>示例。 一如既往，如果你不明白</a:t>
            </a:r>
          </a:p>
          <a:p>
            <a:pPr algn="ctr"/>
            <a:r>
              <a:rPr>
                <a:solidFill>
                  <a:schemeClr val="bg1"/>
                </a:solidFill>
              </a:rPr>
              <a:t>此时复制的步骤，别担心，</a:t>
            </a:r>
            <a:r>
              <a:rPr lang="zh-CN">
                <a:solidFill>
                  <a:schemeClr val="accent2"/>
                </a:solidFill>
              </a:rPr>
              <a:t>当前</a:t>
            </a:r>
            <a:r>
              <a:rPr lang="zh-CN">
                <a:solidFill>
                  <a:schemeClr val="bg1"/>
                </a:solidFill>
              </a:rPr>
              <a:t>章节</a:t>
            </a:r>
            <a:r>
              <a:rPr>
                <a:solidFill>
                  <a:schemeClr val="bg1"/>
                </a:solidFill>
              </a:rPr>
              <a:t>将向您解释。</a:t>
            </a:r>
          </a:p>
          <a:p>
            <a:pPr algn="ctr"/>
            <a:r>
              <a:rPr>
                <a:solidFill>
                  <a:schemeClr val="bg1"/>
                </a:solidFill>
              </a:rPr>
              <a:t>如果它们在复制方面似乎很复杂，那么现在就跳过这些例子。</a:t>
            </a:r>
          </a:p>
          <a:p>
            <a:pPr algn="ctr"/>
            <a:r>
              <a:rPr>
                <a:solidFill>
                  <a:schemeClr val="bg1"/>
                </a:solidFill>
              </a:rPr>
              <a:t>“</a:t>
            </a:r>
            <a:r>
              <a:rPr>
                <a:solidFill>
                  <a:schemeClr val="accent2"/>
                </a:solidFill>
              </a:rPr>
              <a:t>TakeDamage</a:t>
            </a:r>
            <a:r>
              <a:rPr>
                <a:solidFill>
                  <a:schemeClr val="bg1"/>
                </a:solidFill>
              </a:rPr>
              <a:t>”</a:t>
            </a:r>
            <a:r>
              <a:rPr lang="zh-CN">
                <a:solidFill>
                  <a:schemeClr val="bg1"/>
                </a:solidFill>
              </a:rPr>
              <a:t>函数</a:t>
            </a:r>
            <a:r>
              <a:rPr>
                <a:solidFill>
                  <a:schemeClr val="bg1"/>
                </a:solidFill>
              </a:rPr>
              <a:t>相当于“</a:t>
            </a:r>
            <a:r>
              <a:rPr>
                <a:solidFill>
                  <a:schemeClr val="accent2"/>
                </a:solidFill>
              </a:rPr>
              <a:t>EventAnyDamage</a:t>
            </a:r>
            <a:r>
              <a:rPr>
                <a:solidFill>
                  <a:schemeClr val="bg1"/>
                </a:solidFill>
              </a:rPr>
              <a:t>”节点。 造成损害，</a:t>
            </a:r>
          </a:p>
          <a:p>
            <a:pPr algn="ctr"/>
            <a:r>
              <a:rPr>
                <a:solidFill>
                  <a:schemeClr val="bg1"/>
                </a:solidFill>
              </a:rPr>
              <a:t>你通常会在你要损害的Actor上调用“</a:t>
            </a:r>
            <a:r>
              <a:rPr>
                <a:solidFill>
                  <a:schemeClr val="accent2"/>
                </a:solidFill>
              </a:rPr>
              <a:t>TakeDamage</a:t>
            </a:r>
            <a:r>
              <a:rPr>
                <a:solidFill>
                  <a:schemeClr val="bg1"/>
                </a:solidFill>
              </a:rPr>
              <a:t>”，如果该Actor</a:t>
            </a:r>
          </a:p>
          <a:p>
            <a:pPr algn="ctr"/>
            <a:r>
              <a:rPr>
                <a:solidFill>
                  <a:schemeClr val="bg1"/>
                </a:solidFill>
              </a:rPr>
              <a:t>实现这个功能，它会对它做出反应，类似于这个例子。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2" name="图片 1" descr="微信截图_201705250959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3280410"/>
            <a:ext cx="9173845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5" name="图片 4" descr="微信截图_201705251029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922655"/>
            <a:ext cx="7961630" cy="50120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180" y="213360"/>
            <a:ext cx="113449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Player Controller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2560" y="4181475"/>
            <a:ext cx="9326880" cy="228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其结果是，该服务器具有所有Client PlayerController！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所有实际的输入（按钮按下，鼠标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移动，控制器轴等）需要放在PlayerController中。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设置角色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特定输入是一个很好的做法（汽车的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控制方式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与人类不同）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进入你的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角色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/Pawn类，并输入应该适用于所有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角色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的输入，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直到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PlayerController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对应的角色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对象无效时！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4035" y="902970"/>
            <a:ext cx="8584565" cy="265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accent2"/>
                </a:solidFill>
                <a:sym typeface="+mn-ea"/>
              </a:rPr>
              <a:t>APlayerController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类可能是我们遇到的最有趣和最复杂的类。 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它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并且是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许多客户端的核心，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因为这是客户端实际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拥有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的第一个类。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PlayerController可以看作是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玩家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的“输入”。它是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玩家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与服务器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的链接。这意味着，每个客户端都有一个PlayerController。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客户端的PlayerController只存在于他自己和服务器上，而其他的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客户端不了解其他PlayerController。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49395" y="3663315"/>
            <a:ext cx="40944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sym typeface="+mn-ea"/>
              </a:rPr>
              <a:t>每个客户只知道自己的！</a:t>
            </a:r>
            <a:endParaRPr lang="en-US" altLang="zh-CN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444500"/>
            <a:ext cx="113449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这里有个</a:t>
            </a:r>
            <a:r>
              <a:rPr lang="zh-CN" altLang="en-US" sz="2800">
                <a:solidFill>
                  <a:schemeClr val="accent2"/>
                </a:solidFill>
                <a:sym typeface="+mn-ea"/>
              </a:rPr>
              <a:t>重点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6375" y="1114425"/>
            <a:ext cx="9239885" cy="52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首先输入始终通过PlayerController传递。 如果PlayerController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不使用它，它将在可能使用相同的其他类中处理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输入。 当然，输入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可以随时停用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。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accent2"/>
                </a:solidFill>
                <a:sym typeface="+mn-ea"/>
              </a:rPr>
              <a:t>此外，一件重要的事情是：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如何获取正确的PlayerController？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sym typeface="+mn-ea"/>
              </a:rPr>
              <a:t>蓝图里获取节点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“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GetPlayerController（0）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”或代码行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“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UGameplayStatics :: GetPlayerController（GetWorld（），0）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;”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在服务器和客户端上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它的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工作方式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有所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不同。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•在Listen-Server上调用它将返回Listen-Server的PlayerController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•在客户端调用它将返回客户端的PlayerController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•在专用服务器上调用它将返回第一个客户端的PlayerController 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其他数字超过'0'将不会返回其他客户端。 这个索引是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意在用于本地玩家（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分屏情况下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），我们将不会覆盖。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180" y="246380"/>
            <a:ext cx="1134491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示例和用法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7010" y="764540"/>
            <a:ext cx="9239885" cy="588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尽管PlayerController是网络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里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最重要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类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之一，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所以我们将创建一个小例子，只是为了弄清楚为什么需要它。 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在关于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所有权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的章节中，您将阅读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到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为什么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PlayerController对RPC很重要。以下示例将显示您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如何使用PlayerController来增加一个复制的变量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在GameState中按一个Widget按钮。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为什么我们需要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PlayerController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？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那么，我不想再次写下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RPC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所有权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章节，所以只是一个简短的解释：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Widgets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只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存在于客户端/侦听服务器上，它们是由客户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端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拥有的，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服务器RPC没有运行的实例。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它根本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没有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复制！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这意味着我们需要一种方法让Button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触发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到服务器，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让其变量增加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。</a:t>
            </a:r>
          </a:p>
          <a:p>
            <a:pPr algn="ctr"/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为什么不直接在GameState上调用RPC？因为它由服务器拥有。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服务器RPC需要客户端作为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拥有者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9005" y="948055"/>
            <a:ext cx="10332720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首先我们需要一个简单的</a:t>
            </a:r>
            <a:r>
              <a:rPr>
                <a:solidFill>
                  <a:schemeClr val="accent2"/>
                </a:solidFill>
              </a:rPr>
              <a:t>Widget</a:t>
            </a:r>
            <a:r>
              <a:rPr>
                <a:solidFill>
                  <a:schemeClr val="bg1"/>
                </a:solidFill>
              </a:rPr>
              <a:t>可以按一下</a:t>
            </a:r>
            <a:r>
              <a:rPr lang="en-US">
                <a:solidFill>
                  <a:schemeClr val="accent2"/>
                </a:solidFill>
              </a:rPr>
              <a:t>Button</a:t>
            </a:r>
            <a:r>
              <a:rPr>
                <a:solidFill>
                  <a:schemeClr val="bg1"/>
                </a:solidFill>
              </a:rPr>
              <a:t>。 这是一个网络纲要，</a:t>
            </a:r>
          </a:p>
          <a:p>
            <a:pPr algn="ctr"/>
            <a:r>
              <a:rPr>
                <a:solidFill>
                  <a:schemeClr val="bg1"/>
                </a:solidFill>
              </a:rPr>
              <a:t>所以请自己学习Widget。</a:t>
            </a:r>
          </a:p>
          <a:p>
            <a:pPr algn="ctr"/>
            <a:r>
              <a:rPr>
                <a:solidFill>
                  <a:schemeClr val="bg1"/>
                </a:solidFill>
              </a:rPr>
              <a:t>  </a:t>
            </a:r>
            <a:r>
              <a:rPr lang="zh-CN">
                <a:solidFill>
                  <a:schemeClr val="bg1"/>
                </a:solidFill>
              </a:rPr>
              <a:t>下面我以</a:t>
            </a:r>
            <a:r>
              <a:rPr lang="zh-CN">
                <a:solidFill>
                  <a:schemeClr val="accent2"/>
                </a:solidFill>
              </a:rPr>
              <a:t>反向顺序</a:t>
            </a:r>
            <a:r>
              <a:rPr lang="zh-CN">
                <a:solidFill>
                  <a:schemeClr val="bg1"/>
                </a:solidFill>
              </a:rPr>
              <a:t>发布蓝图</a:t>
            </a:r>
            <a:r>
              <a:rPr>
                <a:solidFill>
                  <a:schemeClr val="bg1"/>
                </a:solidFill>
              </a:rPr>
              <a:t>，你可以看到它在哪里结束</a:t>
            </a:r>
            <a:r>
              <a:rPr lang="zh-CN">
                <a:solidFill>
                  <a:schemeClr val="bg1"/>
                </a:solidFill>
              </a:rPr>
              <a:t>以及具体是</a:t>
            </a:r>
            <a:r>
              <a:rPr>
                <a:solidFill>
                  <a:schemeClr val="bg1"/>
                </a:solidFill>
              </a:rPr>
              <a:t>什么事件</a:t>
            </a:r>
          </a:p>
          <a:p>
            <a:pPr algn="ctr"/>
            <a:r>
              <a:rPr>
                <a:solidFill>
                  <a:schemeClr val="bg1"/>
                </a:solidFill>
              </a:rPr>
              <a:t>实际上调用了</a:t>
            </a:r>
            <a:r>
              <a:rPr lang="zh-CN">
                <a:solidFill>
                  <a:schemeClr val="bg1"/>
                </a:solidFill>
              </a:rPr>
              <a:t>上一张</a:t>
            </a:r>
            <a:r>
              <a:rPr>
                <a:solidFill>
                  <a:schemeClr val="bg1"/>
                </a:solidFill>
              </a:rPr>
              <a:t>图像的事件。 所以从我们的目标开始，GameState。</a:t>
            </a:r>
          </a:p>
          <a:p>
            <a:pPr algn="ctr"/>
            <a:r>
              <a:rPr lang="zh-CN">
                <a:solidFill>
                  <a:schemeClr val="bg1"/>
                </a:solidFill>
              </a:rPr>
              <a:t>这是个很普通的变量</a:t>
            </a:r>
            <a:r>
              <a:rPr>
                <a:solidFill>
                  <a:schemeClr val="bg1"/>
                </a:solidFill>
              </a:rPr>
              <a:t>，增加一个复制的整数变量：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21860" y="2644140"/>
            <a:ext cx="2748915" cy="1183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35" y="4648200"/>
            <a:ext cx="6094095" cy="1586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7295" y="4058920"/>
            <a:ext cx="7216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此事件将在我们</a:t>
            </a:r>
            <a:r>
              <a:rPr lang="zh-CN">
                <a:solidFill>
                  <a:schemeClr val="bg1"/>
                </a:solidFill>
                <a:sym typeface="+mn-ea"/>
              </a:rPr>
              <a:t>在</a:t>
            </a:r>
            <a:r>
              <a:rPr>
                <a:solidFill>
                  <a:schemeClr val="bg1"/>
                </a:solidFill>
                <a:sym typeface="+mn-ea"/>
              </a:rPr>
              <a:t>PlayerController中的ServerRPC内的</a:t>
            </a:r>
            <a:r>
              <a:rPr>
                <a:solidFill>
                  <a:schemeClr val="accent2"/>
                </a:solidFill>
                <a:sym typeface="+mn-ea"/>
              </a:rPr>
              <a:t>服务器端</a:t>
            </a:r>
            <a:r>
              <a:rPr>
                <a:solidFill>
                  <a:schemeClr val="bg1"/>
                </a:solidFill>
                <a:sym typeface="+mn-ea"/>
              </a:rPr>
              <a:t>被调用：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99430" y="186690"/>
            <a:ext cx="8940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800">
                <a:solidFill>
                  <a:schemeClr val="bg1"/>
                </a:solidFill>
                <a:sym typeface="+mn-ea"/>
              </a:rPr>
              <a:t>蓝图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9640" y="931545"/>
            <a:ext cx="1033272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最后，我们有一个Button，它被按下并调用ServerRPC：</a:t>
            </a:r>
          </a:p>
          <a:p>
            <a:pPr algn="ctr"/>
            <a:endParaRPr>
              <a:solidFill>
                <a:schemeClr val="bg1"/>
              </a:solidFill>
            </a:endParaRPr>
          </a:p>
        </p:txBody>
      </p:sp>
      <p:pic>
        <p:nvPicPr>
          <p:cNvPr id="2" name="图片 1" descr="微信截图_201705261545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05" y="1786255"/>
            <a:ext cx="7261225" cy="16294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59965" y="4009390"/>
            <a:ext cx="7673340" cy="1465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所以当我们点击（客户端）按钮时，我们在PlayerController中使用ServerRPC</a:t>
            </a:r>
            <a:endParaRPr>
              <a:solidFill>
                <a:schemeClr val="bg1"/>
              </a:solidFill>
            </a:endParaRP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去服务器端（可能是因为PlayerController由客户端拥有！）</a:t>
            </a:r>
            <a:endParaRPr>
              <a:solidFill>
                <a:schemeClr val="bg1"/>
              </a:solidFill>
            </a:endParaRP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然后调用GameState的“IncreaseVariable”事件来增加复制的整数。</a:t>
            </a:r>
            <a:endParaRPr>
              <a:solidFill>
                <a:schemeClr val="bg1"/>
              </a:solidFill>
            </a:endParaRP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这个整数，由于它被服务器复制和设置，现在将更新所有的实例</a:t>
            </a:r>
            <a:endParaRPr>
              <a:solidFill>
                <a:schemeClr val="bg1"/>
              </a:solidFill>
            </a:endParaRP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GameState和客户端也可以看到更新！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579120"/>
            <a:ext cx="11344910" cy="5334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框架与网络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我们可以将</a:t>
            </a:r>
            <a:r>
              <a:rPr lang="en-US" altLang="zh-CN" sz="2400">
                <a:solidFill>
                  <a:schemeClr val="bg1"/>
                </a:solidFill>
              </a:rPr>
              <a:t>U4</a:t>
            </a:r>
            <a:r>
              <a:rPr lang="zh-CN" altLang="en-US" sz="2400">
                <a:solidFill>
                  <a:schemeClr val="bg1"/>
                </a:solidFill>
              </a:rPr>
              <a:t>的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服务器-客户端</a:t>
            </a:r>
            <a:r>
              <a:rPr lang="zh-CN" altLang="en-US" sz="2400">
                <a:solidFill>
                  <a:schemeClr val="bg1"/>
                </a:solidFill>
              </a:rPr>
              <a:t>架构分为4个部分：</a:t>
            </a: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</a:t>
            </a:r>
            <a:r>
              <a:rPr lang="zh-CN" altLang="en-US" sz="2400">
                <a:solidFill>
                  <a:schemeClr val="accent2"/>
                </a:solidFill>
              </a:rPr>
              <a:t>Server Only </a:t>
            </a:r>
            <a:r>
              <a:rPr lang="zh-CN" altLang="en-US" sz="2400">
                <a:solidFill>
                  <a:schemeClr val="bg1"/>
                </a:solidFill>
              </a:rPr>
              <a:t>- 这些对象仅存在于服务器上</a:t>
            </a: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</a:t>
            </a:r>
            <a:r>
              <a:rPr lang="zh-CN" altLang="en-US" sz="2400">
                <a:solidFill>
                  <a:schemeClr val="accent2"/>
                </a:solidFill>
              </a:rPr>
              <a:t>Server &amp; Clients </a:t>
            </a:r>
            <a:r>
              <a:rPr lang="zh-CN" altLang="en-US" sz="2400">
                <a:solidFill>
                  <a:schemeClr val="bg1"/>
                </a:solidFill>
              </a:rPr>
              <a:t>- 这些对象存在于服务器和所有客户端上</a:t>
            </a: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</a:t>
            </a:r>
            <a:r>
              <a:rPr lang="zh-CN" altLang="en-US" sz="2400">
                <a:solidFill>
                  <a:schemeClr val="accent2"/>
                </a:solidFill>
              </a:rPr>
              <a:t>Server &amp; Owning Client</a:t>
            </a:r>
            <a:r>
              <a:rPr lang="zh-CN" altLang="en-US" sz="2400">
                <a:solidFill>
                  <a:schemeClr val="bg1"/>
                </a:solidFill>
              </a:rPr>
              <a:t> - 这些对象仅存在于服务器和自身客户端上</a:t>
            </a:r>
          </a:p>
          <a:p>
            <a:pPr lvl="5" algn="l"/>
            <a:r>
              <a:rPr lang="zh-CN" altLang="en-US" sz="2400">
                <a:solidFill>
                  <a:schemeClr val="bg1"/>
                </a:solidFill>
              </a:rPr>
              <a:t>•</a:t>
            </a:r>
            <a:r>
              <a:rPr lang="zh-CN" altLang="en-US" sz="2400">
                <a:solidFill>
                  <a:schemeClr val="accent2"/>
                </a:solidFill>
              </a:rPr>
              <a:t>Owning Client Only</a:t>
            </a:r>
            <a:r>
              <a:rPr lang="zh-CN" altLang="en-US" sz="2400">
                <a:solidFill>
                  <a:schemeClr val="bg1"/>
                </a:solidFill>
              </a:rPr>
              <a:t> - 这些对象仅存在于自己客户端</a:t>
            </a:r>
          </a:p>
          <a:p>
            <a:pPr lvl="7" algn="l"/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accent2"/>
                </a:solidFill>
              </a:rPr>
              <a:t>Owning Client</a:t>
            </a:r>
            <a:r>
              <a:rPr lang="zh-CN" altLang="en-US" sz="2400">
                <a:solidFill>
                  <a:schemeClr val="bg1"/>
                </a:solidFill>
              </a:rPr>
              <a:t>”是玩家/客户端，它拥有自身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Actor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就像你拥有你自己的电脑一样。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所有权对于“</a:t>
            </a:r>
            <a:r>
              <a:rPr lang="zh-CN" altLang="en-US" sz="2400">
                <a:solidFill>
                  <a:schemeClr val="accent2"/>
                </a:solidFill>
              </a:rPr>
              <a:t>RPC</a:t>
            </a:r>
            <a:r>
              <a:rPr lang="zh-CN" altLang="en-US" sz="2400">
                <a:solidFill>
                  <a:schemeClr val="bg1"/>
                </a:solidFill>
              </a:rPr>
              <a:t>”来说变得很重要。</a:t>
            </a: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下表显示了一些常见的类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它们存在与</a:t>
            </a:r>
            <a:r>
              <a:rPr lang="zh-CN" altLang="en-US" sz="2400">
                <a:solidFill>
                  <a:schemeClr val="bg1"/>
                </a:solidFill>
              </a:rPr>
              <a:t>哪一部分。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43075" y="924560"/>
            <a:ext cx="833501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对于本示例的C ++版本，我将使用PlayerController的</a:t>
            </a:r>
            <a:r>
              <a:rPr>
                <a:solidFill>
                  <a:schemeClr val="accent2"/>
                </a:solidFill>
              </a:rPr>
              <a:t>BeginPlay</a:t>
            </a:r>
            <a:r>
              <a:rPr>
                <a:solidFill>
                  <a:schemeClr val="bg1"/>
                </a:solidFill>
              </a:rPr>
              <a:t>替换Widget。 </a:t>
            </a:r>
          </a:p>
          <a:p>
            <a:pPr algn="ctr"/>
            <a:r>
              <a:rPr>
                <a:solidFill>
                  <a:schemeClr val="bg1"/>
                </a:solidFill>
              </a:rPr>
              <a:t>这没有什么意义，但在C ++中实现Widgets需要</a:t>
            </a: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更多</a:t>
            </a:r>
            <a:r>
              <a:rPr>
                <a:solidFill>
                  <a:schemeClr val="bg1"/>
                </a:solidFill>
              </a:rPr>
              <a:t>的代码，我不想在这里</a:t>
            </a:r>
            <a:r>
              <a:rPr lang="zh-CN">
                <a:solidFill>
                  <a:schemeClr val="bg1"/>
                </a:solidFill>
              </a:rPr>
              <a:t>做</a:t>
            </a:r>
            <a:r>
              <a:rPr>
                <a:solidFill>
                  <a:schemeClr val="bg1"/>
                </a:solidFill>
              </a:rPr>
              <a:t>，因为这</a:t>
            </a:r>
            <a:r>
              <a:rPr lang="zh-CN">
                <a:solidFill>
                  <a:schemeClr val="bg1"/>
                </a:solidFill>
              </a:rPr>
              <a:t>要写的太多</a:t>
            </a:r>
            <a:r>
              <a:rPr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2" name="图片 1" descr="微信截图_201705280854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2095500"/>
            <a:ext cx="7943215" cy="441579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截图_20170528092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5" y="521335"/>
            <a:ext cx="7968615" cy="553529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42440" y="4879340"/>
            <a:ext cx="8335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这是一些代码。 如果你不明白使用某些功能和命名，</a:t>
            </a:r>
            <a:r>
              <a:rPr>
                <a:solidFill>
                  <a:schemeClr val="accent2"/>
                </a:solidFill>
              </a:rPr>
              <a:t>别担心</a:t>
            </a:r>
            <a:r>
              <a:rPr>
                <a:solidFill>
                  <a:schemeClr val="bg1"/>
                </a:solidFill>
              </a:rPr>
              <a:t>。 </a:t>
            </a:r>
            <a:r>
              <a:rPr>
                <a:solidFill>
                  <a:schemeClr val="accent2"/>
                </a:solidFill>
              </a:rPr>
              <a:t>即将</a:t>
            </a:r>
            <a:r>
              <a:rPr>
                <a:solidFill>
                  <a:schemeClr val="bg1"/>
                </a:solidFill>
              </a:rPr>
              <a:t>到来的章节将帮助您了解为什么这样做。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27625" y="170180"/>
            <a:ext cx="1564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bg1"/>
                </a:solidFill>
                <a:sym typeface="+mn-ea"/>
              </a:rPr>
              <a:t>UE4 C++</a:t>
            </a:r>
          </a:p>
        </p:txBody>
      </p:sp>
      <p:pic>
        <p:nvPicPr>
          <p:cNvPr id="5" name="图片 4" descr="微信截图_201705280948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5" y="1211580"/>
            <a:ext cx="8283575" cy="314198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180" y="213360"/>
            <a:ext cx="113449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HUD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3400" y="982980"/>
            <a:ext cx="858456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accent2"/>
                </a:solidFill>
                <a:sym typeface="+mn-ea"/>
              </a:rPr>
              <a:t>AHUD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类是仅在每个客户端上可用的类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可以通过PlayerController访问。 它将被自动产生。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在UMG发布之前，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早已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使用了HUD类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在客户端的视口中绘制文本，纹理等。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到目前为止，Widgets大部分时间都取代了HUD类。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您仍然可以使用HUD类进行调试，也可能有一个独立的区域来管理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创建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，显示，隐藏和销毁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的控件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由于HUD没有直接链接到网络，示例只会显示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单机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的东西。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这就是为什么我会跳过它们。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18260" y="1536700"/>
            <a:ext cx="95548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accent2"/>
                </a:solidFill>
                <a:sym typeface="+mn-ea"/>
              </a:rPr>
              <a:t>Widgets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用于Epic Games的新UI系统，称为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Unreal Motion Graphics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它们继承自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Slate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，它是一种用于在C ++中创建UI的语言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用于虚幻引擎4编辑器本身。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Widgets只能在本地在客户端（Listen-Server）上可用。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它们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不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被复制，你总是需要一个分离的，复制的类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通过例如按钮按压来执行复制的动作。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要了解有关UMG和Widget的更多信息，https://docs.unrealengine.com/latest/INT/API/Runtime/UMG/index.html。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我们已经在APawn示例中使用了Widget的一个小例子。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所以在这里我会跳过他们。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sym typeface="+mn-ea"/>
              </a:rPr>
              <a:t>Dedicated vs Listen Server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18895" y="2268855"/>
            <a:ext cx="95548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accent2"/>
                </a:solidFill>
                <a:sym typeface="+mn-ea"/>
              </a:rPr>
              <a:t>Dedicated服务器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是一个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不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需要客户端的独立服务器。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它与游戏客户端分离，主要用于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有一个服务器运行，玩家可以随时加入/离开。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可以为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Windows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Linux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编译专用服务器，可以运行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虚拟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服务器上，玩家可以通过固定的IP地址连接到虚拟服务器。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Dedicated服务器没有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可视化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部分，所以他们不需要一个UI，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也没有一个PlayerController。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 他们也没有在游戏中代表他们的角色或类似的东西。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400">
                <a:solidFill>
                  <a:schemeClr val="accent2"/>
                </a:solidFill>
                <a:sym typeface="+mn-ea"/>
              </a:rPr>
              <a:t>在国内网络游戏基本都是走这一类，有专门的服务器程序开发这块！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42498" y="1271905"/>
            <a:ext cx="27070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Dedicated服务器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8895" y="1090295"/>
            <a:ext cx="95548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accent2"/>
                </a:solidFill>
                <a:sym typeface="+mn-ea"/>
              </a:rPr>
              <a:t>Listen-Server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是一个客户端的服务器。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这意味着，服务器始终至少有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一个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客户端连接。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该客户端称为Listen-Server，如果他断开连接，服务器将关闭。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由于也是客户端，Listen-Server需要UI并具有PlayerController，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代表客户部分。 在侦听服务器上获取“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PlayerController（0）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”，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将返回该客户端的PlayerController。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由于Listen-Server在客户端本身运行，其他人需要连接的IP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是客户之一。 与专用服务器相比，这往往来了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互联网用户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没有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静态IP的问题。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但是使用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OnlineSubsystem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，可以解决IP问题的变化。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endParaRPr lang="en-US" altLang="zh-CN" sz="24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2490" y="393700"/>
            <a:ext cx="28282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Listen-Server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6685" y="5090795"/>
            <a:ext cx="9357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accent2"/>
                </a:solidFill>
                <a:sym typeface="+mn-ea"/>
              </a:rPr>
              <a:t>OnlineSubsystem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它定义的接口提供了一套抽象并干净的通用网络接口，可用于多个在线平台。这里 平台 的意思是指诸如 Steam，Xbox Live，Facebook 等。这个系统的主要目的是为了较好的移植性。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198755"/>
            <a:ext cx="113449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</a:rPr>
              <a:t>Replication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18260" y="1536700"/>
            <a:ext cx="95548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复制是服务器将信息/数据传递给客户端的行为。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这可以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仅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限于特定的实体和组。  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蓝图主要根据受影响的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AActor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的设置执行复制。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能够复制属性的第一个类是Actor。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所有之前提到的Classes从某个角度继承自Actor，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使他们能够根据需要复制属性。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虽然并不是全部都这样做。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例如，GameMode根本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不会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复制，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只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存在于服务器上。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8535" y="1108075"/>
            <a:ext cx="3505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sym typeface="+mn-ea"/>
              </a:rPr>
              <a:t>什么是“</a:t>
            </a:r>
            <a:r>
              <a:rPr lang="en-US" altLang="zh-CN" sz="2800">
                <a:solidFill>
                  <a:schemeClr val="accent2"/>
                </a:solidFill>
                <a:sym typeface="+mn-ea"/>
              </a:rPr>
              <a:t>Replication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”？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4965" y="123190"/>
            <a:ext cx="38614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sym typeface="+mn-ea"/>
              </a:rPr>
              <a:t>怎么使用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“</a:t>
            </a:r>
            <a:r>
              <a:rPr lang="en-US" altLang="zh-CN" sz="2800">
                <a:solidFill>
                  <a:schemeClr val="accent2"/>
                </a:solidFill>
                <a:sym typeface="+mn-ea"/>
              </a:rPr>
              <a:t>Replication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”？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90" y="1179195"/>
            <a:ext cx="5915660" cy="2400300"/>
          </a:xfrm>
          <a:prstGeom prst="rect">
            <a:avLst/>
          </a:prstGeom>
        </p:spPr>
      </p:pic>
      <p:pic>
        <p:nvPicPr>
          <p:cNvPr id="6" name="图片 5" descr="微信截图_20170529082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3644265"/>
            <a:ext cx="9288780" cy="1771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6780" y="718820"/>
            <a:ext cx="1037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复制可以在</a:t>
            </a:r>
            <a:r>
              <a:rPr lang="zh-CN" altLang="en-US" sz="2400">
                <a:solidFill>
                  <a:schemeClr val="accent2"/>
                </a:solidFill>
              </a:rPr>
              <a:t>默认构造函数</a:t>
            </a:r>
            <a:r>
              <a:rPr lang="zh-CN" altLang="en-US" sz="2400">
                <a:solidFill>
                  <a:schemeClr val="bg1"/>
                </a:solidFill>
              </a:rPr>
              <a:t>中激活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6780" y="5573395"/>
            <a:ext cx="103765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'</a:t>
            </a:r>
            <a:r>
              <a:rPr lang="en-US" altLang="zh-CN">
                <a:solidFill>
                  <a:schemeClr val="accent2"/>
                </a:solidFill>
              </a:rPr>
              <a:t>bReplicates</a:t>
            </a:r>
            <a:r>
              <a:rPr lang="en-US" altLang="zh-CN">
                <a:solidFill>
                  <a:schemeClr val="bg1"/>
                </a:solidFill>
              </a:rPr>
              <a:t>'</a:t>
            </a:r>
            <a:r>
              <a:rPr lang="zh-CN" altLang="en-US">
                <a:solidFill>
                  <a:schemeClr val="bg1"/>
                </a:solidFill>
              </a:rPr>
              <a:t>勾选为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Actor, </a:t>
            </a:r>
            <a:r>
              <a:rPr lang="zh-CN" altLang="en-US">
                <a:solidFill>
                  <a:schemeClr val="accent2"/>
                </a:solidFill>
              </a:rPr>
              <a:t>只有</a:t>
            </a:r>
            <a:r>
              <a:rPr lang="zh-CN" altLang="en-US">
                <a:solidFill>
                  <a:schemeClr val="bg1"/>
                </a:solidFill>
              </a:rPr>
              <a:t>当服务器创建该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Actor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时才会给</a:t>
            </a:r>
            <a:r>
              <a:rPr lang="zh-CN" altLang="en-US">
                <a:solidFill>
                  <a:schemeClr val="bg1"/>
                </a:solidFill>
              </a:rPr>
              <a:t>所有客户端生成并且复制该</a:t>
            </a:r>
            <a:r>
              <a:rPr lang="en-US" altLang="zh-CN">
                <a:solidFill>
                  <a:schemeClr val="bg1"/>
                </a:solidFill>
              </a:rPr>
              <a:t>Actor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如果一个客户端创建了Actor，那么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只有</a:t>
            </a:r>
            <a:r>
              <a:rPr lang="zh-CN" altLang="en-US">
                <a:solidFill>
                  <a:schemeClr val="bg1"/>
                </a:solidFill>
              </a:rPr>
              <a:t>这个客户端就存在这个Actor。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4965" y="123190"/>
            <a:ext cx="2477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sym typeface="+mn-ea"/>
              </a:rPr>
              <a:t>Replicating属性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81150" y="645160"/>
            <a:ext cx="7828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当</a:t>
            </a:r>
            <a:r>
              <a:rPr lang="zh-CN">
                <a:solidFill>
                  <a:schemeClr val="bg1"/>
                </a:solidFill>
              </a:rPr>
              <a:t>开启</a:t>
            </a:r>
            <a:r>
              <a:rPr>
                <a:solidFill>
                  <a:schemeClr val="bg1"/>
                </a:solidFill>
              </a:rPr>
              <a:t>复制时，我们可以复制变量。 有多种方法可以做到这一点。 我们将从最基本的一个开始：</a:t>
            </a:r>
          </a:p>
          <a:p>
            <a:pPr algn="ctr"/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1409700"/>
            <a:ext cx="3180715" cy="330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15" y="4911090"/>
            <a:ext cx="2562225" cy="1533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45405" y="2028825"/>
            <a:ext cx="6026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将“</a:t>
            </a:r>
            <a:r>
              <a:rPr lang="en-US">
                <a:solidFill>
                  <a:schemeClr val="accent2"/>
                </a:solidFill>
                <a:sym typeface="+mn-ea"/>
              </a:rPr>
              <a:t>Replication</a:t>
            </a:r>
            <a:r>
              <a:rPr>
                <a:solidFill>
                  <a:schemeClr val="bg1"/>
                </a:solidFill>
                <a:sym typeface="+mn-ea"/>
              </a:rPr>
              <a:t>”下拉菜单设置为“</a:t>
            </a:r>
            <a:r>
              <a:rPr lang="en-US">
                <a:solidFill>
                  <a:schemeClr val="accent2"/>
                </a:solidFill>
                <a:sym typeface="+mn-ea"/>
              </a:rPr>
              <a:t>Replicated</a:t>
            </a:r>
            <a:r>
              <a:rPr>
                <a:solidFill>
                  <a:schemeClr val="bg1"/>
                </a:solidFill>
                <a:sym typeface="+mn-ea"/>
              </a:rPr>
              <a:t>”将确保这一点</a:t>
            </a: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变量被复制到该Actor的所有复制实例。 当然这样</a:t>
            </a:r>
            <a:endParaRPr>
              <a:solidFill>
                <a:schemeClr val="bg1"/>
              </a:solidFill>
            </a:endParaRP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仅适用于设置为复制的</a:t>
            </a:r>
            <a:r>
              <a:rPr lang="en-US">
                <a:solidFill>
                  <a:schemeClr val="bg1"/>
                </a:solidFill>
                <a:sym typeface="+mn-ea"/>
              </a:rPr>
              <a:t>Actor</a:t>
            </a:r>
            <a:r>
              <a:rPr>
                <a:solidFill>
                  <a:schemeClr val="bg1"/>
                </a:solidFill>
                <a:sym typeface="+mn-ea"/>
              </a:rPr>
              <a:t>。</a:t>
            </a:r>
            <a:endParaRPr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6230" y="3695065"/>
            <a:ext cx="54921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使用4.14，现在可以在某些条件下复制变量，即使在</a:t>
            </a:r>
            <a:endParaRPr>
              <a:solidFill>
                <a:schemeClr val="bg1"/>
              </a:solidFill>
            </a:endParaRP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蓝图。 要了解有关条件的更多信息，请进一步滚动。</a:t>
            </a:r>
            <a:endParaRPr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5035" y="5494020"/>
            <a:ext cx="3041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olidFill>
                  <a:schemeClr val="bg1"/>
                </a:solidFill>
                <a:sym typeface="+mn-ea"/>
              </a:rPr>
              <a:t>复制变量标有</a:t>
            </a:r>
            <a:r>
              <a:rPr>
                <a:solidFill>
                  <a:schemeClr val="accent2"/>
                </a:solidFill>
                <a:sym typeface="+mn-ea"/>
              </a:rPr>
              <a:t>2</a:t>
            </a:r>
            <a:r>
              <a:rPr>
                <a:solidFill>
                  <a:schemeClr val="bg1"/>
                </a:solidFill>
                <a:sym typeface="+mn-ea"/>
              </a:rPr>
              <a:t>个</a:t>
            </a:r>
            <a:r>
              <a:rPr>
                <a:solidFill>
                  <a:schemeClr val="accent2"/>
                </a:solidFill>
                <a:sym typeface="+mn-ea"/>
              </a:rPr>
              <a:t>白色圆圈</a:t>
            </a:r>
            <a:r>
              <a:rPr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微信截图_20170518090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-12065"/>
            <a:ext cx="10058400" cy="6178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0095" y="6166485"/>
            <a:ext cx="10672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这是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在网络框架中</a:t>
            </a:r>
            <a:r>
              <a:rPr lang="zh-CN" altLang="en-US" sz="2400">
                <a:solidFill>
                  <a:schemeClr val="bg1"/>
                </a:solidFill>
              </a:rPr>
              <a:t>最重要的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一些</a:t>
            </a:r>
            <a:r>
              <a:rPr lang="zh-CN" altLang="en-US" sz="2400">
                <a:solidFill>
                  <a:schemeClr val="bg1"/>
                </a:solidFill>
              </a:rPr>
              <a:t>类的布局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81225" y="278130"/>
            <a:ext cx="7828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</a:rPr>
              <a:t>在C ++中复制变量在开始时稍微增加一些工作。</a:t>
            </a:r>
          </a:p>
          <a:p>
            <a:pPr algn="ctr"/>
            <a:r>
              <a:rPr>
                <a:solidFill>
                  <a:schemeClr val="bg1"/>
                </a:solidFill>
              </a:rPr>
              <a:t>但是它也允许我们</a:t>
            </a:r>
            <a:r>
              <a:rPr lang="zh-CN">
                <a:solidFill>
                  <a:schemeClr val="bg1"/>
                </a:solidFill>
              </a:rPr>
              <a:t>指定哪一个变量可以被复制。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37385" y="231457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.cpp文件将</a:t>
            </a:r>
            <a:r>
              <a:rPr lang="zh-CN">
                <a:solidFill>
                  <a:schemeClr val="bg1"/>
                </a:solidFill>
                <a:sym typeface="+mn-ea"/>
              </a:rPr>
              <a:t>重写</a:t>
            </a:r>
            <a:r>
              <a:rPr>
                <a:solidFill>
                  <a:schemeClr val="bg1"/>
                </a:solidFill>
                <a:sym typeface="+mn-ea"/>
              </a:rPr>
              <a:t>“GetLifetimeReplicatedProps”函数。</a:t>
            </a:r>
          </a:p>
          <a:p>
            <a:pPr algn="ctr"/>
            <a:r>
              <a:rPr>
                <a:solidFill>
                  <a:schemeClr val="bg1"/>
                </a:solidFill>
                <a:sym typeface="+mn-ea"/>
              </a:rPr>
              <a:t>该功能</a:t>
            </a:r>
            <a:r>
              <a:rPr lang="zh-CN">
                <a:solidFill>
                  <a:schemeClr val="bg1"/>
                </a:solidFill>
                <a:sym typeface="+mn-ea"/>
              </a:rPr>
              <a:t>有</a:t>
            </a:r>
            <a:r>
              <a:rPr>
                <a:solidFill>
                  <a:schemeClr val="bg1"/>
                </a:solidFill>
                <a:sym typeface="+mn-ea"/>
              </a:rPr>
              <a:t>UE4宏提供</a:t>
            </a:r>
            <a:r>
              <a:rPr lang="en-US">
                <a:solidFill>
                  <a:schemeClr val="bg1"/>
                </a:solidFill>
                <a:sym typeface="+mn-ea"/>
              </a:rPr>
              <a:t>cho</a:t>
            </a:r>
            <a:r>
              <a:rPr>
                <a:solidFill>
                  <a:schemeClr val="bg1"/>
                </a:solidFill>
                <a:sym typeface="+mn-ea"/>
              </a:rPr>
              <a:t>，因此我们不需要关心那个。 在这里，您实际上定义了复制变量的规则。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86255" y="5236845"/>
            <a:ext cx="862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您还可以在此处进行条件复制：</a:t>
            </a:r>
          </a:p>
        </p:txBody>
      </p:sp>
      <p:pic>
        <p:nvPicPr>
          <p:cNvPr id="3" name="图片 2" descr="微信截图_20170531095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45" y="888365"/>
            <a:ext cx="9260840" cy="1428750"/>
          </a:xfrm>
          <a:prstGeom prst="rect">
            <a:avLst/>
          </a:prstGeom>
        </p:spPr>
      </p:pic>
      <p:pic>
        <p:nvPicPr>
          <p:cNvPr id="6" name="图片 5" descr="微信截图_201705310955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15" y="3236595"/>
            <a:ext cx="9260840" cy="1962150"/>
          </a:xfrm>
          <a:prstGeom prst="rect">
            <a:avLst/>
          </a:prstGeom>
        </p:spPr>
      </p:pic>
      <p:pic>
        <p:nvPicPr>
          <p:cNvPr id="7" name="图片 6" descr="微信截图_201705310955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945" y="5567045"/>
            <a:ext cx="926084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4670" y="788670"/>
            <a:ext cx="111239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条件	</a:t>
            </a:r>
            <a:r>
              <a:rPr lang="en-US" altLang="zh-CN">
                <a:solidFill>
                  <a:schemeClr val="bg1"/>
                </a:solidFill>
              </a:rPr>
              <a:t>					</a:t>
            </a:r>
            <a:r>
              <a:rPr lang="zh-CN" altLang="en-US">
                <a:solidFill>
                  <a:schemeClr val="bg1"/>
                </a:solidFill>
              </a:rPr>
              <a:t>说明</a:t>
            </a:r>
          </a:p>
          <a:p>
            <a:r>
              <a:rPr lang="zh-CN" altLang="en-US">
                <a:solidFill>
                  <a:schemeClr val="bg1"/>
                </a:solidFill>
              </a:rPr>
              <a:t>COND_InitialOnly</a:t>
            </a:r>
            <a:r>
              <a:rPr lang="en-US" altLang="zh-CN">
                <a:solidFill>
                  <a:schemeClr val="bg1"/>
                </a:solidFill>
              </a:rPr>
              <a:t>					</a:t>
            </a:r>
            <a:r>
              <a:rPr lang="zh-CN" altLang="en-US">
                <a:solidFill>
                  <a:schemeClr val="bg1"/>
                </a:solidFill>
              </a:rPr>
              <a:t>该属性仅在</a:t>
            </a:r>
            <a:r>
              <a:rPr lang="zh-CN" altLang="en-US">
                <a:solidFill>
                  <a:schemeClr val="accent2"/>
                </a:solidFill>
              </a:rPr>
              <a:t>初始数据</a:t>
            </a:r>
            <a:r>
              <a:rPr lang="zh-CN" altLang="en-US">
                <a:solidFill>
                  <a:schemeClr val="bg1"/>
                </a:solidFill>
              </a:rPr>
              <a:t>组尝试发送</a:t>
            </a:r>
          </a:p>
          <a:p>
            <a:r>
              <a:rPr lang="zh-CN" altLang="en-US">
                <a:solidFill>
                  <a:schemeClr val="bg1"/>
                </a:solidFill>
              </a:rPr>
              <a:t>COND_OwnerOnly</a:t>
            </a:r>
            <a:r>
              <a:rPr lang="en-US" altLang="zh-CN">
                <a:solidFill>
                  <a:schemeClr val="bg1"/>
                </a:solidFill>
              </a:rPr>
              <a:t>					</a:t>
            </a:r>
            <a:r>
              <a:rPr lang="zh-CN" altLang="en-US">
                <a:solidFill>
                  <a:schemeClr val="bg1"/>
                </a:solidFill>
              </a:rPr>
              <a:t>该属性仅发送至</a:t>
            </a:r>
            <a:r>
              <a:rPr lang="zh-CN" altLang="en-US">
                <a:solidFill>
                  <a:schemeClr val="accent2"/>
                </a:solidFill>
              </a:rPr>
              <a:t> actor 的所有者</a:t>
            </a:r>
          </a:p>
          <a:p>
            <a:r>
              <a:rPr lang="zh-CN" altLang="en-US">
                <a:solidFill>
                  <a:schemeClr val="bg1"/>
                </a:solidFill>
              </a:rPr>
              <a:t>COND_SkipOwner</a:t>
            </a:r>
            <a:r>
              <a:rPr lang="en-US" altLang="zh-CN">
                <a:solidFill>
                  <a:schemeClr val="bg1"/>
                </a:solidFill>
              </a:rPr>
              <a:t>					</a:t>
            </a:r>
            <a:r>
              <a:rPr lang="zh-CN" altLang="en-US">
                <a:solidFill>
                  <a:schemeClr val="bg1"/>
                </a:solidFill>
              </a:rPr>
              <a:t>该属性将发送至</a:t>
            </a:r>
            <a:r>
              <a:rPr lang="zh-CN" altLang="en-US">
                <a:solidFill>
                  <a:schemeClr val="accent2"/>
                </a:solidFill>
              </a:rPr>
              <a:t>除</a:t>
            </a:r>
            <a:r>
              <a:rPr lang="zh-CN" altLang="en-US">
                <a:solidFill>
                  <a:schemeClr val="bg1"/>
                </a:solidFill>
              </a:rPr>
              <a:t>所有者之外的每个连接</a:t>
            </a:r>
          </a:p>
          <a:p>
            <a:r>
              <a:rPr lang="zh-CN" altLang="en-US">
                <a:solidFill>
                  <a:schemeClr val="bg1"/>
                </a:solidFill>
              </a:rPr>
              <a:t>COND_SimulatedOnly</a:t>
            </a:r>
            <a:r>
              <a:rPr lang="en-US" altLang="zh-CN">
                <a:solidFill>
                  <a:schemeClr val="bg1"/>
                </a:solidFill>
              </a:rPr>
              <a:t>				</a:t>
            </a:r>
            <a:r>
              <a:rPr lang="zh-CN" altLang="en-US">
                <a:solidFill>
                  <a:schemeClr val="bg1"/>
                </a:solidFill>
              </a:rPr>
              <a:t>该属性仅发送至</a:t>
            </a:r>
            <a:r>
              <a:rPr lang="zh-CN" altLang="en-US">
                <a:solidFill>
                  <a:schemeClr val="accent2"/>
                </a:solidFill>
              </a:rPr>
              <a:t>模拟</a:t>
            </a:r>
            <a:r>
              <a:rPr lang="zh-CN" altLang="en-US">
                <a:solidFill>
                  <a:schemeClr val="bg1"/>
                </a:solidFill>
              </a:rPr>
              <a:t> actor</a:t>
            </a:r>
          </a:p>
          <a:p>
            <a:r>
              <a:rPr lang="zh-CN" altLang="en-US">
                <a:solidFill>
                  <a:schemeClr val="bg1"/>
                </a:solidFill>
              </a:rPr>
              <a:t>COND_AutonomousOnly</a:t>
            </a:r>
            <a:r>
              <a:rPr lang="en-US" altLang="zh-CN">
                <a:solidFill>
                  <a:schemeClr val="bg1"/>
                </a:solidFill>
              </a:rPr>
              <a:t>				</a:t>
            </a:r>
            <a:r>
              <a:rPr lang="zh-CN" altLang="en-US">
                <a:solidFill>
                  <a:schemeClr val="bg1"/>
                </a:solidFill>
              </a:rPr>
              <a:t>该属性仅发送给</a:t>
            </a:r>
            <a:r>
              <a:rPr lang="zh-CN" altLang="en-US">
                <a:solidFill>
                  <a:schemeClr val="accent2"/>
                </a:solidFill>
              </a:rPr>
              <a:t>自主</a:t>
            </a:r>
            <a:r>
              <a:rPr lang="zh-CN" altLang="en-US">
                <a:solidFill>
                  <a:schemeClr val="bg1"/>
                </a:solidFill>
              </a:rPr>
              <a:t> actor</a:t>
            </a:r>
          </a:p>
          <a:p>
            <a:r>
              <a:rPr lang="zh-CN" altLang="en-US">
                <a:solidFill>
                  <a:schemeClr val="bg1"/>
                </a:solidFill>
              </a:rPr>
              <a:t>COND_SimulatedOrPhysics</a:t>
            </a:r>
            <a:r>
              <a:rPr lang="en-US" altLang="zh-CN">
                <a:solidFill>
                  <a:schemeClr val="bg1"/>
                </a:solidFill>
              </a:rPr>
              <a:t>				</a:t>
            </a:r>
            <a:r>
              <a:rPr lang="zh-CN" altLang="en-US">
                <a:solidFill>
                  <a:schemeClr val="bg1"/>
                </a:solidFill>
              </a:rPr>
              <a:t>该属性将发送至模拟或 </a:t>
            </a:r>
            <a:r>
              <a:rPr lang="zh-CN" altLang="en-US">
                <a:solidFill>
                  <a:schemeClr val="accent2"/>
                </a:solidFill>
              </a:rPr>
              <a:t>bRepPhysics</a:t>
            </a:r>
            <a:r>
              <a:rPr lang="zh-CN" altLang="en-US">
                <a:solidFill>
                  <a:schemeClr val="bg1"/>
                </a:solidFill>
              </a:rPr>
              <a:t> actor</a:t>
            </a:r>
          </a:p>
          <a:p>
            <a:r>
              <a:rPr lang="zh-CN" altLang="en-US">
                <a:solidFill>
                  <a:schemeClr val="bg1"/>
                </a:solidFill>
              </a:rPr>
              <a:t>COND_InitialOrOwner</a:t>
            </a:r>
            <a:r>
              <a:rPr lang="en-US" altLang="zh-CN">
                <a:solidFill>
                  <a:schemeClr val="bg1"/>
                </a:solidFill>
              </a:rPr>
              <a:t>				</a:t>
            </a:r>
            <a:r>
              <a:rPr lang="zh-CN" altLang="en-US">
                <a:solidFill>
                  <a:schemeClr val="bg1"/>
                </a:solidFill>
              </a:rPr>
              <a:t>该属性将发送</a:t>
            </a:r>
            <a:r>
              <a:rPr lang="zh-CN" altLang="en-US">
                <a:solidFill>
                  <a:schemeClr val="accent2"/>
                </a:solidFill>
              </a:rPr>
              <a:t>初始数据包</a:t>
            </a:r>
            <a:r>
              <a:rPr lang="zh-CN" altLang="en-US">
                <a:solidFill>
                  <a:schemeClr val="bg1"/>
                </a:solidFill>
              </a:rPr>
              <a:t>，或者发送至 </a:t>
            </a:r>
            <a:r>
              <a:rPr lang="zh-CN" altLang="en-US">
                <a:solidFill>
                  <a:schemeClr val="accent2"/>
                </a:solidFill>
              </a:rPr>
              <a:t>actor 所有者</a:t>
            </a:r>
          </a:p>
          <a:p>
            <a:r>
              <a:rPr lang="zh-CN" altLang="en-US">
                <a:solidFill>
                  <a:schemeClr val="bg1"/>
                </a:solidFill>
              </a:rPr>
              <a:t>COND_Custom</a:t>
            </a:r>
            <a:r>
              <a:rPr lang="en-US" altLang="zh-CN">
                <a:solidFill>
                  <a:schemeClr val="bg1"/>
                </a:solidFill>
              </a:rPr>
              <a:t>					</a:t>
            </a:r>
            <a:r>
              <a:rPr lang="zh-CN" altLang="en-US">
                <a:solidFill>
                  <a:schemeClr val="bg1"/>
                </a:solidFill>
              </a:rPr>
              <a:t>该属性没有特定条件，但需要通过 </a:t>
            </a:r>
            <a:r>
              <a:rPr lang="en-US" altLang="zh-CN">
                <a:solidFill>
                  <a:schemeClr val="bg1"/>
                </a:solidFill>
              </a:rPr>
              <a:t>								</a:t>
            </a:r>
            <a:r>
              <a:rPr lang="zh-CN" altLang="en-US">
                <a:solidFill>
                  <a:schemeClr val="accent2"/>
                </a:solidFill>
              </a:rPr>
              <a:t>SetCustomIsActiveOverride</a:t>
            </a:r>
            <a:r>
              <a:rPr lang="zh-CN" altLang="en-US">
                <a:solidFill>
                  <a:schemeClr val="bg1"/>
                </a:solidFill>
              </a:rPr>
              <a:t> 得到开启/关闭能力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2320" y="4290060"/>
            <a:ext cx="106279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重要的是，您了解整个复制过程仅适用于</a:t>
            </a:r>
            <a:r>
              <a:rPr lang="zh-CN" altLang="en-US" sz="2000">
                <a:solidFill>
                  <a:schemeClr val="accent2"/>
                </a:solidFill>
              </a:rPr>
              <a:t>服务器到客户端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而</a:t>
            </a:r>
            <a:r>
              <a:rPr lang="zh-CN" altLang="en-US" sz="2000">
                <a:solidFill>
                  <a:schemeClr val="accent2"/>
                </a:solidFill>
              </a:rPr>
              <a:t>不</a:t>
            </a:r>
            <a:r>
              <a:rPr lang="zh-CN" altLang="en-US" sz="2000">
                <a:solidFill>
                  <a:schemeClr val="bg1"/>
                </a:solidFill>
              </a:rPr>
              <a:t>是其他方式。</a:t>
            </a:r>
          </a:p>
          <a:p>
            <a:pPr algn="ctr"/>
            <a:endParaRPr lang="zh-CN" altLang="en-US" sz="2000">
              <a:solidFill>
                <a:schemeClr val="bg1"/>
              </a:solidFill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稍后我们将学习如何让服务器复制某些东西，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客户端要与他人共享（例如：</a:t>
            </a:r>
            <a:r>
              <a:rPr lang="zh-CN" altLang="en-US" sz="2000">
                <a:solidFill>
                  <a:schemeClr val="accent2"/>
                </a:solidFill>
              </a:rPr>
              <a:t>PlayerName</a:t>
            </a:r>
            <a:r>
              <a:rPr lang="zh-CN" altLang="en-US" sz="2000">
                <a:solidFill>
                  <a:schemeClr val="bg1"/>
                </a:solidFill>
              </a:rPr>
              <a:t>）。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46455" y="515620"/>
            <a:ext cx="106279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在复制里有个不同版本是所谓的“</a:t>
            </a:r>
            <a:r>
              <a:rPr lang="zh-CN" altLang="en-US" sz="2000">
                <a:solidFill>
                  <a:schemeClr val="accent2"/>
                </a:solidFill>
              </a:rPr>
              <a:t>RepNotify</a:t>
            </a:r>
            <a:r>
              <a:rPr lang="zh-CN" altLang="en-US" sz="2000">
                <a:solidFill>
                  <a:schemeClr val="bg1"/>
                </a:solidFill>
              </a:rPr>
              <a:t>”版本。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在接收更新到值时将会在</a:t>
            </a:r>
            <a:r>
              <a:rPr lang="zh-CN" altLang="en-US" sz="2000">
                <a:solidFill>
                  <a:schemeClr val="accent2"/>
                </a:solidFill>
              </a:rPr>
              <a:t>所有实例</a:t>
            </a:r>
            <a:r>
              <a:rPr lang="zh-CN" altLang="en-US" sz="2000">
                <a:solidFill>
                  <a:schemeClr val="bg1"/>
                </a:solidFill>
              </a:rPr>
              <a:t>上调用的函数。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2443480"/>
            <a:ext cx="3124200" cy="3457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90" y="4470400"/>
            <a:ext cx="5571490" cy="1257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7950" y="3279140"/>
            <a:ext cx="4636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sym typeface="+mn-ea"/>
              </a:rPr>
              <a:t>在蓝图中，在复制下拉菜单中选择“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RepNotify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”后，将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自动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创建此功能：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37560" y="1618615"/>
            <a:ext cx="551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sym typeface="+mn-ea"/>
              </a:rPr>
              <a:t>这样，您可以调用在复制值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后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需要调用的逻辑。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82320" y="5515610"/>
            <a:ext cx="106279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使用'ReplicatedUsing = FUNCTIONAME'，我们指定当变量成功复制时应该调用什么函数。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这个函数需要有'UNFUNCTION（）'宏，即使它是空的！</a:t>
            </a:r>
          </a:p>
        </p:txBody>
      </p:sp>
      <p:pic>
        <p:nvPicPr>
          <p:cNvPr id="4" name="图片 3" descr="微信截图_201705311437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759460"/>
            <a:ext cx="9308465" cy="4572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42260" y="268605"/>
            <a:ext cx="6507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C ++版本需要更多，但工作原理相同：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910" y="189230"/>
            <a:ext cx="113449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</a:rPr>
              <a:t>Remote Procedure Calls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6120" y="982345"/>
            <a:ext cx="107803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复制的其他方法被称为“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RPC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”。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“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R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emote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P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rocedure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all”(远程过程调用)的简写。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他们习惯于在另一个实例上调用某些东西。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就和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电视遥控器与电视机相同。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UE4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使用它来调用从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客户端到服务器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服务器到客户机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服务器到特定组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的功能。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这些RPC不能有返回值！ 要返回的东西，你需要使用第二个RPC。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但这只能在某些规则下工作。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它们列在本表中，可以在官方文档中找到：</a:t>
            </a: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lvl="5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•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Run on Server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- 是要在Actor的服务器实例上执行</a:t>
            </a:r>
          </a:p>
          <a:p>
            <a:pPr lvl="5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•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Run on owning Client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是要在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Actor的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客户端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所有者</a:t>
            </a:r>
          </a:p>
          <a:p>
            <a:pPr lvl="5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•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NetMulticast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- 是要在该Actor的所有实例上执行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910" y="189230"/>
            <a:ext cx="113449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sym typeface="+mn-ea"/>
              </a:rPr>
              <a:t>要求和注意事项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895985"/>
            <a:ext cx="107803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l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1.他们必须来自Actor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2.必须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复制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Actor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3.如果RPC从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服务器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被调用以在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客户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端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上执行，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只有实际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拥有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Actor的客户端才能执行该功能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4.如果从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客户端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调用RPC在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服务器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上执行，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客户端必须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拥有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要调用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RPC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的Actor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5.</a:t>
            </a:r>
            <a:r>
              <a:rPr lang="zh-CN" sz="2400">
                <a:solidFill>
                  <a:schemeClr val="accent2"/>
                </a:solidFill>
                <a:sym typeface="+mn-ea"/>
              </a:rPr>
              <a:t>多播</a:t>
            </a:r>
            <a:r>
              <a:rPr sz="240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RPC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是一个例外：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◦如果从服务器调用它们，服务器将在本地执行，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并在所有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当前连接的客户端上执行它们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◦如果它们是从客户端调用的，它们只能在本地执行，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并且不会在服务器上执行</a:t>
            </a:r>
          </a:p>
          <a:p>
            <a:pPr lvl="6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◦现在，我们有一个简单的多播事件调节机制：</a:t>
            </a:r>
          </a:p>
          <a:p>
            <a:pPr lvl="7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▪给定的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多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播功能不会复制两次以上</a:t>
            </a:r>
          </a:p>
          <a:p>
            <a:pPr lvl="7"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Actor的网络更新时间。 长期来看，我们期待着改善。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1705311539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" y="946150"/>
            <a:ext cx="11012170" cy="496633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21785" y="78740"/>
            <a:ext cx="39484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RPCs in Blueprints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675765"/>
            <a:ext cx="5276215" cy="4685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65" y="2013585"/>
            <a:ext cx="5809615" cy="1962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4980" y="788035"/>
            <a:ext cx="113760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Blueprints中的RPC是通过创建CustomEvents并将其设置为Replicate创建的。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RPC不能有返回值！ 所以函数不能用来创建它们。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66765" y="4594860"/>
            <a:ext cx="58096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accent2"/>
                </a:solidFill>
              </a:rPr>
              <a:t>Reliable</a:t>
            </a:r>
            <a:r>
              <a:rPr lang="zh-CN" altLang="en-US">
                <a:solidFill>
                  <a:schemeClr val="bg1"/>
                </a:solidFill>
              </a:rPr>
              <a:t>”复选框可用于将RPC标记为“</a:t>
            </a:r>
            <a:r>
              <a:rPr lang="zh-CN" altLang="en-US">
                <a:solidFill>
                  <a:schemeClr val="accent2"/>
                </a:solidFill>
              </a:rPr>
              <a:t>important</a:t>
            </a:r>
            <a:r>
              <a:rPr lang="zh-CN" altLang="en-US">
                <a:solidFill>
                  <a:schemeClr val="bg1"/>
                </a:solidFill>
              </a:rPr>
              <a:t>”，</a:t>
            </a:r>
          </a:p>
          <a:p>
            <a:r>
              <a:rPr lang="zh-CN" altLang="en-US">
                <a:solidFill>
                  <a:schemeClr val="bg1"/>
                </a:solidFill>
              </a:rPr>
              <a:t>确保执行99.99％，而不会丢失</a:t>
            </a:r>
          </a:p>
          <a:p>
            <a:r>
              <a:rPr lang="zh-CN" altLang="en-US">
                <a:solidFill>
                  <a:schemeClr val="bg1"/>
                </a:solidFill>
              </a:rPr>
              <a:t>由于连接问题等等。</a:t>
            </a:r>
          </a:p>
          <a:p>
            <a:r>
              <a:rPr lang="zh-CN" altLang="en-US">
                <a:solidFill>
                  <a:schemeClr val="accent2"/>
                </a:solidFill>
              </a:rPr>
              <a:t>注意</a:t>
            </a:r>
            <a:r>
              <a:rPr lang="zh-CN" altLang="en-US">
                <a:solidFill>
                  <a:schemeClr val="bg1"/>
                </a:solidFill>
              </a:rPr>
              <a:t>：不要将每个RPC标记为</a:t>
            </a:r>
            <a:r>
              <a:rPr lang="zh-CN" altLang="en-US">
                <a:solidFill>
                  <a:schemeClr val="accent2"/>
                </a:solidFill>
              </a:rPr>
              <a:t>Reliable</a:t>
            </a:r>
            <a:r>
              <a:rPr lang="zh-CN" altLang="en-US">
                <a:solidFill>
                  <a:schemeClr val="bg1"/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21785" y="78740"/>
            <a:ext cx="39484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RPCs in </a:t>
            </a:r>
            <a:r>
              <a:rPr lang="en-US" altLang="zh-CN" sz="3200">
                <a:solidFill>
                  <a:schemeClr val="bg1"/>
                </a:solidFill>
              </a:rPr>
              <a:t>C++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305" y="594995"/>
            <a:ext cx="113760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要使用C ++中的整个网络内容，您需要在项目头文件中包含“</a:t>
            </a:r>
            <a:r>
              <a:rPr lang="zh-CN" altLang="en-US" sz="2000">
                <a:solidFill>
                  <a:schemeClr val="accent2"/>
                </a:solidFill>
              </a:rPr>
              <a:t>UnrealNetwork.h</a:t>
            </a:r>
            <a:r>
              <a:rPr lang="zh-CN" altLang="en-US" sz="2000">
                <a:solidFill>
                  <a:schemeClr val="bg1"/>
                </a:solidFill>
              </a:rPr>
              <a:t>”！ C ++中的RPC比较容易创建，我们只需要将说明符添加到</a:t>
            </a:r>
            <a:r>
              <a:rPr lang="zh-CN" altLang="en-US" sz="2000">
                <a:solidFill>
                  <a:schemeClr val="accent2"/>
                </a:solidFill>
              </a:rPr>
              <a:t>UFUNCTION（）</a:t>
            </a:r>
            <a:r>
              <a:rPr lang="zh-CN" altLang="en-US" sz="2000">
                <a:solidFill>
                  <a:schemeClr val="bg1"/>
                </a:solidFill>
              </a:rPr>
              <a:t>宏。</a:t>
            </a:r>
          </a:p>
        </p:txBody>
      </p:sp>
      <p:pic>
        <p:nvPicPr>
          <p:cNvPr id="2" name="图片 1" descr="微信截图_201705311649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95" y="1301750"/>
            <a:ext cx="9173845" cy="1209675"/>
          </a:xfrm>
          <a:prstGeom prst="rect">
            <a:avLst/>
          </a:prstGeom>
        </p:spPr>
      </p:pic>
      <p:pic>
        <p:nvPicPr>
          <p:cNvPr id="8" name="图片 7" descr="微信截图_201705311649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95" y="3181985"/>
            <a:ext cx="9164320" cy="1447800"/>
          </a:xfrm>
          <a:prstGeom prst="rect">
            <a:avLst/>
          </a:prstGeom>
        </p:spPr>
      </p:pic>
      <p:pic>
        <p:nvPicPr>
          <p:cNvPr id="9" name="图片 8" descr="微信截图_201705311650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395" y="5281295"/>
            <a:ext cx="9164320" cy="1200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3600" y="2662555"/>
            <a:ext cx="104559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CPP文件将实现不同的函数。 这个需要'</a:t>
            </a:r>
            <a:r>
              <a:rPr lang="zh-CN" altLang="en-US" sz="2000">
                <a:solidFill>
                  <a:schemeClr val="accent2"/>
                </a:solidFill>
              </a:rPr>
              <a:t>_Implementation</a:t>
            </a:r>
            <a:r>
              <a:rPr lang="zh-CN" altLang="en-US" sz="2000">
                <a:solidFill>
                  <a:schemeClr val="bg1"/>
                </a:solidFill>
              </a:rPr>
              <a:t>'作为后缀。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9395" y="4771390"/>
            <a:ext cx="91738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CPP文件还需要一个带有“</a:t>
            </a:r>
            <a:r>
              <a:rPr lang="zh-CN" altLang="en-US" sz="2000">
                <a:solidFill>
                  <a:schemeClr val="accent2"/>
                </a:solidFill>
              </a:rPr>
              <a:t>_Validate</a:t>
            </a:r>
            <a:r>
              <a:rPr lang="zh-CN" altLang="en-US" sz="2000">
                <a:solidFill>
                  <a:schemeClr val="bg1"/>
                </a:solidFill>
              </a:rPr>
              <a:t>”作为后缀的版本。 后来更多关心这个。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3225" y="356870"/>
            <a:ext cx="113760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另外两种类型的RPC是这样创建的：</a:t>
            </a:r>
          </a:p>
          <a:p>
            <a:pPr algn="ctr"/>
            <a:endParaRPr lang="zh-CN" altLang="en-US" sz="2000">
              <a:solidFill>
                <a:schemeClr val="bg1"/>
              </a:solidFill>
            </a:endParaRPr>
          </a:p>
          <a:p>
            <a:pPr algn="ctr"/>
            <a:r>
              <a:rPr lang="zh-CN" altLang="en-US" sz="2000">
                <a:solidFill>
                  <a:schemeClr val="accent2"/>
                </a:solidFill>
              </a:rPr>
              <a:t>客户端RPC</a:t>
            </a:r>
            <a:r>
              <a:rPr lang="zh-CN" altLang="en-US" sz="2000">
                <a:solidFill>
                  <a:schemeClr val="bg1"/>
                </a:solidFill>
              </a:rPr>
              <a:t>需要标记为“</a:t>
            </a:r>
            <a:r>
              <a:rPr lang="zh-CN" altLang="en-US" sz="2000">
                <a:solidFill>
                  <a:schemeClr val="accent2"/>
                </a:solidFill>
              </a:rPr>
              <a:t>reliable</a:t>
            </a:r>
            <a:r>
              <a:rPr lang="zh-CN" altLang="en-US" sz="2000">
                <a:solidFill>
                  <a:schemeClr val="bg1"/>
                </a:solidFill>
              </a:rPr>
              <a:t>”或“</a:t>
            </a:r>
            <a:r>
              <a:rPr lang="en-US" altLang="zh-CN" sz="2000">
                <a:solidFill>
                  <a:schemeClr val="accent2"/>
                </a:solidFill>
              </a:rPr>
              <a:t>un</a:t>
            </a:r>
            <a:r>
              <a:rPr lang="zh-CN" altLang="en-US" sz="2000">
                <a:solidFill>
                  <a:schemeClr val="accent2"/>
                </a:solidFill>
              </a:rPr>
              <a:t>reliable</a:t>
            </a:r>
            <a:r>
              <a:rPr lang="zh-CN" altLang="en-US" sz="2000">
                <a:solidFill>
                  <a:schemeClr val="bg1"/>
                </a:solidFill>
              </a:rPr>
              <a:t>”！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600" y="2662555"/>
            <a:ext cx="104559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</a:rPr>
              <a:t>多播RPC</a:t>
            </a:r>
            <a:r>
              <a:rPr lang="zh-CN" altLang="en-US" sz="2000">
                <a:solidFill>
                  <a:schemeClr val="bg1"/>
                </a:solidFill>
              </a:rPr>
              <a:t>，也需要标记为“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reliable</a:t>
            </a:r>
            <a:r>
              <a:rPr lang="zh-CN" altLang="en-US" sz="2000">
                <a:solidFill>
                  <a:schemeClr val="bg1"/>
                </a:solidFill>
              </a:rPr>
              <a:t>”或“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un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reliable</a:t>
            </a:r>
            <a:r>
              <a:rPr lang="zh-CN" altLang="en-US" sz="2000">
                <a:solidFill>
                  <a:schemeClr val="bg1"/>
                </a:solidFill>
              </a:rPr>
              <a:t>”！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9395" y="4771390"/>
            <a:ext cx="91738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当然，我们也可以在RPC中添加'</a:t>
            </a:r>
            <a:r>
              <a:rPr lang="zh-CN" altLang="en-US" sz="2000">
                <a:solidFill>
                  <a:schemeClr val="accent2"/>
                </a:solidFill>
              </a:rPr>
              <a:t>reliable</a:t>
            </a:r>
            <a:r>
              <a:rPr lang="zh-CN" altLang="en-US" sz="2000">
                <a:solidFill>
                  <a:schemeClr val="bg1"/>
                </a:solidFill>
              </a:rPr>
              <a:t>'关键字，使其可靠。</a:t>
            </a:r>
          </a:p>
        </p:txBody>
      </p:sp>
      <p:pic>
        <p:nvPicPr>
          <p:cNvPr id="14" name="图片 13" descr="微信截图_20170601101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5" y="1449070"/>
            <a:ext cx="9173845" cy="923925"/>
          </a:xfrm>
          <a:prstGeom prst="rect">
            <a:avLst/>
          </a:prstGeom>
        </p:spPr>
      </p:pic>
      <p:pic>
        <p:nvPicPr>
          <p:cNvPr id="15" name="图片 14" descr="微信截图_20170601101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3463925"/>
            <a:ext cx="9192895" cy="904875"/>
          </a:xfrm>
          <a:prstGeom prst="rect">
            <a:avLst/>
          </a:prstGeom>
        </p:spPr>
      </p:pic>
      <p:pic>
        <p:nvPicPr>
          <p:cNvPr id="16" name="图片 15" descr="微信截图_201706011013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5416550"/>
            <a:ext cx="916432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7940"/>
            <a:ext cx="6581775" cy="6802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99350" y="1371600"/>
            <a:ext cx="3900170" cy="411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左边的图片显示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（服务器与两个客户端）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这些类的对象将是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通过网络分发框架：</a:t>
            </a: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客户端</a:t>
            </a:r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和客户端</a:t>
            </a:r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之间的交点里没有对象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因为他们实际上并不共享客户端之间的信息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21785" y="59690"/>
            <a:ext cx="39484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3200">
                <a:solidFill>
                  <a:schemeClr val="bg1"/>
                </a:solidFill>
              </a:rPr>
              <a:t>Validation（C ++）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8355" y="785495"/>
            <a:ext cx="105746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</a:rPr>
              <a:t>Validation</a:t>
            </a:r>
            <a:r>
              <a:rPr lang="zh-CN" altLang="en-US" sz="2000">
                <a:solidFill>
                  <a:schemeClr val="bg1"/>
                </a:solidFill>
              </a:rPr>
              <a:t>的想法是，如果RPC的验证功能检测到任何参数不正确，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它可以通知系统</a:t>
            </a:r>
            <a:r>
              <a:rPr lang="zh-CN" altLang="en-US" sz="2000">
                <a:solidFill>
                  <a:schemeClr val="accent2"/>
                </a:solidFill>
              </a:rPr>
              <a:t>断开</a:t>
            </a:r>
            <a:r>
              <a:rPr lang="zh-CN" altLang="en-US" sz="2000">
                <a:solidFill>
                  <a:schemeClr val="bg1"/>
                </a:solidFill>
              </a:rPr>
              <a:t>RPC调用的客户端/服务器。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对于每个ServerRPCFunction，现在需要验证。 '</a:t>
            </a:r>
            <a:r>
              <a:rPr lang="zh-CN" altLang="en-US" sz="2000">
                <a:solidFill>
                  <a:schemeClr val="accent2"/>
                </a:solidFill>
              </a:rPr>
              <a:t>WithValidation</a:t>
            </a:r>
            <a:r>
              <a:rPr lang="zh-CN" altLang="en-US" sz="2000">
                <a:solidFill>
                  <a:schemeClr val="bg1"/>
                </a:solidFill>
              </a:rPr>
              <a:t>'关键字</a:t>
            </a:r>
          </a:p>
          <a:p>
            <a:pPr algn="ctr"/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zh-CN" altLang="en-US" sz="2000">
                <a:solidFill>
                  <a:schemeClr val="accent2"/>
                </a:solidFill>
              </a:rPr>
              <a:t>UFUNCTION</a:t>
            </a:r>
            <a:r>
              <a:rPr lang="zh-CN" altLang="en-US" sz="2000">
                <a:solidFill>
                  <a:schemeClr val="bg1"/>
                </a:solidFill>
              </a:rPr>
              <a:t>宏中用于此。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5305" y="3618230"/>
            <a:ext cx="104559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effectLst/>
              </a:rPr>
              <a:t>以下是可以使用“</a:t>
            </a:r>
            <a:r>
              <a:rPr lang="zh-CN" altLang="en-US" sz="2000">
                <a:solidFill>
                  <a:schemeClr val="accent2"/>
                </a:solidFill>
                <a:effectLst/>
              </a:rPr>
              <a:t>_Validate</a:t>
            </a:r>
            <a:r>
              <a:rPr lang="zh-CN" altLang="en-US" sz="2000">
                <a:solidFill>
                  <a:schemeClr val="bg1"/>
                </a:solidFill>
                <a:effectLst/>
              </a:rPr>
              <a:t>”函数的示例：</a:t>
            </a:r>
          </a:p>
        </p:txBody>
      </p:sp>
      <p:pic>
        <p:nvPicPr>
          <p:cNvPr id="7" name="图片 6" descr="微信截图_201706011049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5" y="2356485"/>
            <a:ext cx="9270365" cy="942975"/>
          </a:xfrm>
          <a:prstGeom prst="rect">
            <a:avLst/>
          </a:prstGeom>
        </p:spPr>
      </p:pic>
      <p:pic>
        <p:nvPicPr>
          <p:cNvPr id="10" name="图片 9" descr="微信截图_201706011049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70" y="4355465"/>
            <a:ext cx="926973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213360"/>
            <a:ext cx="11344910" cy="6435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Game Mode</a:t>
            </a: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注意：使用4.14，GameMode类分为</a:t>
            </a:r>
            <a:r>
              <a:rPr lang="zh-CN" altLang="en-US" sz="2400">
                <a:solidFill>
                  <a:schemeClr val="accent2"/>
                </a:solidFill>
              </a:rPr>
              <a:t>GameModeBase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chemeClr val="accent2"/>
                </a:solidFill>
              </a:rPr>
              <a:t>GameMode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GameModeBase具有较少的功能，因为一些游戏可能不需要旧的GameMode类的完整功能列表。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类</a:t>
            </a:r>
            <a:r>
              <a:rPr lang="zh-CN" altLang="en-US" sz="2400">
                <a:solidFill>
                  <a:schemeClr val="accent2"/>
                </a:solidFill>
              </a:rPr>
              <a:t>AGameMode</a:t>
            </a:r>
            <a:r>
              <a:rPr lang="zh-CN" altLang="en-US" sz="2400">
                <a:solidFill>
                  <a:schemeClr val="bg1"/>
                </a:solidFill>
              </a:rPr>
              <a:t>用于定义游戏的</a:t>
            </a:r>
            <a:r>
              <a:rPr lang="zh-CN" altLang="en-US" sz="2400">
                <a:solidFill>
                  <a:schemeClr val="accent2"/>
                </a:solidFill>
              </a:rPr>
              <a:t>规则</a:t>
            </a:r>
            <a:r>
              <a:rPr lang="zh-CN" altLang="en-US" sz="2400">
                <a:solidFill>
                  <a:schemeClr val="bg1"/>
                </a:solidFill>
              </a:rPr>
              <a:t>。 这包括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使用的类，如</a:t>
            </a:r>
            <a:r>
              <a:rPr lang="zh-CN" altLang="en-US" sz="2400">
                <a:solidFill>
                  <a:schemeClr val="accent2"/>
                </a:solidFill>
              </a:rPr>
              <a:t>APawn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zh-CN" altLang="en-US" sz="2400">
                <a:solidFill>
                  <a:schemeClr val="accent2"/>
                </a:solidFill>
              </a:rPr>
              <a:t>APlayerController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zh-CN" altLang="en-US" sz="2400">
                <a:solidFill>
                  <a:schemeClr val="accent2"/>
                </a:solidFill>
              </a:rPr>
              <a:t>APlayerState</a:t>
            </a:r>
            <a:r>
              <a:rPr lang="zh-CN" altLang="en-US" sz="2400">
                <a:solidFill>
                  <a:schemeClr val="bg1"/>
                </a:solidFill>
              </a:rPr>
              <a:t>等。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它仅在服务器上可用。 客户端没有GameMode的对象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并且在尝试检索它时只会得到一个</a:t>
            </a:r>
            <a:r>
              <a:rPr lang="zh-CN" altLang="en-US" sz="2400">
                <a:solidFill>
                  <a:schemeClr val="accent2"/>
                </a:solidFill>
              </a:rPr>
              <a:t>nullptr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  <a:p>
            <a:pPr algn="ctr"/>
            <a:r>
              <a:rPr lang="zh-CN" altLang="en-US" sz="2400">
                <a:solidFill>
                  <a:schemeClr val="accent2"/>
                </a:solidFill>
              </a:rPr>
              <a:t>举例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GameMode可能通过常用模式了解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作为</a:t>
            </a:r>
            <a:r>
              <a:rPr lang="zh-CN" altLang="en-US" sz="2400">
                <a:solidFill>
                  <a:schemeClr val="accent2"/>
                </a:solidFill>
              </a:rPr>
              <a:t>死亡匹配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zh-CN" altLang="en-US" sz="2400">
                <a:solidFill>
                  <a:schemeClr val="accent2"/>
                </a:solidFill>
              </a:rPr>
              <a:t>团队死亡</a:t>
            </a:r>
            <a:r>
              <a:rPr lang="zh-CN" altLang="en-US" sz="2400">
                <a:solidFill>
                  <a:schemeClr val="bg1"/>
                </a:solidFill>
              </a:rPr>
              <a:t>或</a:t>
            </a:r>
            <a:r>
              <a:rPr lang="zh-CN" altLang="en-US" sz="2400">
                <a:solidFill>
                  <a:schemeClr val="accent2"/>
                </a:solidFill>
              </a:rPr>
              <a:t>抢夺旗帜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这意味着，GameMode可以定义如下内容：</a:t>
            </a:r>
          </a:p>
          <a:p>
            <a:pPr lvl="6" algn="l"/>
            <a:r>
              <a:rPr lang="zh-CN" altLang="en-US" sz="2400">
                <a:solidFill>
                  <a:schemeClr val="bg1"/>
                </a:solidFill>
              </a:rPr>
              <a:t>•我们有团队，还是每个人都有自己的分数？</a:t>
            </a:r>
          </a:p>
          <a:p>
            <a:pPr lvl="6" algn="l"/>
            <a:r>
              <a:rPr lang="zh-CN" altLang="en-US" sz="2400">
                <a:solidFill>
                  <a:schemeClr val="bg1"/>
                </a:solidFill>
              </a:rPr>
              <a:t>•获奖条件是什么？ 某人/一个团队需要多少次杀死？</a:t>
            </a:r>
          </a:p>
          <a:p>
            <a:pPr lvl="6" algn="l"/>
            <a:r>
              <a:rPr lang="zh-CN" altLang="en-US" sz="2400">
                <a:solidFill>
                  <a:schemeClr val="bg1"/>
                </a:solidFill>
              </a:rPr>
              <a:t>•如何获得积分？ 杀人？ 偷旗</a:t>
            </a:r>
          </a:p>
          <a:p>
            <a:pPr lvl="6" algn="l"/>
            <a:r>
              <a:rPr lang="zh-CN" altLang="en-US" sz="2400">
                <a:solidFill>
                  <a:schemeClr val="bg1"/>
                </a:solidFill>
              </a:rPr>
              <a:t>•你的角色能使用什么？ 允许什么武器？ 只有手枪？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603885"/>
            <a:ext cx="1134491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示例和用法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在多人游戏中，GameMode还有一些有趣的功能，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可以帮助我们管理玩家或一般的匹配流程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蓝图</a:t>
            </a:r>
          </a:p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05" y="4719320"/>
            <a:ext cx="5095240" cy="1571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995" y="2061845"/>
            <a:ext cx="752094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在Blueprint版本里我们可以“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Override Function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”部分：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您可以为这些功能实现自己的逻辑，以适应特定的规则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5855" y="3161665"/>
            <a:ext cx="6631940" cy="1557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你的游戏 这包括改变GameMode产生的方式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accent2"/>
                </a:solidFill>
                <a:sym typeface="+mn-ea"/>
              </a:rPr>
              <a:t>DefaultPawn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或您想要决定的游戏是否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准备开始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  <a:sym typeface="+mn-ea"/>
              </a:rPr>
              <a:t>例如，检查所有玩家是否已加入并准备好：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9" name="图片 8" descr="微信截图_20170518160312"/>
          <p:cNvPicPr>
            <a:picLocks noChangeAspect="1"/>
          </p:cNvPicPr>
          <p:nvPr/>
        </p:nvPicPr>
        <p:blipFill>
          <a:blip r:embed="rId3"/>
          <a:srcRect b="10376"/>
          <a:stretch>
            <a:fillRect/>
          </a:stretch>
        </p:blipFill>
        <p:spPr>
          <a:xfrm>
            <a:off x="742950" y="2887980"/>
            <a:ext cx="2114550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3545" y="1089660"/>
            <a:ext cx="11344910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但也有</a:t>
            </a:r>
            <a:r>
              <a:rPr lang="zh-CN" altLang="en-US" sz="2400">
                <a:solidFill>
                  <a:schemeClr val="accent2"/>
                </a:solidFill>
              </a:rPr>
              <a:t>事件</a:t>
            </a:r>
            <a:r>
              <a:rPr lang="zh-CN" altLang="en-US" sz="2400">
                <a:solidFill>
                  <a:schemeClr val="bg1"/>
                </a:solidFill>
              </a:rPr>
              <a:t>可以用来对某些事情做出反应，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这是通过匹配发生的。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我经常使用的一个很好的例子是“</a:t>
            </a:r>
            <a:r>
              <a:rPr sz="2400">
                <a:solidFill>
                  <a:schemeClr val="bg1"/>
                </a:solidFill>
              </a:rPr>
              <a:t>Event OnPostLogin</a:t>
            </a:r>
            <a:r>
              <a:rPr lang="zh-CN" altLang="en-US" sz="2400">
                <a:solidFill>
                  <a:schemeClr val="bg1"/>
                </a:solidFill>
              </a:rPr>
              <a:t>”。</a:t>
            </a:r>
          </a:p>
          <a:p>
            <a:pPr algn="ctr"/>
            <a:r>
              <a:rPr lang="zh-CN" altLang="en-US" sz="2400">
                <a:solidFill>
                  <a:schemeClr val="accent2"/>
                </a:solidFill>
              </a:rPr>
              <a:t>每当</a:t>
            </a:r>
            <a:r>
              <a:rPr lang="zh-CN" altLang="en-US" sz="2400">
                <a:solidFill>
                  <a:schemeClr val="bg1"/>
                </a:solidFill>
              </a:rPr>
              <a:t>一个新玩家</a:t>
            </a:r>
            <a:r>
              <a:rPr lang="zh-CN" altLang="en-US" sz="2400">
                <a:solidFill>
                  <a:schemeClr val="accent2"/>
                </a:solidFill>
              </a:rPr>
              <a:t>加入</a:t>
            </a:r>
            <a:r>
              <a:rPr lang="zh-CN" altLang="en-US" sz="2400">
                <a:solidFill>
                  <a:schemeClr val="bg1"/>
                </a:solidFill>
              </a:rPr>
              <a:t>游戏时，都会被触发。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稍后您将了解有关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连接过程</a:t>
            </a:r>
            <a:r>
              <a:rPr lang="zh-CN" altLang="en-US" sz="2400">
                <a:solidFill>
                  <a:schemeClr val="bg1"/>
                </a:solidFill>
              </a:rPr>
              <a:t>的更多信息，但现在我们将继续进行。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该事件会传递一个有效的PlayerController。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这可以用来与这个玩家交互，为他产生一个新的Pawn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或者将他的PlayerController保存在数组中以供以后使用。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0" y="4648200"/>
            <a:ext cx="6581140" cy="14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3625</Words>
  <Application>Microsoft Office PowerPoint</Application>
  <PresentationFormat>自定义</PresentationFormat>
  <Paragraphs>489</Paragraphs>
  <Slides>60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虚幻4网络整理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虚幻4网络整理</dc:title>
  <dc:creator/>
  <cp:lastModifiedBy>Zery</cp:lastModifiedBy>
  <cp:revision>681</cp:revision>
  <dcterms:created xsi:type="dcterms:W3CDTF">2015-05-05T08:02:00Z</dcterms:created>
  <dcterms:modified xsi:type="dcterms:W3CDTF">2018-06-24T10:16:21Z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