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4" r:id="rId3"/>
    <p:sldId id="275" r:id="rId4"/>
    <p:sldId id="277" r:id="rId5"/>
    <p:sldId id="276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8" r:id="rId14"/>
    <p:sldId id="285" r:id="rId15"/>
    <p:sldId id="286" r:id="rId16"/>
    <p:sldId id="287" r:id="rId17"/>
    <p:sldId id="293" r:id="rId18"/>
    <p:sldId id="294" r:id="rId19"/>
    <p:sldId id="295" r:id="rId20"/>
    <p:sldId id="318" r:id="rId21"/>
    <p:sldId id="296" r:id="rId22"/>
    <p:sldId id="297" r:id="rId23"/>
    <p:sldId id="289" r:id="rId24"/>
    <p:sldId id="290" r:id="rId25"/>
    <p:sldId id="291" r:id="rId26"/>
    <p:sldId id="298" r:id="rId27"/>
    <p:sldId id="299" r:id="rId28"/>
    <p:sldId id="302" r:id="rId29"/>
    <p:sldId id="304" r:id="rId30"/>
    <p:sldId id="300" r:id="rId31"/>
    <p:sldId id="303" r:id="rId32"/>
    <p:sldId id="307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D9"/>
    <a:srgbClr val="2A2C3A"/>
    <a:srgbClr val="31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A770-F2B2-45CC-BDB2-0942E88586C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D3C7-2897-44E5-8157-B2E911FF0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D3C7-2897-44E5-8157-B2E911FF0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9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6521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5140-A59D-4931-AEDE-08203D4D4539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F13-8777-42D6-A2D7-064D75A9C1EA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BD7-AE6C-401B-8537-4603370AE5DA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5487"/>
            <a:ext cx="8229600" cy="432048"/>
          </a:xfr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>
            <a:lvl1pPr>
              <a:buFont typeface="+mj-lt"/>
              <a:buAutoNum type="arabicPeriod"/>
              <a:defRPr sz="16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F98-CA22-4629-AC95-29E224AF5C8B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C363-6B76-4549-862B-62CE646991FD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16E7-EC91-46C9-8B36-B49BED6450C5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8C4B-8EAC-4294-B106-9568EC54974A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B02-9622-436E-9B3D-61ACBE5DF39F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83-12D2-40C9-BF96-609301301C46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922F-024F-47BC-B7F8-B8B78DD79CC1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B524-62BE-4DC9-94D7-2507B1A2B89C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02B8-A5AC-453D-AB48-B21637F05A1A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35646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升级交互</a:t>
            </a:r>
            <a:r>
              <a:rPr lang="en-US" altLang="zh-CN" b="1" dirty="0" smtClean="0"/>
              <a:t>-UE</a:t>
            </a:r>
            <a:r>
              <a:rPr lang="zh-CN" altLang="en-US" b="1" dirty="0" smtClean="0"/>
              <a:t>网络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1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网络交互流程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794448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伺服器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>
            <a:off x="4463988" y="1082480"/>
            <a:ext cx="0" cy="3433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27584" y="771550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>
            <a:off x="1223628" y="1059582"/>
            <a:ext cx="36004" cy="3456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380312" y="795086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10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14" idx="2"/>
          </p:cNvCxnSpPr>
          <p:nvPr/>
        </p:nvCxnSpPr>
        <p:spPr>
          <a:xfrm>
            <a:off x="7776356" y="1083118"/>
            <a:ext cx="36004" cy="35048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91680" y="141962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94994" y="10831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请求连接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860032" y="141962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10831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请求连接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737151" y="3855671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9151" y="3507854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收到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的交易反馈，建立交易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860032" y="1995686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64088" y="1694702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连接成功返回基本状态数据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701147" y="2692231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39752" y="235572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请求与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进行交易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788024" y="3075806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3011" y="277482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收到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交易请求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788024" y="357986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90963" y="3243357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同意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建立交易连接，并创建交易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691680" y="1995686"/>
            <a:ext cx="2313723" cy="2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91500" y="169470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连接成功返回基本状态数据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3648" y="4515966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伺服器不主动参与判定逻辑</a:t>
            </a:r>
            <a:endParaRPr lang="zh-CN" altLang="en-US" sz="15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6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6" grpId="0"/>
      <p:bldP spid="28" grpId="0"/>
      <p:bldP spid="31" grpId="0"/>
      <p:bldP spid="33" grpId="0"/>
      <p:bldP spid="35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网络交互流程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67944" y="794448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伺服器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>
            <a:stCxn id="4" idx="2"/>
          </p:cNvCxnSpPr>
          <p:nvPr/>
        </p:nvCxnSpPr>
        <p:spPr>
          <a:xfrm>
            <a:off x="4463988" y="1082480"/>
            <a:ext cx="0" cy="3433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27584" y="771550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>
            <a:off x="1223628" y="1059582"/>
            <a:ext cx="36004" cy="3456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380312" y="795086"/>
            <a:ext cx="792088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10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>
            <a:stCxn id="8" idx="2"/>
          </p:cNvCxnSpPr>
          <p:nvPr/>
        </p:nvCxnSpPr>
        <p:spPr>
          <a:xfrm>
            <a:off x="7776356" y="1083118"/>
            <a:ext cx="36004" cy="35048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691680" y="149163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8364" y="114009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发起攻击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932040" y="242773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3226" y="206039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收到被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攻击消息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691680" y="2427734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0992" y="2060398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收到攻击到目标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671900" y="1707654"/>
            <a:ext cx="1584176" cy="2880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伺服器判定是否攻击到</a:t>
            </a:r>
            <a:r>
              <a:rPr lang="en-US" altLang="zh-CN" sz="10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0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4515966"/>
            <a:ext cx="2300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伺服器主动参与判定逻辑</a:t>
            </a:r>
            <a:endParaRPr lang="zh-CN" altLang="en-US" sz="15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3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伺服器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是提供计算服务的设备。由于服务器需要响应服务请求，并进行处理，因此一般来说服务器应具备承担服务并且保障服务的能力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游戏服务器：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更加复杂的计算逻辑，响应要求快，并发连接数更大，设计难度高。并且游戏服务器要求更加广泛的适应性，数据处理及时性要求严格。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7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客户端（</a:t>
            </a:r>
            <a:r>
              <a:rPr lang="en-US" altLang="zh-CN" dirty="0"/>
              <a:t>Client</a:t>
            </a:r>
            <a:r>
              <a:rPr lang="zh-CN" altLang="en-US" dirty="0"/>
              <a:t>）或称为用户端，是指与</a:t>
            </a:r>
            <a:r>
              <a:rPr lang="zh-CN" altLang="en-US" dirty="0" smtClean="0"/>
              <a:t>服务器相</a:t>
            </a:r>
            <a:r>
              <a:rPr lang="zh-CN" altLang="en-US" dirty="0"/>
              <a:t>对应，为客户提供本地服务的程序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游戏客户端一般只用来做表现操作，将玩家的操作进行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收集</a:t>
            </a:r>
            <a:r>
              <a:rPr lang="zh-CN" altLang="en-US" dirty="0" smtClean="0"/>
              <a:t>，将重要逻辑操作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反馈</a:t>
            </a:r>
            <a:r>
              <a:rPr lang="zh-CN" altLang="en-US" dirty="0" smtClean="0"/>
              <a:t>给伺服器。伺服器将用户的反馈进行整理，根据设定进行判定，再做下发广播，客户端根据伺服器的反馈进行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操作展示</a:t>
            </a:r>
            <a:r>
              <a:rPr lang="zh-CN" altLang="en-US" dirty="0" smtClean="0"/>
              <a:t>。游戏客户端设计的繁琐度高，制作难度大。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6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Unreal Engine</a:t>
            </a:r>
            <a:r>
              <a:rPr lang="zh-CN" altLang="en-US" sz="3200" dirty="0" smtClean="0"/>
              <a:t>的网络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56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851670"/>
            <a:ext cx="8229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6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举例：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/>
              <a:t>当您移动您的角色，作为客户端，在多人游戏中，您实际上并没有移动您的</a:t>
            </a:r>
            <a:r>
              <a:rPr lang="zh-CN" altLang="en-US" sz="1200" dirty="0" smtClean="0"/>
              <a:t>角色自己</a:t>
            </a:r>
            <a:r>
              <a:rPr lang="zh-CN" altLang="en-US" sz="1200" dirty="0"/>
              <a:t>，但告诉服务器你想要移动它。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/>
              <a:t>然后，服务器会为所有其他人（包括您）更新角色的位置</a:t>
            </a:r>
            <a:r>
              <a:rPr lang="zh-CN" altLang="en-US" sz="1200" dirty="0" smtClean="0"/>
              <a:t>。注意</a:t>
            </a:r>
            <a:r>
              <a:rPr lang="zh-CN" altLang="en-US" sz="1200" dirty="0"/>
              <a:t>：为了防止本地客户端的“滞后”感觉，另外还要让这个</a:t>
            </a:r>
            <a:r>
              <a:rPr lang="zh-CN" altLang="en-US" sz="1200" dirty="0" smtClean="0"/>
              <a:t>玩家直接</a:t>
            </a:r>
            <a:r>
              <a:rPr lang="zh-CN" altLang="en-US" sz="1200" dirty="0"/>
              <a:t>在本地控制他们的角色，尽管服务器仍然可以</a:t>
            </a:r>
            <a:r>
              <a:rPr lang="zh-CN" altLang="en-US" sz="1200" dirty="0" smtClean="0"/>
              <a:t>覆盖角色</a:t>
            </a:r>
            <a:r>
              <a:rPr lang="zh-CN" altLang="en-US" sz="1200" dirty="0"/>
              <a:t>的位置当客户端开始作弊</a:t>
            </a:r>
            <a:r>
              <a:rPr lang="zh-CN" altLang="en-US" sz="1200" dirty="0" smtClean="0"/>
              <a:t>！这</a:t>
            </a:r>
            <a:r>
              <a:rPr lang="zh-CN" altLang="en-US" sz="1200" dirty="0"/>
              <a:t>意味着，客户将（几乎）不会直接与其他客户端有交互。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另一个例子：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/>
              <a:t>当向另一个客户端发送聊天消息时，您实际上将其发送到服务器，然后服务器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/>
              <a:t>将其传递给您想要访问的客户端。这也可能是一个队伍，公会，组等。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虚幻网络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181" y="2211710"/>
            <a:ext cx="8229600" cy="864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虚幻引擎</a:t>
            </a:r>
            <a:r>
              <a:rPr lang="en-US" altLang="zh-CN" dirty="0"/>
              <a:t>4</a:t>
            </a:r>
            <a:r>
              <a:rPr lang="zh-CN" altLang="en-US" dirty="0"/>
              <a:t>使用标准的</a:t>
            </a:r>
            <a:r>
              <a:rPr lang="en-US" altLang="zh-CN" b="1" dirty="0">
                <a:solidFill>
                  <a:srgbClr val="FFC000"/>
                </a:solidFill>
              </a:rPr>
              <a:t>Listen-Server</a:t>
            </a:r>
            <a:r>
              <a:rPr lang="zh-CN" altLang="en-US" dirty="0"/>
              <a:t>体系结构。这意味着，</a:t>
            </a:r>
            <a:r>
              <a:rPr lang="zh-CN" altLang="en-US" b="1" dirty="0" smtClean="0">
                <a:solidFill>
                  <a:srgbClr val="FFC000"/>
                </a:solidFill>
              </a:rPr>
              <a:t>服务器是</a:t>
            </a:r>
            <a:r>
              <a:rPr lang="zh-CN" altLang="en-US" b="1" dirty="0">
                <a:solidFill>
                  <a:srgbClr val="FFC000"/>
                </a:solidFill>
              </a:rPr>
              <a:t>权威的</a:t>
            </a:r>
            <a:r>
              <a:rPr lang="zh-CN" altLang="en-US" dirty="0"/>
              <a:t>，所有数据必须先从客户端发送到服务器</a:t>
            </a:r>
            <a:r>
              <a:rPr lang="zh-CN" altLang="en-US" dirty="0" smtClean="0"/>
              <a:t>。然后</a:t>
            </a:r>
            <a:r>
              <a:rPr lang="zh-CN" altLang="en-US" dirty="0"/>
              <a:t>服务器验证数据并根据您的代码作出反应。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9611E-6 L -0.00173 -0.26181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30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Listen-Server</a:t>
            </a:r>
            <a:r>
              <a:rPr lang="zh-CN" altLang="en-US" dirty="0" smtClean="0"/>
              <a:t>？原因？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878" y="1779662"/>
            <a:ext cx="8229600" cy="1584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游戏开发中，尤其是网络游戏，需要切记，不能相信客户端！应做到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决不信任客户端</a:t>
            </a:r>
            <a:r>
              <a:rPr lang="zh-CN" altLang="en-US" dirty="0"/>
              <a:t>！ 相信客户端意味着你就不</a:t>
            </a:r>
            <a:r>
              <a:rPr lang="zh-CN" altLang="en-US" dirty="0" smtClean="0"/>
              <a:t>检测客户端</a:t>
            </a:r>
            <a:r>
              <a:rPr lang="zh-CN" altLang="en-US" dirty="0"/>
              <a:t>执行的相关操作。 这就允许作弊</a:t>
            </a:r>
            <a:r>
              <a:rPr lang="zh-CN" altLang="en-US" dirty="0" smtClean="0"/>
              <a:t>！</a:t>
            </a:r>
            <a:r>
              <a:rPr lang="en-US" altLang="zh-CN" dirty="0" smtClean="0"/>
              <a:t>L-S</a:t>
            </a:r>
            <a:r>
              <a:rPr lang="zh-CN" altLang="en-US" dirty="0" smtClean="0"/>
              <a:t>能够很好的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规避游戏中的作弊行为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2499742"/>
            <a:ext cx="8229600" cy="1545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6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dirty="0" smtClean="0"/>
              <a:t>射击类游戏，客户端发射子弹，需要服务器进行检查，服务器允许发射，才可以进行子弹发射，而不是客户端直接进行射击。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1056E-6 L -0.00278 -0.15745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7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9742"/>
            <a:ext cx="8229600" cy="432048"/>
          </a:xfrm>
        </p:spPr>
        <p:txBody>
          <a:bodyPr/>
          <a:lstStyle/>
          <a:p>
            <a:pPr algn="ctr"/>
            <a:r>
              <a:rPr lang="en-US" altLang="zh-CN" dirty="0" smtClean="0"/>
              <a:t>UE</a:t>
            </a:r>
            <a:r>
              <a:rPr lang="zh-CN" altLang="en-US" dirty="0" smtClean="0"/>
              <a:t>网络中的服务器？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UE</a:t>
            </a:r>
            <a:r>
              <a:rPr lang="zh-CN" altLang="en-US" dirty="0" smtClean="0"/>
              <a:t>中，服务器时隐匿的，这往往令人十分的苦恼。但是这也是</a:t>
            </a:r>
            <a:r>
              <a:rPr lang="en-US" altLang="zh-CN" dirty="0" smtClean="0"/>
              <a:t>UE</a:t>
            </a:r>
            <a:r>
              <a:rPr lang="zh-CN" altLang="en-US" dirty="0" smtClean="0"/>
              <a:t>网络的强大之处！在传统的网络游戏设计中，我们经常需要做分类开发，客户端开发人员和服务端开发人员是单独存在的。而在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的网络设计中，可以在没有服务器开发人员的情况下进行构建网络，这得益于</a:t>
            </a:r>
            <a:r>
              <a:rPr lang="en-US" altLang="zh-CN" dirty="0" smtClean="0"/>
              <a:t>UE</a:t>
            </a:r>
            <a:r>
              <a:rPr lang="zh-CN" altLang="en-US" dirty="0" smtClean="0"/>
              <a:t>优秀的网络框架。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UE</a:t>
            </a:r>
            <a:r>
              <a:rPr lang="zh-CN" altLang="en-US" dirty="0" smtClean="0"/>
              <a:t>中存在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主机（伺服器）和客户端重合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UE</a:t>
            </a:r>
            <a:r>
              <a:rPr lang="zh-CN" altLang="en-US" dirty="0" smtClean="0"/>
              <a:t>认定，创建房间的客户端同时具备服务器特性（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UE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中支持单独进行服务器封包操作，这需要更新源码操作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2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4029E-7 L -0.00122 -0.44829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2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95936" y="1203598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伺服器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如何组合？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95736" y="2715766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68144" y="2715820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635896" y="314781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35896" y="343584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715766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（主机）</a:t>
            </a:r>
            <a:endParaRPr lang="zh-CN" altLang="en-US" sz="1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0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736E-6 L -0.19323 0.29423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14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在主机眼里，所有的角色（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）都是自己的，并且我的权利是最大的。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在客户端眼里，除了自己控制的角色外，其他的所有角色都是假的，都是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主机通知我制作的傀儡（虚拟体）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网络框架中，</a:t>
            </a:r>
            <a:r>
              <a:rPr lang="en-US" altLang="zh-CN" dirty="0"/>
              <a:t>Actor</a:t>
            </a:r>
            <a:r>
              <a:rPr lang="zh-CN" altLang="en-US" dirty="0"/>
              <a:t>是促成网络同步的主要助</a:t>
            </a:r>
            <a:r>
              <a:rPr lang="zh-CN" altLang="en-US" dirty="0" smtClean="0"/>
              <a:t>推手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主机通知客户机进行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的创建，我们称之为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Replication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只</a:t>
            </a:r>
            <a:r>
              <a:rPr lang="zh-CN" altLang="en-US" dirty="0" smtClean="0"/>
              <a:t>有主机有权限对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进行修改或是发布指令，这种关系称之为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Authority</a:t>
            </a:r>
            <a:r>
              <a:rPr lang="zh-CN" altLang="en-US" dirty="0" smtClean="0"/>
              <a:t>。例如客户端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发动攻击，但是伤害的操作不能在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中进行，因为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无操作权限（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的数据不会得到认可和广播）。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应向主机发起攻击请求，由主机进行伤害传播，这个操作过程我们称之为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Remote Procedure Call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 smtClean="0"/>
              <a:t>远端调用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83718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游戏中的角色相对关系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9173E-6 L -0.00122 -0.3921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9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了解单机游戏的结构特点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了解网络游戏的结构特点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对比单机游戏与网络游戏区别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zh-CN" altLang="en-US" dirty="0" smtClean="0"/>
              <a:t>如何</a:t>
            </a:r>
            <a:r>
              <a:rPr lang="zh-CN" altLang="en-US" dirty="0"/>
              <a:t>构建基本网络</a:t>
            </a:r>
            <a:r>
              <a:rPr lang="zh-CN" altLang="en-US" dirty="0" smtClean="0"/>
              <a:t>工作环境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学习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引擎中的网络框架结构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学习如何使用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完成数据同步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编写基于蓝图的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网络游戏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编写基于</a:t>
            </a:r>
            <a:r>
              <a:rPr lang="en-US" altLang="zh-CN" sz="1600" dirty="0" smtClean="0"/>
              <a:t>CPP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网络游戏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7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Actor</a:t>
            </a:r>
            <a:r>
              <a:rPr lang="zh-CN" altLang="en-US" dirty="0" smtClean="0"/>
              <a:t>的更新方式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属性更新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RPC</a:t>
            </a:r>
            <a:r>
              <a:rPr lang="zh-CN" altLang="en-US" dirty="0" smtClean="0"/>
              <a:t>（远端调用）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属性更新（针对成员变量）由引擎推动，具有及时性，随属性变换而进行通知。属性更新是稳定的，准确的，同步高效的，但是属性更新不变化不消耗带宽，但会消耗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进行监视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zh-CN" altLang="en-US" dirty="0"/>
              <a:t>针对函数</a:t>
            </a:r>
            <a:r>
              <a:rPr lang="zh-CN" altLang="en-US" dirty="0" smtClean="0"/>
              <a:t>），由用户进行调用。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操作会随着用户的调用场景变化呈现不同的结果，具体是否可以按照预想执行成功，这是不一定的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48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验证以下问题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GameMode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UE</a:t>
            </a:r>
            <a:r>
              <a:rPr lang="zh-CN" altLang="en-US" dirty="0" smtClean="0"/>
              <a:t>网络是否主机和客户机均存在？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GameState</a:t>
            </a: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网络是否主机和客户机均存在？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PlayerController</a:t>
            </a: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网络是否主机和客户机均存在？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PlayerState</a:t>
            </a: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网络是否主机和客户机均存在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GameMode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网络中，只有主机持有一份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GameState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网络中，所有终端均持有并且相同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PlayerController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网络中，所有终端均持有，但每个终端并不相同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PlayerState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网络中，所有终端均持有，但每个终端并不相同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验证以下问题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场景中的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是否会同步到所有终端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如何同步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的位置信息并移动</a:t>
            </a:r>
            <a:r>
              <a:rPr lang="en-US" altLang="zh-CN" dirty="0" smtClean="0"/>
              <a:t>Actor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发现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端修改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信息无法同步到其他终端，但是服务器可以修改，如何解决此类问题？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3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我们可以</a:t>
            </a:r>
            <a:r>
              <a:rPr lang="zh-CN" altLang="en-US" dirty="0" smtClean="0"/>
              <a:t>将</a:t>
            </a:r>
            <a:r>
              <a:rPr lang="en-US" altLang="zh-CN" dirty="0" smtClean="0"/>
              <a:t>UE</a:t>
            </a:r>
            <a:r>
              <a:rPr lang="zh-CN" altLang="en-US" dirty="0" smtClean="0"/>
              <a:t>对象种类分为以下几种：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Server Only </a:t>
            </a:r>
            <a:r>
              <a:rPr lang="en-US" altLang="zh-CN" dirty="0"/>
              <a:t>- </a:t>
            </a:r>
            <a:r>
              <a:rPr lang="zh-CN" altLang="en-US" dirty="0"/>
              <a:t>这些对象仅存在于服务器上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Server &amp; Clients </a:t>
            </a:r>
            <a:r>
              <a:rPr lang="en-US" altLang="zh-CN" dirty="0"/>
              <a:t>- </a:t>
            </a:r>
            <a:r>
              <a:rPr lang="zh-CN" altLang="en-US" dirty="0"/>
              <a:t>这些对象存在于服务器和所有客户端上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Server &amp; Owning Client </a:t>
            </a:r>
            <a:r>
              <a:rPr lang="en-US" altLang="zh-CN" dirty="0"/>
              <a:t>- </a:t>
            </a:r>
            <a:r>
              <a:rPr lang="zh-CN" altLang="en-US" dirty="0"/>
              <a:t>这些对象仅存在于服务器和自身客户端上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Owning Client Only </a:t>
            </a:r>
            <a:r>
              <a:rPr lang="en-US" altLang="zh-CN" dirty="0"/>
              <a:t>- </a:t>
            </a:r>
            <a:r>
              <a:rPr lang="zh-CN" altLang="en-US" dirty="0"/>
              <a:t>这些对象仅存在于自己客户端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“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Owning Client</a:t>
            </a:r>
            <a:r>
              <a:rPr lang="en-US" altLang="zh-CN" dirty="0"/>
              <a:t>”</a:t>
            </a:r>
            <a:r>
              <a:rPr lang="zh-CN" altLang="en-US" dirty="0"/>
              <a:t>是玩家</a:t>
            </a:r>
            <a:r>
              <a:rPr lang="en-US" altLang="zh-CN" dirty="0"/>
              <a:t>/</a:t>
            </a:r>
            <a:r>
              <a:rPr lang="zh-CN" altLang="en-US" dirty="0"/>
              <a:t>客户端，它拥有自身</a:t>
            </a:r>
            <a:r>
              <a:rPr lang="en-US" altLang="zh-CN" dirty="0"/>
              <a:t>Actor</a:t>
            </a:r>
            <a:r>
              <a:rPr lang="zh-CN" altLang="en-US" dirty="0"/>
              <a:t>的</a:t>
            </a:r>
            <a:r>
              <a:rPr lang="zh-CN" altLang="en-US" dirty="0" smtClean="0"/>
              <a:t>。就</a:t>
            </a:r>
            <a:r>
              <a:rPr lang="zh-CN" altLang="en-US" dirty="0"/>
              <a:t>像你拥有你自己的电脑一样</a:t>
            </a:r>
            <a:r>
              <a:rPr lang="zh-CN" altLang="en-US" dirty="0" smtClean="0"/>
              <a:t>。所有权</a:t>
            </a:r>
            <a:r>
              <a:rPr lang="zh-CN" altLang="en-US" dirty="0"/>
              <a:t>对于“</a:t>
            </a:r>
            <a:r>
              <a:rPr lang="en-US" altLang="zh-CN" dirty="0"/>
              <a:t>RPC”</a:t>
            </a:r>
            <a:r>
              <a:rPr lang="zh-CN" altLang="en-US" dirty="0"/>
              <a:t>来说变得很重要。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5726"/>
            <a:ext cx="8229600" cy="432048"/>
          </a:xfrm>
        </p:spPr>
        <p:txBody>
          <a:bodyPr/>
          <a:lstStyle/>
          <a:p>
            <a:pPr algn="ctr"/>
            <a:r>
              <a:rPr lang="en-US" altLang="zh-CN" dirty="0" smtClean="0"/>
              <a:t>UE</a:t>
            </a:r>
            <a:r>
              <a:rPr lang="zh-CN" altLang="en-US" dirty="0" smtClean="0"/>
              <a:t>中网络对象归属分类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4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5446E-6 L -0.00122 -0.43409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1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截图_20170518090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33" y="915566"/>
            <a:ext cx="6552728" cy="40251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997" y="2211710"/>
            <a:ext cx="8229600" cy="432048"/>
          </a:xfrm>
        </p:spPr>
        <p:txBody>
          <a:bodyPr/>
          <a:lstStyle/>
          <a:p>
            <a:pPr algn="ctr"/>
            <a:r>
              <a:rPr lang="en-US" altLang="zh-CN" dirty="0" smtClean="0"/>
              <a:t>UE</a:t>
            </a:r>
            <a:r>
              <a:rPr lang="zh-CN" altLang="en-US" dirty="0"/>
              <a:t>框架</a:t>
            </a:r>
            <a:r>
              <a:rPr lang="zh-CN" altLang="en-US" dirty="0" smtClean="0"/>
              <a:t>中的结构布局划分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5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22445E-7 L -0.00347 -0.3921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9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90500"/>
            <a:ext cx="3550812" cy="3669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55726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整理下交集部分</a:t>
            </a:r>
            <a:endParaRPr lang="zh-CN" alt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5292080" y="1275606"/>
            <a:ext cx="3312368" cy="30239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对于引擎框架中的结构管理器或是角色对象管理器，应该清晰的了解存在位置，不同的位置对应的逻辑处理关系也大不相同。针对</a:t>
            </a:r>
            <a:r>
              <a:rPr lang="en-US" altLang="zh-CN" sz="16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16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网络框架中的结构划分，操作时更应该注意。</a:t>
            </a:r>
            <a:endParaRPr lang="en-US" altLang="zh-CN" sz="16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注意观察交集部分</a:t>
            </a:r>
            <a:endParaRPr lang="zh-CN" altLang="en-US" sz="16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36863E-6 L -0.00104 -0.39209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Remote Procedure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RPC</a:t>
            </a:r>
            <a:r>
              <a:rPr lang="zh-CN" altLang="en-US" dirty="0" smtClean="0"/>
              <a:t>，远端调用，指在本机上调用函数，但在其他机器上远程执行的函数。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函数可以允许客户端或服务器通过网络连接相互发送消息。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执行分三种形式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端执行（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在客户端调用，在服务器端执行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客户端执行（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在服务器端调用，在客户端执行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所有终端执行（</a:t>
            </a:r>
            <a:r>
              <a:rPr lang="en-US" altLang="zh-CN" dirty="0" smtClean="0"/>
              <a:t>Multicast</a:t>
            </a:r>
            <a:r>
              <a:rPr lang="zh-CN" altLang="en-US" dirty="0" smtClean="0"/>
              <a:t>）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在服务器端调用，在所有终端执行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RPC</a:t>
            </a:r>
            <a:r>
              <a:rPr lang="zh-CN" altLang="en-US" dirty="0" smtClean="0"/>
              <a:t>调用注意事项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它们必须从 </a:t>
            </a:r>
            <a:r>
              <a:rPr lang="en-US" altLang="zh-CN" sz="1400" dirty="0"/>
              <a:t>Actor </a:t>
            </a:r>
            <a:r>
              <a:rPr lang="zh-CN" altLang="en-US" sz="1400" dirty="0"/>
              <a:t>上调用。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Actor </a:t>
            </a:r>
            <a:r>
              <a:rPr lang="zh-CN" altLang="en-US" sz="1400" dirty="0"/>
              <a:t>必须被复制。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 </a:t>
            </a:r>
            <a:r>
              <a:rPr lang="en-US" altLang="zh-CN" sz="1400" dirty="0"/>
              <a:t>RPC </a:t>
            </a:r>
            <a:r>
              <a:rPr lang="zh-CN" altLang="en-US" sz="1400" dirty="0"/>
              <a:t>是从服务器调用并在客户端上执行，则只有实际拥有这个 </a:t>
            </a:r>
            <a:r>
              <a:rPr lang="en-US" altLang="zh-CN" sz="1400" dirty="0"/>
              <a:t>Actor </a:t>
            </a:r>
            <a:r>
              <a:rPr lang="zh-CN" altLang="en-US" sz="1400" dirty="0"/>
              <a:t>的客户端才会执行函数。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 </a:t>
            </a:r>
            <a:r>
              <a:rPr lang="en-US" altLang="zh-CN" sz="1400" dirty="0"/>
              <a:t>RPC </a:t>
            </a:r>
            <a:r>
              <a:rPr lang="zh-CN" altLang="en-US" sz="1400" dirty="0"/>
              <a:t>是从客户端调用并在服务器上执行，客户端就必须拥有调用 </a:t>
            </a:r>
            <a:r>
              <a:rPr lang="en-US" altLang="zh-CN" sz="1400" dirty="0"/>
              <a:t>RPC </a:t>
            </a:r>
            <a:r>
              <a:rPr lang="zh-CN" altLang="en-US" sz="1400" dirty="0"/>
              <a:t>的 </a:t>
            </a:r>
            <a:r>
              <a:rPr lang="en-US" altLang="zh-CN" sz="1400" dirty="0"/>
              <a:t>Actor</a:t>
            </a:r>
            <a:r>
              <a:rPr lang="zh-CN" altLang="en-US" sz="1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多播 </a:t>
            </a:r>
            <a:r>
              <a:rPr lang="en-US" altLang="zh-CN" sz="1400" dirty="0"/>
              <a:t>RPC </a:t>
            </a:r>
            <a:r>
              <a:rPr lang="zh-CN" altLang="en-US" sz="1400" dirty="0"/>
              <a:t>则是个例外：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如果它们是从服务器调用，服务器将在本地和所有已连接的客户端上执行它们。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如果它们是从客户端调用，则只在本地而非服务器上执行。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现在，我们有了一个简单的多播事件限制机制：在特定 </a:t>
            </a:r>
            <a:r>
              <a:rPr lang="en-US" altLang="zh-CN" sz="1400" dirty="0"/>
              <a:t>Actor </a:t>
            </a:r>
            <a:r>
              <a:rPr lang="zh-CN" altLang="en-US" sz="1400" dirty="0"/>
              <a:t>的网络更新期内，多播函数将不会复制两次以上。按长期计划，我们会对此进行改善，同时更好的支持跨通道流量管理与限制。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03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RPC</a:t>
            </a:r>
            <a:r>
              <a:rPr lang="zh-CN" altLang="en-US" dirty="0" smtClean="0"/>
              <a:t>调用情况分析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201850"/>
              </p:ext>
            </p:extLst>
          </p:nvPr>
        </p:nvGraphicFramePr>
        <p:xfrm>
          <a:off x="467544" y="1275606"/>
          <a:ext cx="7920880" cy="11521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Actor</a:t>
                      </a: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所有权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未复制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NetMulticast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Client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Client-Owned Actor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在服务器和所有客户端上运行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 </a:t>
                      </a: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actor </a:t>
                      </a: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的所属客户端上运行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Server-owned actor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在服务器和所有客户端上运行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Unowned actor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在服务器和所有客户端上运行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771550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从服务器上调用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sz="15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269" y="2787774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从客户端上调用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sz="15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78081"/>
              </p:ext>
            </p:extLst>
          </p:nvPr>
        </p:nvGraphicFramePr>
        <p:xfrm>
          <a:off x="467544" y="3291830"/>
          <a:ext cx="7920880" cy="17784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Actor</a:t>
                      </a: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所有权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未复制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NetMulticast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Client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Owned by invoking client</a:t>
                      </a: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（当前终端所有权）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在服务器上运行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Owned by a different client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（其他终端所有权）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丢弃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Server-owned actor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丢弃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Unowned actor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丢弃</a:t>
                      </a:r>
                      <a:endParaRPr lang="zh-CN" altLang="en-US" sz="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在执行调用的客户端上运行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操控角色之间的身份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UE</a:t>
            </a:r>
            <a:r>
              <a:rPr lang="zh-CN" altLang="en-US" dirty="0" smtClean="0"/>
              <a:t>网络框架中将操控的</a:t>
            </a:r>
            <a:r>
              <a:rPr lang="en-US" altLang="zh-CN" dirty="0" smtClean="0"/>
              <a:t>Pawn</a:t>
            </a:r>
            <a:r>
              <a:rPr lang="zh-CN" altLang="en-US" dirty="0" smtClean="0"/>
              <a:t>划分了</a:t>
            </a:r>
            <a:r>
              <a:rPr lang="zh-CN" altLang="en-US" dirty="0"/>
              <a:t>三</a:t>
            </a:r>
            <a:r>
              <a:rPr lang="zh-CN" altLang="en-US" dirty="0" smtClean="0"/>
              <a:t>种种类别</a:t>
            </a:r>
            <a:r>
              <a:rPr lang="en-US" altLang="zh-CN" dirty="0" smtClean="0"/>
              <a:t>Authority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Autonomous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Simulated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在服务器端，所有的角色均是被标记为</a:t>
            </a:r>
            <a:r>
              <a:rPr lang="en-US" altLang="zh-CN" dirty="0" smtClean="0"/>
              <a:t>Authority</a:t>
            </a:r>
            <a:r>
              <a:rPr lang="zh-CN" altLang="en-US" dirty="0" smtClean="0"/>
              <a:t>，表明了服务器对于角色的权威性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在客户端操控角色为</a:t>
            </a:r>
            <a:r>
              <a:rPr lang="en-US" altLang="zh-CN" dirty="0" smtClean="0"/>
              <a:t>Autonomous</a:t>
            </a:r>
            <a:r>
              <a:rPr lang="zh-CN" altLang="en-US" dirty="0" smtClean="0"/>
              <a:t>，其他角色为</a:t>
            </a:r>
            <a:r>
              <a:rPr lang="en-US" altLang="zh-CN" dirty="0" smtClean="0"/>
              <a:t>Simulated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05056"/>
              </p:ext>
            </p:extLst>
          </p:nvPr>
        </p:nvGraphicFramePr>
        <p:xfrm>
          <a:off x="1475656" y="3147814"/>
          <a:ext cx="609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服务端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客户端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100" kern="1200" dirty="0" err="1" smtClean="0">
                          <a:effectLst/>
                        </a:rPr>
                        <a:t>SimulatedProxy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不存在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服务器在当前引擎实例中模拟的对象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100" kern="1200" dirty="0" smtClean="0">
                          <a:effectLst/>
                        </a:rPr>
                        <a:t>Autonomous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不存在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当前引擎实例具有操控权的对象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100" kern="1200" dirty="0" smtClean="0">
                          <a:effectLst/>
                        </a:rPr>
                        <a:t>Authority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在服务器存在的角色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不存在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4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单机游戏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36371"/>
            <a:ext cx="8229600" cy="1584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单机游戏（</a:t>
            </a:r>
            <a:r>
              <a:rPr lang="en-US" altLang="zh-CN" dirty="0"/>
              <a:t>Single-Player Game</a:t>
            </a:r>
            <a:r>
              <a:rPr lang="zh-CN" altLang="en-US" dirty="0"/>
              <a:t>），也称单人游戏，是相对于网络游戏而言的。一般指游戏的主要玩法只需要一台电脑就</a:t>
            </a:r>
            <a:r>
              <a:rPr lang="zh-CN" altLang="en-US" dirty="0" smtClean="0"/>
              <a:t>能完成</a:t>
            </a:r>
            <a:r>
              <a:rPr lang="zh-CN" altLang="en-US" dirty="0"/>
              <a:t>的电子游戏，不能进行互联网对战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分类：主机游戏，电脑游戏，掌机游戏，街机游戏，手机游戏</a:t>
            </a:r>
            <a:endParaRPr lang="zh-CN" altLang="en-US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395536" y="2499742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6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狭义上的单机游戏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早期</a:t>
            </a:r>
            <a:r>
              <a:rPr lang="zh-CN" altLang="en-US" dirty="0"/>
              <a:t>：指完全没有线上游戏功能者，只能在一台或多台相邻的主机上</a:t>
            </a:r>
            <a:r>
              <a:rPr lang="zh-CN" altLang="en-US" dirty="0" smtClean="0"/>
              <a:t>执行，如：上古卷轴。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目前</a:t>
            </a:r>
            <a:r>
              <a:rPr lang="zh-CN" altLang="en-US" dirty="0"/>
              <a:t>：无须互联网即可游玩单人模式</a:t>
            </a:r>
            <a:r>
              <a:rPr lang="en-US" altLang="zh-CN" dirty="0"/>
              <a:t>(</a:t>
            </a:r>
            <a:r>
              <a:rPr lang="zh-CN" altLang="en-US" dirty="0"/>
              <a:t>战役、剧情等</a:t>
            </a:r>
            <a:r>
              <a:rPr lang="en-US" altLang="zh-CN" dirty="0"/>
              <a:t>)</a:t>
            </a:r>
            <a:r>
              <a:rPr lang="zh-CN" altLang="en-US" dirty="0"/>
              <a:t>，或仅需连上互联网更新、验证身份即可游玩，无须持续与服务器连线者，如绝对武力、</a:t>
            </a:r>
            <a:r>
              <a:rPr lang="zh-CN" altLang="en-US" dirty="0" smtClean="0"/>
              <a:t>战地</a:t>
            </a:r>
            <a:r>
              <a:rPr lang="zh-CN" altLang="en-US" dirty="0"/>
              <a:t>风云、决胜时刻、末日之战。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广义</a:t>
            </a:r>
            <a:r>
              <a:rPr lang="zh-CN" altLang="en-US" dirty="0"/>
              <a:t>上的单机游戏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有单人模式，但存取游戏或使用主要功能时，必须连上游戏服务器执行，如：暗黑破坏神</a:t>
            </a:r>
            <a:r>
              <a:rPr lang="en-US" altLang="zh-CN" dirty="0"/>
              <a:t>III</a:t>
            </a:r>
            <a:r>
              <a:rPr lang="zh-CN" altLang="en-US" dirty="0"/>
              <a:t>、模拟城市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42174E-7 L -0.00122 -0.226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1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RPC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调用时必须保证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具有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操控权</a:t>
            </a:r>
            <a:r>
              <a:rPr lang="zh-CN" altLang="en-US" dirty="0" smtClean="0"/>
              <a:t>，如在服务器端则可以直接调用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如客户端想广播某一事件，必须先调用具备服务器运行函数，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由服务器再进行广播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RPC</a:t>
            </a:r>
            <a:r>
              <a:rPr lang="zh-CN" altLang="en-US" dirty="0" smtClean="0"/>
              <a:t>在蓝图中需要借助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自定义事件</a:t>
            </a:r>
            <a:r>
              <a:rPr lang="zh-CN" altLang="en-US" dirty="0" smtClean="0"/>
              <a:t>进行使用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RPC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对象时，需要保证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在网络上是被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复制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RPC</a:t>
            </a:r>
            <a:r>
              <a:rPr lang="zh-CN" altLang="en-US" dirty="0" smtClean="0"/>
              <a:t>默认情况下不可靠的（为了防止网络饱和，在频繁通讯时会出现丢失），需要根据设计情况开启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RPC</a:t>
            </a:r>
            <a:r>
              <a:rPr lang="zh-CN" altLang="en-US" dirty="0" smtClean="0"/>
              <a:t>调用需要注意调用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从属关系和调用位置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23" y="2355726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首先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必须满足在网络上被复制，设置的参数需要需要开启复制，参数的修正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必须在服务器端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才可以在网络上同步。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蓝图参数同步有两种方式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Replicated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RepNotify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Replicated</a:t>
            </a:r>
            <a:r>
              <a:rPr lang="zh-CN" altLang="en-US" dirty="0" smtClean="0"/>
              <a:t>，同步数据，但没有通知，无法直接通过参数修改驱动逻辑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RepNotify</a:t>
            </a:r>
            <a:r>
              <a:rPr lang="zh-CN" altLang="en-US" dirty="0" smtClean="0"/>
              <a:t>，同步数据，并生成通知函数，进行更新通知（向所有终端通知，满足相关性）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88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00017 -0.4058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属性复制条件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300" dirty="0" smtClean="0"/>
              <a:t>属性复制被注册后，无法进行取消。所有属性默认的复制条件是：</a:t>
            </a:r>
            <a:r>
              <a:rPr lang="zh-CN" altLang="en-US" sz="1300" b="1" dirty="0" smtClean="0">
                <a:solidFill>
                  <a:schemeClr val="accent6">
                    <a:lumMod val="75000"/>
                  </a:schemeClr>
                </a:solidFill>
              </a:rPr>
              <a:t>不发生变化不进行复制</a:t>
            </a:r>
            <a:r>
              <a:rPr lang="zh-CN" altLang="en-US" sz="1300" dirty="0" smtClean="0"/>
              <a:t>。我们可以使用</a:t>
            </a:r>
            <a:r>
              <a:rPr lang="en-US" altLang="zh-CN" sz="1300" dirty="0" smtClean="0"/>
              <a:t>UE</a:t>
            </a:r>
            <a:r>
              <a:rPr lang="zh-CN" altLang="en-US" sz="1300" dirty="0" smtClean="0"/>
              <a:t>提供的条件进行修正，通过条件的约束设定可以有效的</a:t>
            </a:r>
            <a:r>
              <a:rPr lang="zh-CN" altLang="en-US" sz="1300" b="1" dirty="0" smtClean="0">
                <a:solidFill>
                  <a:schemeClr val="accent6">
                    <a:lumMod val="75000"/>
                  </a:schemeClr>
                </a:solidFill>
              </a:rPr>
              <a:t>节约网络带宽</a:t>
            </a:r>
            <a:endParaRPr lang="en-US" altLang="zh-CN" sz="1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300" dirty="0" smtClean="0"/>
              <a:t>已经提供的条件</a:t>
            </a:r>
            <a:endParaRPr lang="en-US" altLang="zh-CN" sz="13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COND_InitialOnly </a:t>
            </a:r>
            <a:r>
              <a:rPr lang="zh-CN" altLang="en-US" sz="1000" dirty="0"/>
              <a:t>该属性仅在初始数据组尝试发送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 err="1"/>
              <a:t>COND_OwnerOnly</a:t>
            </a:r>
            <a:r>
              <a:rPr lang="en-US" altLang="zh-CN" sz="1000" dirty="0"/>
              <a:t> </a:t>
            </a:r>
            <a:r>
              <a:rPr lang="zh-CN" altLang="en-US" sz="1000" dirty="0"/>
              <a:t>该属性仅发送至 </a:t>
            </a:r>
            <a:r>
              <a:rPr lang="en-US" altLang="zh-CN" sz="1000" dirty="0"/>
              <a:t>actor </a:t>
            </a:r>
            <a:r>
              <a:rPr lang="zh-CN" altLang="en-US" sz="1000" dirty="0"/>
              <a:t>的所有者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COND_SkipOwner </a:t>
            </a:r>
            <a:r>
              <a:rPr lang="zh-CN" altLang="en-US" sz="1000" dirty="0"/>
              <a:t>该属性将发送至除所有者之外的每个连接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COND_SimulatedOnly </a:t>
            </a:r>
            <a:r>
              <a:rPr lang="zh-CN" altLang="en-US" sz="1000" dirty="0"/>
              <a:t>该属性仅发送至模拟 </a:t>
            </a:r>
            <a:r>
              <a:rPr lang="en-US" altLang="zh-CN" sz="1000" dirty="0"/>
              <a:t>actor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COND_AutonomousOnly </a:t>
            </a:r>
            <a:r>
              <a:rPr lang="zh-CN" altLang="en-US" sz="1000" dirty="0"/>
              <a:t>该属性仅发送给</a:t>
            </a:r>
            <a:r>
              <a:rPr lang="zh-CN" altLang="en-US" sz="1000" dirty="0" smtClean="0"/>
              <a:t>自主 </a:t>
            </a:r>
            <a:r>
              <a:rPr lang="en-US" altLang="zh-CN" sz="1000" dirty="0" smtClean="0"/>
              <a:t>actor</a:t>
            </a: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COND_SimulatedOrPhysics </a:t>
            </a:r>
            <a:r>
              <a:rPr lang="zh-CN" altLang="en-US" sz="1000" dirty="0"/>
              <a:t>该属性将发送至模拟或 </a:t>
            </a:r>
            <a:r>
              <a:rPr lang="en-US" altLang="zh-CN" sz="1000" dirty="0"/>
              <a:t>bRepPhysics actor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COND_InitialOrOwner </a:t>
            </a:r>
            <a:r>
              <a:rPr lang="zh-CN" altLang="en-US" sz="1000" dirty="0"/>
              <a:t>该属性将发送初始数据包，或者发送至 </a:t>
            </a:r>
            <a:r>
              <a:rPr lang="en-US" altLang="zh-CN" sz="1000" dirty="0"/>
              <a:t>actor </a:t>
            </a:r>
            <a:r>
              <a:rPr lang="zh-CN" altLang="en-US" sz="1000" dirty="0"/>
              <a:t>所有者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/>
              <a:t>COND_Custom </a:t>
            </a:r>
            <a:r>
              <a:rPr lang="zh-CN" altLang="en-US" sz="1000" dirty="0"/>
              <a:t>该属性没有特定条件，但需要通过 </a:t>
            </a:r>
            <a:r>
              <a:rPr lang="en-US" altLang="zh-CN" sz="1000" dirty="0"/>
              <a:t>SetCustomIsActiveOverride </a:t>
            </a:r>
            <a:r>
              <a:rPr lang="zh-CN" altLang="en-US" sz="1000" dirty="0"/>
              <a:t>得到开启</a:t>
            </a:r>
            <a:r>
              <a:rPr lang="en-US" altLang="zh-CN" sz="1000" dirty="0"/>
              <a:t>/</a:t>
            </a:r>
            <a:r>
              <a:rPr lang="zh-CN" altLang="en-US" sz="1000" dirty="0"/>
              <a:t>关闭能力</a:t>
            </a:r>
          </a:p>
        </p:txBody>
      </p:sp>
    </p:spTree>
    <p:extLst>
      <p:ext uri="{BB962C8B-B14F-4D97-AF65-F5344CB8AC3E}">
        <p14:creationId xmlns:p14="http://schemas.microsoft.com/office/powerpoint/2010/main" val="31683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UE</a:t>
            </a:r>
            <a:r>
              <a:rPr lang="zh-CN" altLang="en-US" dirty="0" smtClean="0"/>
              <a:t>网络模块考虑到通信带宽问题，针对场景中的所有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数据更新置顶了高效的同步方案，根据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网络关联性（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Network Relevancy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 smtClean="0"/>
              <a:t>，进行数据更新，这样可以有效规避无用数据更新造成通信带宽压力。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90081"/>
            <a:ext cx="2476501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8224" y="2580456"/>
            <a:ext cx="4392488" cy="74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网络关联性约束了</a:t>
            </a:r>
            <a:r>
              <a:rPr lang="en-US" altLang="zh-CN" sz="15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Replicated</a:t>
            </a:r>
            <a:r>
              <a:rPr lang="zh-CN" altLang="en-US" sz="15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是否进行广播，约束关系受限于关联性规则。</a:t>
            </a:r>
            <a:endParaRPr lang="zh-CN" altLang="en-US" sz="15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3903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场景那么大，所有的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更新都需要时刻广播么？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3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36863E-6 L 0 -0.41989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网络关联性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关联型用途：用来解决同步过程中，无关数据的传递带宽压力，用来筛选有意义内容进行同步，表现同步信息是否同步给目标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关联</a:t>
            </a:r>
            <a:r>
              <a:rPr lang="zh-CN" altLang="en-US" dirty="0"/>
              <a:t>性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AlwaysRelevant</a:t>
            </a:r>
            <a:r>
              <a:rPr lang="zh-CN" altLang="en-US" sz="1200" dirty="0" smtClean="0"/>
              <a:t>，相关性最大，勾选后，所有终端永远会收到此</a:t>
            </a:r>
            <a:r>
              <a:rPr lang="en-US" altLang="zh-CN" sz="1200" dirty="0" smtClean="0"/>
              <a:t>Actor</a:t>
            </a:r>
            <a:r>
              <a:rPr lang="zh-CN" altLang="en-US" sz="1200" dirty="0" smtClean="0"/>
              <a:t>同步信息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NetUseOwnerRelevancy</a:t>
            </a:r>
            <a:r>
              <a:rPr lang="zh-CN" altLang="en-US" sz="1200" dirty="0"/>
              <a:t>，如果有拥有者</a:t>
            </a:r>
            <a:r>
              <a:rPr lang="en-US" altLang="zh-CN" sz="1200" dirty="0"/>
              <a:t>Owner</a:t>
            </a:r>
            <a:r>
              <a:rPr lang="zh-CN" altLang="en-US" sz="1200" dirty="0"/>
              <a:t>，则使用所有者的相关性（包括踢除</a:t>
            </a:r>
            <a:r>
              <a:rPr lang="zh-CN" altLang="en-US" sz="1200"/>
              <a:t>距离</a:t>
            </a:r>
            <a:r>
              <a:rPr lang="zh-CN" altLang="en-US" sz="1200" smtClean="0"/>
              <a:t>约定）。此检查在第一项之后完成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OnlyRelevantToOwner</a:t>
            </a:r>
            <a:r>
              <a:rPr lang="zh-CN" altLang="en-US" sz="1200" dirty="0" smtClean="0"/>
              <a:t>，只与当前所有者相关，同步数据只发给所有者，不发送任何人，没有所有者不同步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Actor</a:t>
            </a:r>
            <a:r>
              <a:rPr lang="zh-CN" altLang="en-US" sz="1200" dirty="0" smtClean="0"/>
              <a:t>出现依附关系，则关联性取决于基础的</a:t>
            </a:r>
            <a:r>
              <a:rPr lang="en-US" altLang="zh-CN" sz="1200" dirty="0" smtClean="0"/>
              <a:t>Actor</a:t>
            </a:r>
            <a:r>
              <a:rPr lang="zh-CN" altLang="en-US" sz="1200" dirty="0" smtClean="0"/>
              <a:t>相关性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/>
              <a:t>如果</a:t>
            </a:r>
            <a:r>
              <a:rPr lang="en-US" altLang="zh-CN" sz="1200" dirty="0" smtClean="0"/>
              <a:t>Actor</a:t>
            </a:r>
            <a:r>
              <a:rPr lang="zh-CN" altLang="en-US" sz="1200" dirty="0" smtClean="0"/>
              <a:t>不可见（</a:t>
            </a:r>
            <a:r>
              <a:rPr lang="en-US" altLang="zh-CN" sz="1200" dirty="0" smtClean="0"/>
              <a:t>bHiden == true</a:t>
            </a:r>
            <a:r>
              <a:rPr lang="zh-CN" altLang="en-US" sz="1200" dirty="0" smtClean="0"/>
              <a:t>）并且</a:t>
            </a:r>
            <a:r>
              <a:rPr lang="en-US" altLang="zh-CN" sz="1200" dirty="0" smtClean="0"/>
              <a:t>Root Component</a:t>
            </a:r>
            <a:r>
              <a:rPr lang="zh-CN" altLang="en-US" sz="1200" dirty="0" smtClean="0"/>
              <a:t>没有碰撞，则不具备相关性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/>
              <a:t>采集距离（</a:t>
            </a:r>
            <a:r>
              <a:rPr lang="en-US" altLang="zh-CN" sz="1200" dirty="0"/>
              <a:t>Net Cull Distance Squared</a:t>
            </a:r>
            <a:r>
              <a:rPr lang="zh-CN" altLang="en-US" sz="1200" dirty="0" smtClean="0"/>
              <a:t>）在采集范围内具备关联性</a:t>
            </a:r>
            <a:endParaRPr lang="en-US" altLang="zh-CN" sz="1200" dirty="0" smtClean="0"/>
          </a:p>
          <a:p>
            <a:pPr marL="68580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/>
              <a:t>约束层级关系（如</a:t>
            </a:r>
            <a:r>
              <a:rPr lang="en-US" altLang="zh-CN" sz="1200" dirty="0"/>
              <a:t>RPC</a:t>
            </a:r>
            <a:r>
              <a:rPr lang="zh-CN" altLang="en-US" sz="1200" dirty="0"/>
              <a:t>勾选了</a:t>
            </a:r>
            <a:r>
              <a:rPr lang="en-US" altLang="zh-CN" sz="1200" dirty="0"/>
              <a:t>Reliable</a:t>
            </a:r>
            <a:r>
              <a:rPr lang="zh-CN" altLang="en-US" sz="1200" dirty="0"/>
              <a:t>则关联性设置失效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55726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UE</a:t>
            </a:r>
            <a:r>
              <a:rPr lang="zh-CN" altLang="en-US" dirty="0" smtClean="0"/>
              <a:t>网络中使用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7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CPP</a:t>
            </a:r>
            <a:r>
              <a:rPr lang="zh-CN" altLang="en-US" dirty="0" smtClean="0"/>
              <a:t>中我们使用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的复杂度要高于在蓝图中，在</a:t>
            </a:r>
            <a:r>
              <a:rPr lang="en-US" altLang="zh-CN" dirty="0" smtClean="0"/>
              <a:t>CPP</a:t>
            </a:r>
            <a:r>
              <a:rPr lang="zh-CN" altLang="en-US" dirty="0" smtClean="0"/>
              <a:t>中我们需要借助宏</a:t>
            </a:r>
            <a:r>
              <a:rPr lang="en-US" altLang="zh-CN" dirty="0" smtClean="0"/>
              <a:t>UFUNCTION</a:t>
            </a:r>
            <a:r>
              <a:rPr lang="zh-CN" altLang="en-US" dirty="0" smtClean="0"/>
              <a:t>进行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函数标记</a:t>
            </a:r>
            <a:r>
              <a:rPr lang="zh-CN" altLang="en-US" dirty="0" smtClean="0"/>
              <a:t>，实现远程调用，标记方式分为以下几种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UFUNCTION(Server)  </a:t>
            </a:r>
            <a:r>
              <a:rPr lang="zh-CN" altLang="en-US" dirty="0" smtClean="0"/>
              <a:t>声明一个在客户端调用，在服务器端执行的函数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UFUNCTION(Client)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声明</a:t>
            </a:r>
            <a:r>
              <a:rPr lang="zh-CN" altLang="en-US" dirty="0"/>
              <a:t>一个</a:t>
            </a:r>
            <a:r>
              <a:rPr lang="zh-CN" altLang="en-US" dirty="0" smtClean="0"/>
              <a:t>在</a:t>
            </a:r>
            <a:r>
              <a:rPr lang="zh-CN" altLang="en-US" dirty="0"/>
              <a:t>服务</a:t>
            </a:r>
            <a:r>
              <a:rPr lang="zh-CN" altLang="en-US" dirty="0" smtClean="0"/>
              <a:t>端调用，在客户端执行的函数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UFUNCTION(NetMulticast)</a:t>
            </a:r>
            <a:r>
              <a:rPr lang="zh-CN" altLang="en-US" dirty="0" smtClean="0"/>
              <a:t>    声明一个在服务端调用，在所有终端执行的函数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486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On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标记函数时必须要标记函数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的可靠性（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Unreliable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 smtClean="0"/>
              <a:t>，并且需要实现对应函数名加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后缀</a:t>
            </a:r>
            <a:r>
              <a:rPr lang="zh-CN" altLang="en-US" dirty="0" smtClean="0"/>
              <a:t>的函数，将逻辑放入后面的函数中。在客户端调用的函数需要加入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验证操作</a:t>
            </a:r>
            <a:r>
              <a:rPr lang="zh-CN" altLang="en-US" dirty="0" smtClean="0"/>
              <a:t>，用来检测输入数据准确性。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19884"/>
            <a:ext cx="42481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51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On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标记函数时必须要标记函数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的可靠性（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Unreliable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，并且需要实现对应函数名加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_Implement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后缀</a:t>
            </a:r>
            <a:r>
              <a:rPr lang="zh-CN" altLang="en-US" dirty="0"/>
              <a:t>的函数，将逻辑放入后面的函数中。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7734"/>
            <a:ext cx="3857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06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标记函数时必须要标记函数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的可靠性（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Unreliable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，并且需要实现对应函数名加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_Implement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后缀</a:t>
            </a:r>
            <a:r>
              <a:rPr lang="zh-CN" altLang="en-US" dirty="0"/>
              <a:t>的函数，将逻辑放入后面的函数中。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83718"/>
            <a:ext cx="3743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6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单机游戏特点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用户意愿操控硬件进行输入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游戏中用户交互无广域网络交互操作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游戏本身并不完全无网络交互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游戏存在多人模式，但无广域网多人模式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一机多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直连，局域网对战，蓝牙连接均属于单机模式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0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参数同步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参数同步需要将参数注册到复制参数列表，借助</a:t>
            </a:r>
            <a:r>
              <a:rPr lang="en-US" altLang="zh-CN" dirty="0" smtClean="0"/>
              <a:t>UPROPERTY</a:t>
            </a:r>
            <a:r>
              <a:rPr lang="zh-CN" altLang="en-US" dirty="0" smtClean="0"/>
              <a:t>宏进行标记，并且参数同步操作必须在服务器端进行修正，客户端直接修改无法达到同步目的。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UPROPERTY(Replicated)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标记参数为复制参数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UPROPERTY(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ReplicateUsing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函数名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标记参数为复制参数，复制操作会回调函数（</a:t>
            </a:r>
            <a:r>
              <a:rPr lang="zh-CN" altLang="en-US" dirty="0" smtClean="0">
                <a:solidFill>
                  <a:srgbClr val="FF0000"/>
                </a:solidFill>
              </a:rPr>
              <a:t>向除去服务器外所有</a:t>
            </a:r>
            <a:r>
              <a:rPr lang="zh-CN" altLang="en-US" dirty="0" smtClean="0">
                <a:solidFill>
                  <a:srgbClr val="FF0000"/>
                </a:solidFill>
              </a:rPr>
              <a:t>终端进行</a:t>
            </a:r>
            <a:r>
              <a:rPr lang="zh-CN" altLang="en-US" dirty="0" smtClean="0">
                <a:solidFill>
                  <a:srgbClr val="FF0000"/>
                </a:solidFill>
              </a:rPr>
              <a:t>通知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必须满足相关性）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标记完成后需要绑定到复制参数列表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03798"/>
            <a:ext cx="369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4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绑定参数到复制参数列表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所有需要同步的参数都需要绑定到复制参数列表，以便引擎可以方便进行管理，绑定需要实现函数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GetLifetimeReplicatedProps</a:t>
            </a:r>
            <a:r>
              <a:rPr lang="zh-CN" altLang="en-US" dirty="0" smtClean="0"/>
              <a:t>，并使用宏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DOREPLIFETIME</a:t>
            </a:r>
            <a:r>
              <a:rPr lang="zh-CN" altLang="en-US" dirty="0" smtClean="0"/>
              <a:t>进行注册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7462415" cy="26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" y="2139702"/>
            <a:ext cx="7557455" cy="10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6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为复制参数增加条件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在进行绑定参数过程中，我们可以通过宏</a:t>
            </a:r>
            <a:r>
              <a:rPr lang="en-US" altLang="zh-CN" dirty="0" smtClean="0"/>
              <a:t>DOREPLIFETIME_CONDITION</a:t>
            </a:r>
            <a:r>
              <a:rPr lang="zh-CN" altLang="en-US" dirty="0" smtClean="0"/>
              <a:t>进行条件添加，可以方便优化，增加对属性复制的控制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可供使用条件包括：</a:t>
            </a:r>
            <a:endParaRPr lang="en-US" altLang="zh-CN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COND_InitialOnly </a:t>
            </a:r>
            <a:r>
              <a:rPr lang="zh-CN" altLang="en-US" sz="1200" dirty="0"/>
              <a:t>该属性仅在初始数据组尝试发送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COND_OwnerOnly </a:t>
            </a:r>
            <a:r>
              <a:rPr lang="zh-CN" altLang="en-US" sz="1200" dirty="0"/>
              <a:t>该属性仅发送至 </a:t>
            </a:r>
            <a:r>
              <a:rPr lang="en-US" altLang="zh-CN" sz="1200" dirty="0"/>
              <a:t>actor </a:t>
            </a:r>
            <a:r>
              <a:rPr lang="zh-CN" altLang="en-US" sz="1200" dirty="0"/>
              <a:t>的所有者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err="1"/>
              <a:t>COND_SkipOwner</a:t>
            </a:r>
            <a:r>
              <a:rPr lang="en-US" altLang="zh-CN" sz="1200" dirty="0"/>
              <a:t> </a:t>
            </a:r>
            <a:r>
              <a:rPr lang="zh-CN" altLang="en-US" sz="1200" dirty="0"/>
              <a:t>该属性将发送至除所有者之外的每个连接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COND_SimulatedOnly </a:t>
            </a:r>
            <a:r>
              <a:rPr lang="zh-CN" altLang="en-US" sz="1200" dirty="0"/>
              <a:t>该属性仅发送至模拟 </a:t>
            </a:r>
            <a:r>
              <a:rPr lang="en-US" altLang="zh-CN" sz="1200" dirty="0"/>
              <a:t>actor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COND_AutonomousOnly </a:t>
            </a:r>
            <a:r>
              <a:rPr lang="zh-CN" altLang="en-US" sz="1200" dirty="0"/>
              <a:t>该属性仅发送给自治 </a:t>
            </a:r>
            <a:r>
              <a:rPr lang="en-US" altLang="zh-CN" sz="1200" dirty="0"/>
              <a:t>actor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/>
              <a:t>COND_SimulatedOrPhysics </a:t>
            </a:r>
            <a:r>
              <a:rPr lang="zh-CN" altLang="en-US" sz="1200" dirty="0"/>
              <a:t>该属性将发送至模拟或 </a:t>
            </a:r>
            <a:r>
              <a:rPr lang="en-US" altLang="zh-CN" sz="1200" dirty="0" err="1"/>
              <a:t>bRepPhysics</a:t>
            </a:r>
            <a:r>
              <a:rPr lang="en-US" altLang="zh-CN" sz="1200" dirty="0"/>
              <a:t> actor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err="1"/>
              <a:t>COND_InitialOrOwner</a:t>
            </a:r>
            <a:r>
              <a:rPr lang="en-US" altLang="zh-CN" sz="1200" dirty="0"/>
              <a:t> </a:t>
            </a:r>
            <a:r>
              <a:rPr lang="zh-CN" altLang="en-US" sz="1200" dirty="0"/>
              <a:t>该属性将发送初始数据包，或者发送至 </a:t>
            </a:r>
            <a:r>
              <a:rPr lang="en-US" altLang="zh-CN" sz="1200" dirty="0"/>
              <a:t>actor </a:t>
            </a:r>
            <a:r>
              <a:rPr lang="zh-CN" altLang="en-US" sz="1200" dirty="0"/>
              <a:t>所有者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err="1"/>
              <a:t>COND_Custom</a:t>
            </a:r>
            <a:r>
              <a:rPr lang="en-US" altLang="zh-CN" sz="1200" dirty="0"/>
              <a:t> </a:t>
            </a:r>
            <a:r>
              <a:rPr lang="zh-CN" altLang="en-US" sz="1200" dirty="0"/>
              <a:t>该属性没有特定条件，但需要通过 </a:t>
            </a:r>
            <a:r>
              <a:rPr lang="en-US" altLang="zh-CN" sz="1200" dirty="0" err="1"/>
              <a:t>SetCustomIsActiveOverride</a:t>
            </a:r>
            <a:r>
              <a:rPr lang="en-US" altLang="zh-CN" sz="1200" dirty="0"/>
              <a:t> </a:t>
            </a:r>
            <a:r>
              <a:rPr lang="zh-CN" altLang="en-US" sz="1200" dirty="0"/>
              <a:t>得到开启</a:t>
            </a:r>
            <a:r>
              <a:rPr lang="en-US" altLang="zh-CN" sz="1200" dirty="0"/>
              <a:t>/</a:t>
            </a:r>
            <a:r>
              <a:rPr lang="zh-CN" altLang="en-US" sz="1200" dirty="0"/>
              <a:t>关闭能力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2403"/>
            <a:ext cx="5591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5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355726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开设服务器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蓝图中开启服务器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由于默认</a:t>
            </a:r>
            <a:r>
              <a:rPr lang="en-US" altLang="zh-CN" sz="1200" dirty="0" smtClean="0"/>
              <a:t>UE</a:t>
            </a:r>
            <a:r>
              <a:rPr lang="zh-CN" altLang="en-US" sz="1200" dirty="0" smtClean="0"/>
              <a:t>引擎配置中启动服务器只能在编辑模式下启动，所有我们需要手动配置默认</a:t>
            </a:r>
            <a:r>
              <a:rPr lang="en-US" altLang="zh-CN" sz="1200" dirty="0" smtClean="0"/>
              <a:t>onlinesubsystem</a:t>
            </a:r>
            <a:r>
              <a:rPr lang="zh-CN" altLang="en-US" sz="1200" dirty="0" smtClean="0"/>
              <a:t>系统为空，以便我们可以手动构建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DefaultEngine.ini</a:t>
            </a:r>
            <a:r>
              <a:rPr lang="zh-CN" altLang="en-US" sz="1200" dirty="0" smtClean="0"/>
              <a:t>文件中加入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1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蓝图中构建空间流程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构建</a:t>
            </a:r>
            <a:r>
              <a:rPr lang="en-US" altLang="zh-CN" sz="1200" dirty="0" smtClean="0"/>
              <a:t>Session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寻找</a:t>
            </a:r>
            <a:r>
              <a:rPr lang="en-US" altLang="zh-CN" sz="1200" dirty="0" smtClean="0"/>
              <a:t>Session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/>
              <a:t>加入</a:t>
            </a:r>
            <a:r>
              <a:rPr lang="en-US" altLang="zh-CN" sz="1200" dirty="0" smtClean="0"/>
              <a:t>Session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7654"/>
            <a:ext cx="2333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432048"/>
          </a:xfrm>
        </p:spPr>
        <p:txBody>
          <a:bodyPr/>
          <a:lstStyle/>
          <a:p>
            <a:pPr algn="ctr"/>
            <a:r>
              <a:rPr lang="zh-CN" altLang="en-US" dirty="0" smtClean="0"/>
              <a:t>单机游戏制作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18" idx="0"/>
            <a:endCxn id="13" idx="2"/>
          </p:cNvCxnSpPr>
          <p:nvPr/>
        </p:nvCxnSpPr>
        <p:spPr>
          <a:xfrm flipV="1">
            <a:off x="5508104" y="2459092"/>
            <a:ext cx="0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55576" y="1876676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用户思维意识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0" y="1876676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硬件信息输入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60032" y="1883028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游戏逻辑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76256" y="1876676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绘制图像展示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2123728" y="2056696"/>
            <a:ext cx="648072" cy="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4139952" y="2056696"/>
            <a:ext cx="720080" cy="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 flipV="1">
            <a:off x="6228184" y="2056696"/>
            <a:ext cx="648072" cy="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98757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单机游戏的</a:t>
            </a:r>
            <a:r>
              <a:rPr lang="zh-CN" altLang="en-US" sz="14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14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过程？</a:t>
            </a:r>
            <a:endParaRPr lang="zh-CN" altLang="en-US" sz="14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5776" y="1594996"/>
            <a:ext cx="5904656" cy="864096"/>
          </a:xfrm>
          <a:prstGeom prst="rect">
            <a:avLst/>
          </a:prstGeom>
          <a:noFill/>
          <a:ln>
            <a:solidFill>
              <a:srgbClr val="FFF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47864" y="3543609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使用游戏引擎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799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我们在做什么？</a:t>
            </a:r>
            <a:endParaRPr lang="zh-CN" altLang="en-US" sz="14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00192" y="3534891"/>
            <a:ext cx="1368152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编写逻辑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8063" y="3539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3D9"/>
                </a:solidFill>
              </a:rPr>
              <a:t>+</a:t>
            </a:r>
            <a:endParaRPr lang="zh-CN" altLang="en-US" b="1" dirty="0">
              <a:solidFill>
                <a:srgbClr val="FFF3D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6" y="3291830"/>
            <a:ext cx="5904656" cy="864096"/>
          </a:xfrm>
          <a:prstGeom prst="rect">
            <a:avLst/>
          </a:prstGeom>
          <a:noFill/>
          <a:ln>
            <a:solidFill>
              <a:srgbClr val="FFF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178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89935E-6 L -0.00122 -0.378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"/>
                            </p:stCondLst>
                            <p:childTnLst>
                              <p:par>
                                <p:cTn id="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51670"/>
            <a:ext cx="8229600" cy="12961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网络游戏，英文名称为</a:t>
            </a:r>
            <a:r>
              <a:rPr lang="en-US" altLang="zh-CN" dirty="0"/>
              <a:t>Online Game</a:t>
            </a:r>
            <a:r>
              <a:rPr lang="zh-CN" altLang="en-US" dirty="0"/>
              <a:t>，又称 “在线游戏”，简称“网游”。指以</a:t>
            </a:r>
            <a:r>
              <a:rPr lang="zh-CN" altLang="en-US" b="1" dirty="0">
                <a:solidFill>
                  <a:srgbClr val="FFC000"/>
                </a:solidFill>
              </a:rPr>
              <a:t>互联网为传输媒介</a:t>
            </a:r>
            <a:r>
              <a:rPr lang="zh-CN" altLang="en-US" dirty="0"/>
              <a:t>，以游戏运营商</a:t>
            </a:r>
            <a:r>
              <a:rPr lang="zh-CN" altLang="en-US" b="1" dirty="0">
                <a:solidFill>
                  <a:srgbClr val="FFC000"/>
                </a:solidFill>
              </a:rPr>
              <a:t>服务器和用户计算机为处理终端</a:t>
            </a:r>
            <a:r>
              <a:rPr lang="zh-CN" altLang="en-US" dirty="0"/>
              <a:t>，以游戏客户端软件为信息交互窗口的旨在实现娱乐、休闲、交流和取得虚拟成就的具有可持续性的个体性多人在线游戏。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2295577"/>
            <a:ext cx="8229600" cy="178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6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dirty="0" smtClean="0"/>
              <a:t>定义：借助广域网，连接更多的玩家进行游戏。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dirty="0" smtClean="0"/>
              <a:t>意义：早期受限于硬件制约，广域网的游戏没有兴起。随着硬件的发展，网络环境的变革，促使网络游戏快速兴起！网络游戏使得人类</a:t>
            </a:r>
            <a:r>
              <a:rPr lang="zh-CN" altLang="en-US" b="1" dirty="0" smtClean="0">
                <a:solidFill>
                  <a:srgbClr val="FFC000"/>
                </a:solidFill>
              </a:rPr>
              <a:t>生活更加丰富</a:t>
            </a:r>
            <a:r>
              <a:rPr lang="zh-CN" altLang="en-US" dirty="0" smtClean="0"/>
              <a:t>，促使社会的进步。</a:t>
            </a:r>
            <a:r>
              <a:rPr lang="zh-CN" altLang="en-US" b="1" dirty="0" smtClean="0">
                <a:solidFill>
                  <a:srgbClr val="FFC000"/>
                </a:solidFill>
              </a:rPr>
              <a:t>丰富了人类的精神世界和物质世界，让人类的生活更快乐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9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1253E-6 L -0.00104 -0.185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9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网络游戏构成必要条件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终端用户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联网硬件环境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伺服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数据传输通信协议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82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网络游戏结构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95936" y="987574"/>
            <a:ext cx="936104" cy="9361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伺服器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46679" y="2456811"/>
            <a:ext cx="936104" cy="9361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玩家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52120" y="2456811"/>
            <a:ext cx="936104" cy="9361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玩家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3848" y="1851670"/>
            <a:ext cx="864096" cy="72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131838" y="1707654"/>
            <a:ext cx="864098" cy="74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4860032" y="1851670"/>
            <a:ext cx="864098" cy="72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932040" y="1707654"/>
            <a:ext cx="936104" cy="74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95936" y="222020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通信协议</a:t>
            </a:r>
            <a:endParaRPr lang="zh-CN" altLang="en-US" sz="15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4011910"/>
            <a:ext cx="6917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zh-CN" altLang="en-US" sz="15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伺服器和通信协议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，可以构建玩家之间的交互行为，丰富游戏中的玩法乐趣</a:t>
            </a:r>
            <a:endParaRPr lang="zh-CN" altLang="en-US" sz="15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71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与单机游戏区别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用户数据交互方式不同，单机游戏仅限小范围内数据交互操作或是无数据交互的单用户操作。网络游戏交互范围更加宽泛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单机</a:t>
            </a:r>
            <a:r>
              <a:rPr lang="zh-CN" altLang="en-US" dirty="0" smtClean="0"/>
              <a:t>游戏不约束用户自主作弊方式提高游戏乐趣，网游则需要保证所有用户的一致公平性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单机</a:t>
            </a:r>
            <a:r>
              <a:rPr lang="zh-CN" altLang="en-US" dirty="0" smtClean="0"/>
              <a:t>游戏无运营商，伺服器（广域网），网络游戏则有运营商，伺服器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单机游戏个性更加突出，玩法更加精良，网络游戏则需要突出大众化的特点，适应更多用户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单机游戏的硬件平台更加宽泛，网络游戏则由于通信限制对于设备硬件有要求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3549</Words>
  <Application>Microsoft Office PowerPoint</Application>
  <PresentationFormat>全屏显示(16:9)</PresentationFormat>
  <Paragraphs>321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Times New Roman</vt:lpstr>
      <vt:lpstr>Office 主题</vt:lpstr>
      <vt:lpstr>升级交互-UE网络</vt:lpstr>
      <vt:lpstr>学习目标</vt:lpstr>
      <vt:lpstr>单机游戏</vt:lpstr>
      <vt:lpstr>单机游戏特点</vt:lpstr>
      <vt:lpstr>单机游戏制作</vt:lpstr>
      <vt:lpstr>网络游戏</vt:lpstr>
      <vt:lpstr>网络游戏构成必要条件</vt:lpstr>
      <vt:lpstr>网络游戏结构</vt:lpstr>
      <vt:lpstr>与单机游戏区别</vt:lpstr>
      <vt:lpstr>网络交互流程</vt:lpstr>
      <vt:lpstr>网络交互流程</vt:lpstr>
      <vt:lpstr>伺服器</vt:lpstr>
      <vt:lpstr>客户端</vt:lpstr>
      <vt:lpstr>Unreal Engine的网络</vt:lpstr>
      <vt:lpstr>虚幻网络</vt:lpstr>
      <vt:lpstr>Listen-Server？原因？</vt:lpstr>
      <vt:lpstr>UE网络中的服务器？</vt:lpstr>
      <vt:lpstr>如何组合？</vt:lpstr>
      <vt:lpstr>游戏中的角色相对关系</vt:lpstr>
      <vt:lpstr>Actor的更新方式</vt:lpstr>
      <vt:lpstr>验证以下问题</vt:lpstr>
      <vt:lpstr>验证以下问题</vt:lpstr>
      <vt:lpstr>UE中网络对象归属分类</vt:lpstr>
      <vt:lpstr>UE框架中的结构布局划分</vt:lpstr>
      <vt:lpstr>整理下交集部分</vt:lpstr>
      <vt:lpstr>Remote Procedure Call</vt:lpstr>
      <vt:lpstr>RPC调用注意事项</vt:lpstr>
      <vt:lpstr>RPC调用情况分析</vt:lpstr>
      <vt:lpstr>操控角色之间的身份</vt:lpstr>
      <vt:lpstr>RPC总结</vt:lpstr>
      <vt:lpstr>数据同步</vt:lpstr>
      <vt:lpstr>属性复制条件</vt:lpstr>
      <vt:lpstr>场景那么大，所有的Actor更新都需要时刻广播么？</vt:lpstr>
      <vt:lpstr>网络关联性</vt:lpstr>
      <vt:lpstr>在UE网络中使用C++</vt:lpstr>
      <vt:lpstr>RPC</vt:lpstr>
      <vt:lpstr>On Server</vt:lpstr>
      <vt:lpstr>On Client</vt:lpstr>
      <vt:lpstr>Multicast</vt:lpstr>
      <vt:lpstr>参数同步</vt:lpstr>
      <vt:lpstr>绑定参数到复制参数列表</vt:lpstr>
      <vt:lpstr>为复制参数增加条件</vt:lpstr>
      <vt:lpstr>开设服务器</vt:lpstr>
      <vt:lpstr>蓝图中开启服务器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游戏制作的魅力</dc:title>
  <dc:creator>ZhangQiang</dc:creator>
  <cp:lastModifiedBy>hxsd</cp:lastModifiedBy>
  <cp:revision>828</cp:revision>
  <dcterms:created xsi:type="dcterms:W3CDTF">2017-09-23T14:26:16Z</dcterms:created>
  <dcterms:modified xsi:type="dcterms:W3CDTF">2018-06-27T06:07:47Z</dcterms:modified>
</cp:coreProperties>
</file>