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14"/>
  </p:notesMasterIdLst>
  <p:handoutMasterIdLst>
    <p:handoutMasterId r:id="rId15"/>
  </p:handoutMasterIdLst>
  <p:sldIdLst>
    <p:sldId id="256" r:id="rId2"/>
    <p:sldId id="264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zh-CN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07C00"/>
    <a:srgbClr val="2C7584"/>
    <a:srgbClr val="E58C2B"/>
    <a:srgbClr val="FFFFFF"/>
    <a:srgbClr val="2A2C3A"/>
    <a:srgbClr val="003567"/>
    <a:srgbClr val="5B9BD5"/>
    <a:srgbClr val="A40000"/>
    <a:srgbClr val="0194D9"/>
    <a:srgbClr val="1B1B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1" autoAdjust="0"/>
    <p:restoredTop sz="86382" autoAdjust="0"/>
  </p:normalViewPr>
  <p:slideViewPr>
    <p:cSldViewPr snapToGrid="0" showGuides="1">
      <p:cViewPr varScale="1">
        <p:scale>
          <a:sx n="136" d="100"/>
          <a:sy n="136" d="100"/>
        </p:scale>
        <p:origin x="-72" y="-49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74" d="100"/>
          <a:sy n="74" d="100"/>
        </p:scale>
        <p:origin x="2670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51E922-0328-45E1-9150-98586B2A2CA9}" type="datetimeFigureOut">
              <a:rPr lang="zh-CN" altLang="en-US" smtClean="0"/>
              <a:t>2018-11-21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63D05F-012A-4285-BBBA-ACAE4D0CDB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30450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237A95-B61E-4FD9-B1A6-02CF3F42CC6C}" type="datetimeFigureOut">
              <a:rPr lang="zh-CN" altLang="en-US" smtClean="0"/>
              <a:t>2018-11-21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808A29-CDB4-4986-84BF-D7C29C0641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82367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4CA4E-F127-4112-8123-3B1A7890984D}" type="datetimeFigureOut">
              <a:rPr lang="zh-CN" altLang="en-US" smtClean="0"/>
              <a:t>2018-11-21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4BB80-FE8A-4BB7-84CF-22E76954292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-1" y="183293"/>
            <a:ext cx="136187" cy="342557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163748" y="176808"/>
            <a:ext cx="3046379" cy="396490"/>
          </a:xfrm>
        </p:spPr>
        <p:txBody>
          <a:bodyPr>
            <a:noAutofit/>
          </a:bodyPr>
          <a:lstStyle>
            <a:lvl1pPr algn="l"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</a:t>
            </a:r>
            <a:endParaRPr lang="zh-CN" altLang="en-US" dirty="0"/>
          </a:p>
        </p:txBody>
      </p:sp>
      <p:sp>
        <p:nvSpPr>
          <p:cNvPr id="10" name="内容占位符 2"/>
          <p:cNvSpPr>
            <a:spLocks noGrp="1"/>
          </p:cNvSpPr>
          <p:nvPr>
            <p:ph idx="1"/>
          </p:nvPr>
        </p:nvSpPr>
        <p:spPr>
          <a:xfrm>
            <a:off x="457200" y="1037968"/>
            <a:ext cx="11189368" cy="5318382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 smtClean="0"/>
              <a:t>单击此处编辑母版文本</a:t>
            </a:r>
            <a:r>
              <a:rPr lang="zh-CN" altLang="en-US" dirty="0" smtClean="0"/>
              <a:t>样式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185855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23936"/>
            <a:ext cx="10515600" cy="450421"/>
          </a:xfrm>
        </p:spPr>
        <p:txBody>
          <a:bodyPr>
            <a:noAutofit/>
          </a:bodyPr>
          <a:lstStyle>
            <a:lvl1pPr algn="ctr">
              <a:defRPr sz="32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037968"/>
            <a:ext cx="10515600" cy="5318382"/>
          </a:xfrm>
        </p:spPr>
        <p:txBody>
          <a:bodyPr/>
          <a:lstStyle>
            <a:lvl1pPr>
              <a:defRPr sz="2300"/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0" y="906162"/>
            <a:ext cx="121920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 userDrawn="1"/>
        </p:nvCxnSpPr>
        <p:spPr>
          <a:xfrm>
            <a:off x="0" y="6503773"/>
            <a:ext cx="121920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2514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4CA4E-F127-4112-8123-3B1A7890984D}" type="datetimeFigureOut">
              <a:rPr lang="zh-CN" altLang="en-US" smtClean="0"/>
              <a:t>2018-11-21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4BB80-FE8A-4BB7-84CF-22E7695429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3558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70849"/>
            <a:ext cx="12243881" cy="187020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2491841"/>
            <a:ext cx="9144000" cy="1016174"/>
          </a:xfrm>
        </p:spPr>
        <p:txBody>
          <a:bodyPr anchor="b">
            <a:normAutofit/>
          </a:bodyPr>
          <a:lstStyle>
            <a:lvl1pPr algn="ctr">
              <a:defRPr sz="5800" baseline="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4CA4E-F127-4112-8123-3B1A7890984D}" type="datetimeFigureOut">
              <a:rPr lang="zh-CN" altLang="en-US" smtClean="0"/>
              <a:t>2018-11-21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37495" y="6356352"/>
            <a:ext cx="2743200" cy="365125"/>
          </a:xfrm>
        </p:spPr>
        <p:txBody>
          <a:bodyPr/>
          <a:lstStyle/>
          <a:p>
            <a:fld id="{6BD4BB80-FE8A-4BB7-84CF-22E7695429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3028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859932"/>
            <a:ext cx="12243881" cy="65867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94560"/>
            <a:ext cx="12243881" cy="66537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2286010"/>
            <a:ext cx="9144000" cy="1016174"/>
          </a:xfrm>
        </p:spPr>
        <p:txBody>
          <a:bodyPr anchor="b">
            <a:normAutofit/>
          </a:bodyPr>
          <a:lstStyle>
            <a:lvl1pPr algn="ctr">
              <a:defRPr sz="4800" baseline="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41171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4CA4E-F127-4112-8123-3B1A7890984D}" type="datetimeFigureOut">
              <a:rPr lang="zh-CN" altLang="en-US" smtClean="0"/>
              <a:t>2018-11-21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4BB80-FE8A-4BB7-84CF-22E7695429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0765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4CA4E-F127-4112-8123-3B1A7890984D}" type="datetimeFigureOut">
              <a:rPr lang="zh-CN" altLang="en-US" smtClean="0"/>
              <a:t>2018-11-21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4BB80-FE8A-4BB7-84CF-22E76954292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图片占位符 6"/>
          <p:cNvSpPr>
            <a:spLocks noGrp="1"/>
          </p:cNvSpPr>
          <p:nvPr>
            <p:ph type="pic" sz="quarter" idx="13"/>
          </p:nvPr>
        </p:nvSpPr>
        <p:spPr>
          <a:xfrm>
            <a:off x="6624084" y="1027908"/>
            <a:ext cx="4729716" cy="2906139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图片占位符 8"/>
          <p:cNvSpPr>
            <a:spLocks noGrp="1"/>
          </p:cNvSpPr>
          <p:nvPr>
            <p:ph type="pic" sz="quarter" idx="14"/>
          </p:nvPr>
        </p:nvSpPr>
        <p:spPr>
          <a:xfrm>
            <a:off x="7783033" y="4112995"/>
            <a:ext cx="3570767" cy="2000469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1" name="图片占位符 10"/>
          <p:cNvSpPr>
            <a:spLocks noGrp="1"/>
          </p:cNvSpPr>
          <p:nvPr>
            <p:ph type="pic" sz="quarter" idx="15"/>
          </p:nvPr>
        </p:nvSpPr>
        <p:spPr>
          <a:xfrm>
            <a:off x="3827721" y="4112996"/>
            <a:ext cx="3732028" cy="2000468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3" name="图片占位符 12"/>
          <p:cNvSpPr>
            <a:spLocks noGrp="1"/>
          </p:cNvSpPr>
          <p:nvPr>
            <p:ph type="pic" sz="quarter" idx="16"/>
          </p:nvPr>
        </p:nvSpPr>
        <p:spPr>
          <a:xfrm>
            <a:off x="3827721" y="1027907"/>
            <a:ext cx="2690037" cy="2906139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5" name="图片占位符 14"/>
          <p:cNvSpPr>
            <a:spLocks noGrp="1"/>
          </p:cNvSpPr>
          <p:nvPr>
            <p:ph type="pic" sz="quarter" idx="17"/>
          </p:nvPr>
        </p:nvSpPr>
        <p:spPr>
          <a:xfrm>
            <a:off x="838200" y="1009652"/>
            <a:ext cx="2595563" cy="510381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2" name="标题 1"/>
          <p:cNvSpPr txBox="1">
            <a:spLocks/>
          </p:cNvSpPr>
          <p:nvPr userDrawn="1"/>
        </p:nvSpPr>
        <p:spPr>
          <a:xfrm>
            <a:off x="233082" y="311338"/>
            <a:ext cx="4527177" cy="6702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00" b="1" kern="1200" spc="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2822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9" y="2428389"/>
            <a:ext cx="4341812" cy="1325563"/>
          </a:xfrm>
        </p:spPr>
        <p:txBody>
          <a:bodyPr>
            <a:normAutofit/>
          </a:bodyPr>
          <a:lstStyle>
            <a:lvl1pPr>
              <a:defRPr sz="2800" b="1" i="0" spc="-151" baseline="0">
                <a:latin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E4D3C-E41F-4747-8964-3202DB34DAD9}" type="datetimeFigureOut">
              <a:rPr lang="zh-CN" altLang="en-US" smtClean="0"/>
              <a:t>2018-11-21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3DED-AA8D-46B3-A0BC-46568AE1FC4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内容占位符 9"/>
          <p:cNvSpPr>
            <a:spLocks noGrp="1"/>
          </p:cNvSpPr>
          <p:nvPr>
            <p:ph sz="quarter" idx="13"/>
          </p:nvPr>
        </p:nvSpPr>
        <p:spPr>
          <a:xfrm>
            <a:off x="5507781" y="1571626"/>
            <a:ext cx="5291237" cy="3844437"/>
          </a:xfrm>
        </p:spPr>
        <p:txBody>
          <a:bodyPr/>
          <a:lstStyle/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69405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文本"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ctrTitle"/>
          </p:nvPr>
        </p:nvSpPr>
        <p:spPr>
          <a:xfrm>
            <a:off x="1524000" y="2693773"/>
            <a:ext cx="9144000" cy="814242"/>
          </a:xfrm>
        </p:spPr>
        <p:txBody>
          <a:bodyPr anchor="b">
            <a:normAutofit/>
          </a:bodyPr>
          <a:lstStyle>
            <a:lvl1pPr algn="ctr">
              <a:defRPr sz="4000" baseline="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4323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24CA4E-F127-4112-8123-3B1A7890984D}" type="datetimeFigureOut">
              <a:rPr lang="zh-CN" altLang="en-US" smtClean="0"/>
              <a:t>2018-11-21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D4BB80-FE8A-4BB7-84CF-22E76954292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6589953"/>
            <a:ext cx="12192000" cy="267643"/>
          </a:xfrm>
          <a:prstGeom prst="rect">
            <a:avLst/>
          </a:prstGeom>
          <a:solidFill>
            <a:srgbClr val="1B1B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3496" y="6616510"/>
            <a:ext cx="1194717" cy="201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909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83" r:id="rId3"/>
    <p:sldLayoutId id="2147483687" r:id="rId4"/>
    <p:sldLayoutId id="2147483688" r:id="rId5"/>
    <p:sldLayoutId id="2147483650" r:id="rId6"/>
    <p:sldLayoutId id="2147483673" r:id="rId7"/>
    <p:sldLayoutId id="2147483668" r:id="rId8"/>
    <p:sldLayoutId id="2147483667" r:id="rId9"/>
  </p:sldLayoutIdLst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>
              <a:lumMod val="7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2">
              <a:lumMod val="7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2">
              <a:lumMod val="7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>
              <a:lumMod val="7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>
              <a:lumMod val="7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>
              <a:lumMod val="7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618" userDrawn="1">
          <p15:clr>
            <a:srgbClr val="F26B43"/>
          </p15:clr>
        </p15:guide>
        <p15:guide id="2" pos="7151" userDrawn="1">
          <p15:clr>
            <a:srgbClr val="F26B43"/>
          </p15:clr>
        </p15:guide>
        <p15:guide id="3" orient="horz" pos="232" userDrawn="1">
          <p15:clr>
            <a:srgbClr val="F26B43"/>
          </p15:clr>
        </p15:guide>
        <p15:guide id="4" orient="horz" pos="3884" userDrawn="1">
          <p15:clr>
            <a:srgbClr val="F26B43"/>
          </p15:clr>
        </p15:guide>
        <p15:guide id="5" pos="52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74573" y="2475366"/>
            <a:ext cx="9144000" cy="1016174"/>
          </a:xfrm>
        </p:spPr>
        <p:txBody>
          <a:bodyPr>
            <a:normAutofit/>
          </a:bodyPr>
          <a:lstStyle/>
          <a:p>
            <a:r>
              <a:rPr lang="en-US" altLang="zh-CN" b="1" dirty="0" smtClean="0"/>
              <a:t>EQS</a:t>
            </a:r>
            <a:r>
              <a:rPr lang="zh-CN" altLang="en-US" b="1" dirty="0" smtClean="0"/>
              <a:t>系统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11495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>
        <p:checker/>
      </p:transition>
    </mc:Choice>
    <mc:Fallback xmlns="">
      <p:transition spd="slow" advClick="0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环境询问内容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询问内容需要重写参考信息提供，分两种形式：坐标或对象</a:t>
            </a:r>
            <a:r>
              <a:rPr lang="en-US" altLang="zh-CN" dirty="0" smtClean="0"/>
              <a:t>Actor</a:t>
            </a:r>
            <a:r>
              <a:rPr lang="zh-CN" altLang="en-US" dirty="0" smtClean="0"/>
              <a:t>。提供结果以单个或是</a:t>
            </a:r>
            <a:r>
              <a:rPr lang="en-US" altLang="zh-CN" dirty="0" smtClean="0"/>
              <a:t>Set</a:t>
            </a:r>
            <a:r>
              <a:rPr lang="zh-CN" altLang="en-US" dirty="0" smtClean="0"/>
              <a:t>方式进行返回</a:t>
            </a:r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307" y="2229213"/>
            <a:ext cx="3390900" cy="135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1326" y="3529958"/>
            <a:ext cx="5181600" cy="2562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82667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EQS</a:t>
            </a:r>
            <a:r>
              <a:rPr lang="zh-CN" altLang="en-US" dirty="0" smtClean="0"/>
              <a:t>测试角色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用于在未进行场景运行时，在编辑器模式下提供测试信息结果反馈。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构建：在创建蓝图类，父类选择</a:t>
            </a:r>
            <a:r>
              <a:rPr lang="en-US" altLang="zh-CN" dirty="0" err="1" smtClean="0"/>
              <a:t>EQSTestingPawn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然后将构建好的</a:t>
            </a:r>
            <a:r>
              <a:rPr lang="en-US" altLang="zh-CN" dirty="0" smtClean="0"/>
              <a:t>EQS</a:t>
            </a:r>
            <a:r>
              <a:rPr lang="zh-CN" altLang="en-US" dirty="0" smtClean="0"/>
              <a:t>文件设置在</a:t>
            </a:r>
            <a:r>
              <a:rPr lang="en-US" altLang="zh-CN" dirty="0" smtClean="0"/>
              <a:t>Pawn</a:t>
            </a:r>
            <a:r>
              <a:rPr lang="zh-CN" altLang="en-US" dirty="0" smtClean="0"/>
              <a:t>的细节面板中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024" y="1983710"/>
            <a:ext cx="4000865" cy="1610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078" y="4241243"/>
            <a:ext cx="5133975" cy="180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57146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应用</a:t>
            </a:r>
            <a:r>
              <a:rPr lang="en-US" altLang="zh-CN" dirty="0" smtClean="0"/>
              <a:t>EQS</a:t>
            </a:r>
            <a:r>
              <a:rPr lang="zh-CN" altLang="en-US" dirty="0" smtClean="0"/>
              <a:t>结果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EQS</a:t>
            </a:r>
            <a:r>
              <a:rPr lang="zh-CN" altLang="en-US" dirty="0" smtClean="0"/>
              <a:t>只应用于行为树中，用于帮助寻找合适的环境位置。</a:t>
            </a:r>
            <a:endParaRPr lang="en-US" altLang="zh-CN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 smtClean="0"/>
              <a:t>使用：先应用</a:t>
            </a:r>
            <a:r>
              <a:rPr lang="en-US" altLang="zh-CN" dirty="0" err="1" smtClean="0"/>
              <a:t>RunEQS</a:t>
            </a:r>
            <a:r>
              <a:rPr lang="zh-CN" altLang="en-US" dirty="0" smtClean="0"/>
              <a:t>，然后将寻找到的合适位置反给黑板，再操作黑板数据即可</a:t>
            </a:r>
            <a:endParaRPr lang="zh-CN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8516" y="3092208"/>
            <a:ext cx="3746322" cy="2391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2756" y="2432270"/>
            <a:ext cx="2796385" cy="3865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2748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0117" y="840675"/>
            <a:ext cx="7311765" cy="51766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921060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EQS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400" dirty="0" smtClean="0"/>
              <a:t>全名</a:t>
            </a:r>
            <a:r>
              <a:rPr lang="en-US" altLang="zh-CN" sz="2400" dirty="0" smtClean="0"/>
              <a:t>Environment Query System</a:t>
            </a:r>
            <a:r>
              <a:rPr lang="zh-CN" altLang="en-US" sz="2400" dirty="0" smtClean="0"/>
              <a:t>（环境询问系统），旨在帮助用户构建环境信息查询器，收集环境信息，进行分析测试。根据给定的条件，寻找合适的位置进行返回。</a:t>
            </a:r>
            <a:r>
              <a:rPr lang="en-US" altLang="zh-CN" sz="2400" dirty="0" smtClean="0"/>
              <a:t>EQS</a:t>
            </a:r>
            <a:r>
              <a:rPr lang="zh-CN" altLang="en-US" sz="2400" dirty="0" smtClean="0"/>
              <a:t>系统在虚幻中是测试系统，使用需要先进行开启。</a:t>
            </a:r>
            <a:endParaRPr lang="en-US" altLang="zh-CN" sz="2400" dirty="0" smtClean="0"/>
          </a:p>
          <a:p>
            <a:pPr marL="0" indent="0">
              <a:lnSpc>
                <a:spcPct val="150000"/>
              </a:lnSpc>
              <a:buNone/>
            </a:pPr>
            <a:endParaRPr lang="en-US" altLang="zh-CN" sz="24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 dirty="0" smtClean="0"/>
              <a:t>原理：通过给定的生成器（用于环境选点），应用测试（条件排查），选取最符合测试结果的位置，并进行返回。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2087845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操作步骤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200" dirty="0" smtClean="0"/>
              <a:t>开启</a:t>
            </a:r>
            <a:r>
              <a:rPr lang="en-US" altLang="zh-CN" sz="2200" dirty="0" smtClean="0"/>
              <a:t>EQS</a:t>
            </a:r>
            <a:r>
              <a:rPr lang="zh-CN" altLang="en-US" sz="2200" dirty="0" smtClean="0"/>
              <a:t>系统。（编辑器</a:t>
            </a:r>
            <a:r>
              <a:rPr lang="en-US" altLang="zh-CN" sz="2200" dirty="0" smtClean="0"/>
              <a:t>-</a:t>
            </a:r>
            <a:r>
              <a:rPr lang="zh-CN" altLang="en-US" sz="2200" dirty="0" smtClean="0"/>
              <a:t>试验项</a:t>
            </a:r>
            <a:r>
              <a:rPr lang="en-US" altLang="zh-CN" sz="2200" dirty="0" smtClean="0"/>
              <a:t>-AI</a:t>
            </a:r>
            <a:r>
              <a:rPr lang="zh-CN" altLang="en-US" sz="2200" dirty="0" smtClean="0"/>
              <a:t>中）</a:t>
            </a:r>
            <a:endParaRPr lang="en-US" altLang="zh-CN" sz="2200" dirty="0" smtClean="0"/>
          </a:p>
          <a:p>
            <a:pPr>
              <a:lnSpc>
                <a:spcPct val="150000"/>
              </a:lnSpc>
            </a:pPr>
            <a:r>
              <a:rPr lang="zh-CN" altLang="en-US" sz="2200" dirty="0" smtClean="0"/>
              <a:t>创建</a:t>
            </a:r>
            <a:r>
              <a:rPr lang="en-US" altLang="zh-CN" sz="2200" dirty="0" smtClean="0"/>
              <a:t>EQS</a:t>
            </a:r>
            <a:r>
              <a:rPr lang="zh-CN" altLang="en-US" sz="2200" dirty="0" smtClean="0"/>
              <a:t>。（内容浏览器</a:t>
            </a:r>
            <a:r>
              <a:rPr lang="en-US" altLang="zh-CN" sz="2200" dirty="0" smtClean="0"/>
              <a:t>-</a:t>
            </a:r>
            <a:r>
              <a:rPr lang="zh-CN" altLang="en-US" sz="2200" dirty="0" smtClean="0"/>
              <a:t>右键</a:t>
            </a:r>
            <a:r>
              <a:rPr lang="en-US" altLang="zh-CN" sz="2200" dirty="0" smtClean="0"/>
              <a:t>-AI</a:t>
            </a:r>
            <a:r>
              <a:rPr lang="zh-CN" altLang="en-US" sz="2200" dirty="0" smtClean="0"/>
              <a:t>中）</a:t>
            </a:r>
            <a:endParaRPr lang="en-US" altLang="zh-CN" sz="2200" dirty="0" smtClean="0"/>
          </a:p>
          <a:p>
            <a:pPr>
              <a:lnSpc>
                <a:spcPct val="150000"/>
              </a:lnSpc>
            </a:pPr>
            <a:r>
              <a:rPr lang="zh-CN" altLang="en-US" sz="2200" dirty="0" smtClean="0"/>
              <a:t>选取生成器（用于在环境中收集信息点）</a:t>
            </a:r>
            <a:endParaRPr lang="en-US" altLang="zh-CN" sz="2200" dirty="0" smtClean="0"/>
          </a:p>
          <a:p>
            <a:pPr>
              <a:lnSpc>
                <a:spcPct val="150000"/>
              </a:lnSpc>
            </a:pPr>
            <a:r>
              <a:rPr lang="zh-CN" altLang="en-US" sz="2200" dirty="0" smtClean="0"/>
              <a:t>编写测试项（可以多条件共用）</a:t>
            </a:r>
            <a:endParaRPr lang="en-US" altLang="zh-CN" sz="2200" dirty="0" smtClean="0"/>
          </a:p>
          <a:p>
            <a:pPr>
              <a:lnSpc>
                <a:spcPct val="150000"/>
              </a:lnSpc>
            </a:pPr>
            <a:r>
              <a:rPr lang="zh-CN" altLang="en-US" sz="2200" dirty="0"/>
              <a:t>行为</a:t>
            </a:r>
            <a:r>
              <a:rPr lang="zh-CN" altLang="en-US" sz="2200" dirty="0" smtClean="0"/>
              <a:t>树中运用</a:t>
            </a:r>
            <a:r>
              <a:rPr lang="en-US" altLang="zh-CN" sz="2200" dirty="0" smtClean="0"/>
              <a:t>EQS</a:t>
            </a:r>
          </a:p>
          <a:p>
            <a:pPr>
              <a:lnSpc>
                <a:spcPct val="150000"/>
              </a:lnSpc>
            </a:pPr>
            <a:r>
              <a:rPr lang="zh-CN" altLang="en-US" sz="2200" dirty="0" smtClean="0"/>
              <a:t>将</a:t>
            </a:r>
            <a:r>
              <a:rPr lang="en-US" altLang="zh-CN" sz="2200" dirty="0" smtClean="0"/>
              <a:t>EQS</a:t>
            </a:r>
            <a:r>
              <a:rPr lang="zh-CN" altLang="en-US" sz="2200" dirty="0" smtClean="0"/>
              <a:t>内容返回到黑板</a:t>
            </a:r>
            <a:endParaRPr lang="en-US" altLang="zh-CN" sz="2200" dirty="0" smtClean="0"/>
          </a:p>
          <a:p>
            <a:pPr>
              <a:lnSpc>
                <a:spcPct val="150000"/>
              </a:lnSpc>
            </a:pPr>
            <a:r>
              <a:rPr lang="zh-CN" altLang="en-US" sz="2200" dirty="0" smtClean="0"/>
              <a:t>使用黑板数据</a:t>
            </a:r>
            <a:endParaRPr lang="zh-CN" altLang="en-US" sz="2200" dirty="0"/>
          </a:p>
        </p:txBody>
      </p:sp>
    </p:spTree>
    <p:extLst>
      <p:ext uri="{BB962C8B-B14F-4D97-AF65-F5344CB8AC3E}">
        <p14:creationId xmlns:p14="http://schemas.microsoft.com/office/powerpoint/2010/main" val="723190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生成器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 smtClean="0"/>
              <a:t>将使用</a:t>
            </a:r>
            <a:r>
              <a:rPr lang="en-US" altLang="zh-CN" sz="2000" dirty="0" smtClean="0"/>
              <a:t>EQS</a:t>
            </a:r>
            <a:r>
              <a:rPr lang="zh-CN" altLang="en-US" sz="2000" dirty="0" smtClean="0"/>
              <a:t>的询问者为中心，以给定的规则进行采样点选取，将选取结果进行备选预留。</a:t>
            </a:r>
            <a:endParaRPr lang="en-US" altLang="zh-CN" sz="20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 smtClean="0"/>
              <a:t>目的：选一堆点然后筛选</a:t>
            </a:r>
            <a:endParaRPr lang="en-US" altLang="zh-CN" sz="2000" dirty="0" smtClean="0"/>
          </a:p>
          <a:p>
            <a:pPr marL="0" indent="0">
              <a:lnSpc>
                <a:spcPct val="150000"/>
              </a:lnSpc>
              <a:buNone/>
            </a:pPr>
            <a:endParaRPr lang="en-US" altLang="zh-CN" sz="2000" dirty="0" smtClean="0"/>
          </a:p>
          <a:p>
            <a:pPr marL="0" indent="0">
              <a:lnSpc>
                <a:spcPct val="150000"/>
              </a:lnSpc>
              <a:buNone/>
            </a:pPr>
            <a:endParaRPr lang="zh-CN" altLang="en-US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740" y="2862865"/>
            <a:ext cx="1419225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43839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生成器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71341" y="1136989"/>
            <a:ext cx="11024316" cy="42078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1500" dirty="0"/>
              <a:t>Actors Of Class </a:t>
            </a:r>
            <a:r>
              <a:rPr lang="zh-CN" altLang="en-US" sz="1500" dirty="0"/>
              <a:t>选点方式通过采样场景中的对象，类型匹配正确，则使用对象位置信息作为采样点（可以设置半径范围，和采样中心参照）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1500" dirty="0"/>
              <a:t>Composite </a:t>
            </a:r>
            <a:r>
              <a:rPr lang="zh-CN" altLang="en-US" sz="1500" dirty="0"/>
              <a:t>复合多种生成器，用来组合生成器使用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1500" dirty="0"/>
              <a:t>Current Location </a:t>
            </a:r>
            <a:r>
              <a:rPr lang="zh-CN" altLang="en-US" sz="1500" dirty="0"/>
              <a:t>使用当前位置作为采样点。当前位置可以使用</a:t>
            </a:r>
            <a:r>
              <a:rPr lang="en-US" altLang="zh-CN" sz="1500" dirty="0"/>
              <a:t>Context</a:t>
            </a:r>
            <a:r>
              <a:rPr lang="zh-CN" altLang="en-US" sz="1500" dirty="0"/>
              <a:t>进行选取，或是询问者自己，或是</a:t>
            </a:r>
            <a:r>
              <a:rPr lang="en-US" altLang="zh-CN" sz="1500" dirty="0"/>
              <a:t>Context</a:t>
            </a:r>
            <a:r>
              <a:rPr lang="zh-CN" altLang="en-US" sz="1500" dirty="0"/>
              <a:t>中返回的内容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1500" dirty="0"/>
              <a:t>Points Circle </a:t>
            </a:r>
            <a:r>
              <a:rPr lang="zh-CN" altLang="en-US" sz="1500" dirty="0"/>
              <a:t>环形生成器。选取方式使用参考点（一般是询问者，或是</a:t>
            </a:r>
            <a:r>
              <a:rPr lang="en-US" altLang="zh-CN" sz="1500" dirty="0"/>
              <a:t>Context</a:t>
            </a:r>
            <a:r>
              <a:rPr lang="zh-CN" altLang="en-US" sz="1500" dirty="0"/>
              <a:t>提供的数据）向四周转圈发射射线。如果触碰到任何物体则将碰撞位置作为采样点，如无碰撞则以设定最大半径为采样点。可以设定半径和发射间隔角度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1500" dirty="0"/>
              <a:t>Points Cone </a:t>
            </a:r>
            <a:r>
              <a:rPr lang="zh-CN" altLang="en-US" sz="1500" dirty="0"/>
              <a:t>锥形生成器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1500" dirty="0"/>
              <a:t>Points Donut  </a:t>
            </a:r>
            <a:r>
              <a:rPr lang="zh-CN" altLang="en-US" sz="1500" dirty="0"/>
              <a:t>环状生成器，区别于</a:t>
            </a:r>
            <a:r>
              <a:rPr lang="en-US" altLang="zh-CN" sz="1500" dirty="0"/>
              <a:t>Circle</a:t>
            </a:r>
            <a:r>
              <a:rPr lang="zh-CN" altLang="en-US" sz="1500" dirty="0"/>
              <a:t>，此生成器如同水波，一层一层向外扩散，直到最大半径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1500" dirty="0"/>
              <a:t>Points Grid  </a:t>
            </a:r>
            <a:r>
              <a:rPr lang="zh-CN" altLang="en-US" sz="1500" dirty="0"/>
              <a:t>简单的格子生成器，不对采样点进行路径规则校验，不可达位置也将被收集。收集方式：以参照位置（一般是询问者）为基准，垂直向上向下进行导航投射，如有导航覆盖，则返回采样点。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1500" dirty="0"/>
              <a:t>Points </a:t>
            </a:r>
            <a:r>
              <a:rPr lang="en-US" altLang="zh-CN" sz="1500" dirty="0" err="1"/>
              <a:t>Pathing</a:t>
            </a:r>
            <a:r>
              <a:rPr lang="en-US" altLang="zh-CN" sz="1500" dirty="0"/>
              <a:t> Grid </a:t>
            </a:r>
            <a:r>
              <a:rPr lang="zh-CN" altLang="en-US" sz="1500" dirty="0"/>
              <a:t>格子生成器，采样点必须是导航可达，需要满足导航规则校验。收集方式：以参照位置（一般是询问者）为基准，垂直向上向下进行导航投射，如有导航覆盖并且参照位置可达，则返回采样点。</a:t>
            </a:r>
            <a:endParaRPr lang="zh-CN" altLang="en-US" sz="1500" dirty="0"/>
          </a:p>
        </p:txBody>
      </p:sp>
    </p:spTree>
    <p:extLst>
      <p:ext uri="{BB962C8B-B14F-4D97-AF65-F5344CB8AC3E}">
        <p14:creationId xmlns:p14="http://schemas.microsoft.com/office/powerpoint/2010/main" val="3679430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测试节点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000" dirty="0" smtClean="0"/>
              <a:t>用于将环境生成器中采集到的点进行筛选，通过给定的筛选条件选择出最合适的点进行返回。</a:t>
            </a:r>
            <a:endParaRPr lang="zh-CN" altLang="en-US" sz="2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603" y="2497979"/>
            <a:ext cx="3971925" cy="174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97848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测试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71341" y="1009821"/>
            <a:ext cx="11024316" cy="4559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1300" dirty="0"/>
              <a:t>Distance </a:t>
            </a:r>
            <a:r>
              <a:rPr lang="zh-CN" altLang="en-US" sz="1300" dirty="0"/>
              <a:t>距离测试节点，将选择器选取的点用给予和</a:t>
            </a:r>
            <a:r>
              <a:rPr lang="zh-CN" altLang="en-US" sz="1300" b="1" dirty="0"/>
              <a:t>参照内容</a:t>
            </a:r>
            <a:r>
              <a:rPr lang="zh-CN" altLang="en-US" sz="1300" dirty="0"/>
              <a:t>进行距离测试。距离越远则分值越大，如果希望越近分值越大请调整</a:t>
            </a:r>
            <a:r>
              <a:rPr lang="en-US" altLang="zh-CN" sz="1300" dirty="0"/>
              <a:t>Score</a:t>
            </a:r>
            <a:r>
              <a:rPr lang="zh-CN" altLang="en-US" sz="1300" dirty="0"/>
              <a:t>中的</a:t>
            </a:r>
            <a:r>
              <a:rPr lang="en-US" altLang="zh-CN" sz="1300" dirty="0"/>
              <a:t>Scoring Equation</a:t>
            </a:r>
            <a:r>
              <a:rPr lang="zh-CN" altLang="en-US" sz="1300" dirty="0"/>
              <a:t>，将线性递增改为递减（</a:t>
            </a:r>
            <a:r>
              <a:rPr lang="en-US" altLang="zh-CN" sz="1300" dirty="0"/>
              <a:t>Inverse Linear</a:t>
            </a:r>
            <a:r>
              <a:rPr lang="zh-CN" altLang="en-US" sz="1300" dirty="0"/>
              <a:t>）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1300" dirty="0"/>
              <a:t>Dot  </a:t>
            </a:r>
            <a:r>
              <a:rPr lang="zh-CN" altLang="en-US" sz="1300" dirty="0"/>
              <a:t>使用点乘的方式，为选取点打分，值域范围</a:t>
            </a:r>
            <a:r>
              <a:rPr lang="en-US" altLang="zh-CN" sz="1300" dirty="0"/>
              <a:t>0-1</a:t>
            </a:r>
            <a:r>
              <a:rPr lang="zh-CN" altLang="en-US" sz="1300" dirty="0"/>
              <a:t>（点乘有负数，打分无负数，正面为</a:t>
            </a:r>
            <a:r>
              <a:rPr lang="en-US" altLang="zh-CN" sz="1300" dirty="0"/>
              <a:t>1</a:t>
            </a:r>
            <a:r>
              <a:rPr lang="zh-CN" altLang="en-US" sz="1300" dirty="0"/>
              <a:t>，背面为</a:t>
            </a:r>
            <a:r>
              <a:rPr lang="en-US" altLang="zh-CN" sz="1300" dirty="0"/>
              <a:t>0</a:t>
            </a:r>
            <a:r>
              <a:rPr lang="zh-CN" altLang="en-US" sz="1300" dirty="0"/>
              <a:t>，呈现扇形左右递增向</a:t>
            </a:r>
            <a:r>
              <a:rPr lang="en-US" altLang="zh-CN" sz="1300" dirty="0"/>
              <a:t>1</a:t>
            </a:r>
            <a:r>
              <a:rPr lang="zh-CN" altLang="en-US" sz="1300" dirty="0"/>
              <a:t>）。也可以对结果进行绝对值设定（勾选</a:t>
            </a:r>
            <a:r>
              <a:rPr lang="en-US" altLang="zh-CN" sz="1300" dirty="0"/>
              <a:t>Absolute Value</a:t>
            </a:r>
            <a:r>
              <a:rPr lang="zh-CN" altLang="en-US" sz="1300" dirty="0"/>
              <a:t>，结果为点乘后绝对值值域</a:t>
            </a:r>
            <a:r>
              <a:rPr lang="en-US" altLang="zh-CN" sz="1300" dirty="0"/>
              <a:t>0-1</a:t>
            </a:r>
            <a:r>
              <a:rPr lang="zh-CN" altLang="en-US" sz="1300" dirty="0"/>
              <a:t>，正面</a:t>
            </a:r>
            <a:r>
              <a:rPr lang="en-US" altLang="zh-CN" sz="1300" dirty="0"/>
              <a:t>1</a:t>
            </a:r>
            <a:r>
              <a:rPr lang="zh-CN" altLang="en-US" sz="1300" dirty="0"/>
              <a:t>，背面</a:t>
            </a:r>
            <a:r>
              <a:rPr lang="en-US" altLang="zh-CN" sz="1300" dirty="0"/>
              <a:t>1</a:t>
            </a:r>
            <a:r>
              <a:rPr lang="zh-CN" altLang="en-US" sz="1300" dirty="0"/>
              <a:t>，左右两边</a:t>
            </a:r>
            <a:r>
              <a:rPr lang="en-US" altLang="zh-CN" sz="1300" dirty="0"/>
              <a:t>0</a:t>
            </a:r>
            <a:r>
              <a:rPr lang="zh-CN" altLang="en-US" sz="1300" dirty="0"/>
              <a:t>）。点乘中的向量选取可以使用两点方式或是</a:t>
            </a:r>
            <a:r>
              <a:rPr lang="en-US" altLang="zh-CN" sz="1300" dirty="0"/>
              <a:t>Rotation</a:t>
            </a:r>
            <a:r>
              <a:rPr lang="zh-CN" altLang="en-US" sz="1300" dirty="0"/>
              <a:t>方式。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1300" dirty="0"/>
              <a:t>Gameplay Tags </a:t>
            </a:r>
            <a:r>
              <a:rPr lang="zh-CN" altLang="en-US" sz="1300" dirty="0"/>
              <a:t>使用标签进行询问测试（</a:t>
            </a:r>
            <a:r>
              <a:rPr lang="en-US" altLang="zh-CN" sz="1300" dirty="0" err="1"/>
              <a:t>GamePlay</a:t>
            </a:r>
            <a:r>
              <a:rPr lang="en-US" altLang="zh-CN" sz="1300" dirty="0"/>
              <a:t> Tags</a:t>
            </a:r>
            <a:r>
              <a:rPr lang="zh-CN" altLang="en-US" sz="1300" dirty="0"/>
              <a:t>本身是为</a:t>
            </a:r>
            <a:r>
              <a:rPr lang="en-US" altLang="zh-CN" sz="1300" dirty="0"/>
              <a:t>Actor</a:t>
            </a:r>
            <a:r>
              <a:rPr lang="zh-CN" altLang="en-US" sz="1300" dirty="0"/>
              <a:t>查询操作提供分层，一般用于查询。关于</a:t>
            </a:r>
            <a:r>
              <a:rPr lang="en-US" altLang="zh-CN" sz="1300" dirty="0"/>
              <a:t>GT</a:t>
            </a:r>
            <a:r>
              <a:rPr lang="zh-CN" altLang="en-US" sz="1300" dirty="0"/>
              <a:t>使用，我后期会出一篇文章介绍）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1300" dirty="0"/>
              <a:t>Overlap  </a:t>
            </a:r>
            <a:r>
              <a:rPr lang="zh-CN" altLang="en-US" sz="1300" dirty="0"/>
              <a:t>在采样点，使用通道检测方式，返回是否有符合通道标记的内容存在。如存在返回</a:t>
            </a:r>
            <a:r>
              <a:rPr lang="en-US" altLang="zh-CN" sz="1300" dirty="0"/>
              <a:t>1</a:t>
            </a:r>
            <a:r>
              <a:rPr lang="zh-CN" altLang="en-US" sz="1300" dirty="0"/>
              <a:t>，反之返回</a:t>
            </a:r>
            <a:r>
              <a:rPr lang="en-US" altLang="zh-CN" sz="1300" dirty="0"/>
              <a:t>0</a:t>
            </a:r>
            <a:r>
              <a:rPr lang="zh-CN" altLang="en-US" sz="1300" dirty="0"/>
              <a:t>。检测形状，</a:t>
            </a:r>
            <a:r>
              <a:rPr lang="en-US" altLang="zh-CN" sz="1300" dirty="0"/>
              <a:t>Box</a:t>
            </a:r>
            <a:r>
              <a:rPr lang="zh-CN" altLang="en-US" sz="1300" dirty="0"/>
              <a:t>，</a:t>
            </a:r>
            <a:r>
              <a:rPr lang="en-US" altLang="zh-CN" sz="1300" dirty="0"/>
              <a:t>Sphere</a:t>
            </a:r>
            <a:r>
              <a:rPr lang="zh-CN" altLang="en-US" sz="1300" dirty="0"/>
              <a:t>，</a:t>
            </a:r>
            <a:r>
              <a:rPr lang="en-US" altLang="zh-CN" sz="1300" dirty="0"/>
              <a:t>Capsule</a:t>
            </a:r>
            <a:r>
              <a:rPr lang="zh-CN" altLang="en-US" sz="1300" dirty="0"/>
              <a:t>。用于检测查询某一个点附近是否存在某一样东西。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1300" dirty="0" err="1"/>
              <a:t>Pathfinding</a:t>
            </a:r>
            <a:r>
              <a:rPr lang="en-US" altLang="zh-CN" sz="1300" dirty="0"/>
              <a:t>  </a:t>
            </a:r>
            <a:r>
              <a:rPr lang="zh-CN" altLang="en-US" sz="1300" dirty="0"/>
              <a:t>将采样点与内容进行导航寻路器测试，可达则分数</a:t>
            </a:r>
            <a:r>
              <a:rPr lang="en-US" altLang="zh-CN" sz="1300" dirty="0"/>
              <a:t>1</a:t>
            </a:r>
            <a:r>
              <a:rPr lang="zh-CN" altLang="en-US" sz="1300" dirty="0"/>
              <a:t>，不可达为</a:t>
            </a:r>
            <a:r>
              <a:rPr lang="en-US" altLang="zh-CN" sz="1300" dirty="0"/>
              <a:t>0</a:t>
            </a:r>
            <a:r>
              <a:rPr lang="zh-CN" altLang="en-US" sz="1300" dirty="0"/>
              <a:t>。它将用于最终测试点生成，返回一个可达测试点。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1300" dirty="0" err="1"/>
              <a:t>Pathfinding</a:t>
            </a:r>
            <a:r>
              <a:rPr lang="en-US" altLang="zh-CN" sz="1300" dirty="0"/>
              <a:t> Batch </a:t>
            </a:r>
            <a:r>
              <a:rPr lang="zh-CN" altLang="en-US" sz="1300" dirty="0"/>
              <a:t>将采样点与内容进行导航寻路器测试，可达则分数</a:t>
            </a:r>
            <a:r>
              <a:rPr lang="en-US" altLang="zh-CN" sz="1300" dirty="0"/>
              <a:t>1</a:t>
            </a:r>
            <a:r>
              <a:rPr lang="zh-CN" altLang="en-US" sz="1300" dirty="0"/>
              <a:t>，不可达为</a:t>
            </a:r>
            <a:r>
              <a:rPr lang="en-US" altLang="zh-CN" sz="1300" dirty="0"/>
              <a:t>0</a:t>
            </a:r>
            <a:r>
              <a:rPr lang="zh-CN" altLang="en-US" sz="1300" dirty="0"/>
              <a:t>。它会返回所有可达点，供下个测试项目使用。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1300" dirty="0"/>
              <a:t>Project  </a:t>
            </a:r>
            <a:r>
              <a:rPr lang="zh-CN" altLang="en-US" sz="1300" dirty="0"/>
              <a:t>投射测试。可以用来修正生成器采样点位置。两种模式：导航投射，在采样点为基准，垂直向上向下进行导航检测，碰到导航覆盖点则修正采样点位置。形状检测，不考虑导航，只要在通道碰撞成立，则修正采样点到新的位置。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1300" dirty="0"/>
              <a:t>Trace  </a:t>
            </a:r>
            <a:r>
              <a:rPr lang="zh-CN" altLang="en-US" sz="1300" dirty="0"/>
              <a:t>射线测试。用来测试采样点，到</a:t>
            </a:r>
            <a:r>
              <a:rPr lang="en-US" altLang="zh-CN" sz="1300" dirty="0"/>
              <a:t>Context</a:t>
            </a:r>
            <a:r>
              <a:rPr lang="zh-CN" altLang="en-US" sz="1300" dirty="0"/>
              <a:t>参照点之间是否存在遮挡，这是重要节点，一般可以用来寻找可以用来躲避的采样点（从采样点到敌人之间存在遮挡则认定可以躲避）。存在遮挡分数为</a:t>
            </a:r>
            <a:r>
              <a:rPr lang="en-US" altLang="zh-CN" sz="1300" dirty="0"/>
              <a:t>1</a:t>
            </a:r>
            <a:r>
              <a:rPr lang="zh-CN" altLang="en-US" sz="1300" dirty="0"/>
              <a:t>，不存在为</a:t>
            </a:r>
            <a:r>
              <a:rPr lang="en-US" altLang="zh-CN" sz="1300" dirty="0"/>
              <a:t>0</a:t>
            </a:r>
            <a:r>
              <a:rPr lang="zh-CN" altLang="en-US" sz="1300" dirty="0"/>
              <a:t>。注意：需要考虑高度问题，采样点一般均在地面，从地面直接发射射线到</a:t>
            </a:r>
            <a:r>
              <a:rPr lang="en-US" altLang="zh-CN" sz="1300" dirty="0"/>
              <a:t>Context</a:t>
            </a:r>
            <a:r>
              <a:rPr lang="zh-CN" altLang="en-US" sz="1300" dirty="0"/>
              <a:t>可能会出现被非常矮的物体阻挡，可以通过调整</a:t>
            </a:r>
            <a:r>
              <a:rPr lang="en-US" altLang="zh-CN" sz="1300" dirty="0"/>
              <a:t>Height Offset</a:t>
            </a:r>
            <a:r>
              <a:rPr lang="zh-CN" altLang="en-US" sz="1300" dirty="0"/>
              <a:t>解决此问题。</a:t>
            </a:r>
          </a:p>
        </p:txBody>
      </p:sp>
    </p:spTree>
    <p:extLst>
      <p:ext uri="{BB962C8B-B14F-4D97-AF65-F5344CB8AC3E}">
        <p14:creationId xmlns:p14="http://schemas.microsoft.com/office/powerpoint/2010/main" val="1526935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环境询问内容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 smtClean="0"/>
              <a:t>测试节点进行测试时的参考信息来源。例如使用距离询问测试，那么距离询问测试中需要提供将采集到的信息点与谁做测试。而提供测试参考信息的就是</a:t>
            </a:r>
            <a:r>
              <a:rPr lang="en-US" altLang="zh-CN" sz="2000" dirty="0" err="1" smtClean="0"/>
              <a:t>EnvQueryContext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 smtClean="0"/>
              <a:t>构建：创建蓝图，选择继承自</a:t>
            </a:r>
            <a:r>
              <a:rPr lang="en-US" altLang="zh-CN" sz="2000" dirty="0" err="1" smtClean="0"/>
              <a:t>EnvQueryContext_BlueprintBase</a:t>
            </a:r>
            <a:endParaRPr lang="en-US" altLang="zh-CN" sz="2000" dirty="0" smtClean="0"/>
          </a:p>
          <a:p>
            <a:pPr marL="0" indent="0">
              <a:lnSpc>
                <a:spcPct val="150000"/>
              </a:lnSpc>
              <a:buNone/>
            </a:pPr>
            <a:endParaRPr lang="zh-CN" altLang="en-US" sz="20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188" y="3208432"/>
            <a:ext cx="5076825" cy="2019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58385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11896</TotalTime>
  <Words>566</Words>
  <Application>Microsoft Office PowerPoint</Application>
  <PresentationFormat>自定义</PresentationFormat>
  <Paragraphs>52</Paragraphs>
  <Slides>12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Office 主题</vt:lpstr>
      <vt:lpstr>EQS系统</vt:lpstr>
      <vt:lpstr>PowerPoint 演示文稿</vt:lpstr>
      <vt:lpstr>EQS</vt:lpstr>
      <vt:lpstr>操作步骤</vt:lpstr>
      <vt:lpstr>生成器</vt:lpstr>
      <vt:lpstr>生成器</vt:lpstr>
      <vt:lpstr>测试节点</vt:lpstr>
      <vt:lpstr>测试</vt:lpstr>
      <vt:lpstr>环境询问内容</vt:lpstr>
      <vt:lpstr>环境询问内容</vt:lpstr>
      <vt:lpstr>EQS测试角色</vt:lpstr>
      <vt:lpstr>应用EQS结果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曲晓巍</dc:creator>
  <cp:lastModifiedBy>Zery</cp:lastModifiedBy>
  <cp:revision>933</cp:revision>
  <dcterms:created xsi:type="dcterms:W3CDTF">2013-09-24T06:45:09Z</dcterms:created>
  <dcterms:modified xsi:type="dcterms:W3CDTF">2018-11-21T15:17:41Z</dcterms:modified>
</cp:coreProperties>
</file>