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3" r:id="rId12"/>
    <p:sldId id="282" r:id="rId13"/>
    <p:sldId id="292" r:id="rId14"/>
    <p:sldId id="284" r:id="rId15"/>
    <p:sldId id="285" r:id="rId16"/>
    <p:sldId id="293" r:id="rId17"/>
    <p:sldId id="286" r:id="rId18"/>
    <p:sldId id="287" r:id="rId19"/>
    <p:sldId id="288" r:id="rId20"/>
    <p:sldId id="289" r:id="rId21"/>
    <p:sldId id="290" r:id="rId22"/>
    <p:sldId id="291" r:id="rId2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D9"/>
    <a:srgbClr val="2A2C3A"/>
    <a:srgbClr val="3133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2" d="100"/>
          <a:sy n="202" d="100"/>
        </p:scale>
        <p:origin x="-84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5A770-F2B2-45CC-BDB2-0942E88586CF}" type="datetimeFigureOut">
              <a:rPr lang="zh-CN" altLang="en-US" smtClean="0"/>
              <a:t>2018-07-01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DD3C7-2897-44E5-8157-B2E911FF0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777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5140-A59D-4931-AEDE-08203D4D4539}" type="datetime1">
              <a:rPr lang="zh-CN" altLang="en-US" smtClean="0"/>
              <a:t>2018-07-01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火星时代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3F13-8777-42D6-A2D7-064D75A9C1EA}" type="datetime1">
              <a:rPr lang="zh-CN" altLang="en-US" smtClean="0"/>
              <a:t>2018-07-01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火星时代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EBD7-AE6C-401B-8537-4603370AE5DA}" type="datetime1">
              <a:rPr lang="zh-CN" altLang="en-US" smtClean="0"/>
              <a:t>2018-07-01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火星时代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5F98-CA22-4629-AC95-29E224AF5C8B}" type="datetime1">
              <a:rPr lang="zh-CN" altLang="en-US" smtClean="0"/>
              <a:t>2018-07-01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C363-6B76-4549-862B-62CE646991FD}" type="datetime1">
              <a:rPr lang="zh-CN" altLang="en-US" smtClean="0"/>
              <a:t>2018-07-01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火星时代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F16E7-EC91-46C9-8B36-B49BED6450C5}" type="datetime1">
              <a:rPr lang="zh-CN" altLang="en-US" smtClean="0"/>
              <a:t>2018-07-01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火星时代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8C4B-8EAC-4294-B106-9568EC54974A}" type="datetime1">
              <a:rPr lang="zh-CN" altLang="en-US" smtClean="0"/>
              <a:t>2018-07-01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火星时代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01B02-9622-436E-9B3D-61ACBE5DF39F}" type="datetime1">
              <a:rPr lang="zh-CN" altLang="en-US" smtClean="0"/>
              <a:t>2018-07-01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火星时代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8A83-12D2-40C9-BF96-609301301C46}" type="datetime1">
              <a:rPr lang="zh-CN" altLang="en-US" smtClean="0"/>
              <a:t>2018-07-01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火星时代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922F-024F-47BC-B7F8-B8B78DD79CC1}" type="datetime1">
              <a:rPr lang="zh-CN" altLang="en-US" smtClean="0"/>
              <a:t>2018-07-01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火星时代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B524-62BE-4DC9-94D7-2507B1A2B89C}" type="datetime1">
              <a:rPr lang="zh-CN" altLang="en-US" smtClean="0"/>
              <a:t>2018-07-01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火星时代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702B8-A5AC-453D-AB48-B21637F05A1A}" type="datetime1">
              <a:rPr lang="zh-CN" altLang="en-US" smtClean="0"/>
              <a:t>2018-07-01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rgbClr val="FFF3D9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FFF3D9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FFF3D9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FFF3D9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FFF3D9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FFF3D9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635646"/>
            <a:ext cx="7772400" cy="1102519"/>
          </a:xfrm>
        </p:spPr>
        <p:txBody>
          <a:bodyPr>
            <a:normAutofit/>
          </a:bodyPr>
          <a:lstStyle/>
          <a:p>
            <a:r>
              <a:rPr lang="zh-CN" altLang="en-US" b="1" dirty="0"/>
              <a:t>行为</a:t>
            </a:r>
            <a:r>
              <a:rPr lang="zh-CN" altLang="en-US" b="1" dirty="0" smtClean="0"/>
              <a:t>树系统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5364088" y="350785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F3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世界还差一些生灵</a:t>
            </a:r>
            <a:endParaRPr lang="zh-CN" altLang="en-US" dirty="0">
              <a:solidFill>
                <a:srgbClr val="FFF3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2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35062" y="394971"/>
            <a:ext cx="2476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行为树</a:t>
            </a:r>
            <a:r>
              <a:rPr lang="en-US" altLang="zh-CN" sz="32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2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节点</a:t>
            </a:r>
            <a:endParaRPr lang="zh-CN" altLang="en-US" sz="3200" dirty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0182" y="1275606"/>
            <a:ext cx="824627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Composite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这种节点定义一个分支的根以及该分支如何被执行的基本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规则</a:t>
            </a:r>
            <a:endParaRPr lang="en-US" altLang="zh-CN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Task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这种节点是行为树的叶子，实际“执行”操作，不含输出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连接</a:t>
            </a:r>
            <a:endParaRPr lang="en-US" altLang="zh-CN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Decorator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即为条件语句。这种节点附着于其他节点，决定着树中的一个分支，甚至单个节点是否能被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endParaRPr lang="en-US" altLang="zh-CN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Services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这种节点附着在 </a:t>
            </a:r>
            <a:r>
              <a:rPr lang="en-US" altLang="zh-CN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Composite </a:t>
            </a:r>
            <a:r>
              <a:rPr lang="zh-CN" altLang="en-US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节点上，只要其分支节点被执行，它们便将按所定义的频率执行。它们常用于检查和更新黑板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Root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，根节点，无法被附着，可以用来设置黑板数据</a:t>
            </a:r>
            <a:endParaRPr lang="en-US" altLang="zh-CN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37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30" y="771550"/>
            <a:ext cx="71247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877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59194" y="394971"/>
            <a:ext cx="3188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Blackboard</a:t>
            </a:r>
            <a:r>
              <a:rPr lang="zh-CN" altLang="en-US" sz="32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黑板</a:t>
            </a:r>
            <a:endParaRPr lang="en-US" altLang="zh-CN" sz="3200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0182" y="1275606"/>
            <a:ext cx="824627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行为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树中的核心模块</a:t>
            </a:r>
            <a:endParaRPr lang="en-US" altLang="zh-CN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用于支撑行为树中的数据存储和读取</a:t>
            </a:r>
            <a:endParaRPr lang="en-US" altLang="zh-CN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相当于我们的草稿纸，我们可以把需要参与逻辑的数据罗列在上面</a:t>
            </a:r>
            <a:endParaRPr lang="en-US" altLang="zh-CN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使用方便，数据扩展性强</a:t>
            </a:r>
            <a:endParaRPr lang="en-US" altLang="zh-CN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有较好的维护性</a:t>
            </a:r>
            <a:endParaRPr lang="en-US" altLang="zh-CN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15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35062" y="394971"/>
            <a:ext cx="2310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Composite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0182" y="1275606"/>
            <a:ext cx="82462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Root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下只能跟随</a:t>
            </a:r>
            <a:r>
              <a:rPr lang="en-US" altLang="zh-CN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composite</a:t>
            </a:r>
            <a:endParaRPr lang="en-US" altLang="zh-CN" dirty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定义一个分支的根起点，以及该分支如何被执行的基本规则</a:t>
            </a:r>
            <a:endParaRPr lang="en-US" altLang="zh-CN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包含</a:t>
            </a:r>
            <a:r>
              <a:rPr lang="en-US" altLang="zh-CN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Selector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Sequence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Simple Parallel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构成行为树的最重要节点，所有逻辑结构设计尽量遵循</a:t>
            </a:r>
            <a:r>
              <a:rPr lang="en-US" altLang="zh-CN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Composite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规则</a:t>
            </a:r>
            <a:endParaRPr lang="en-US" altLang="zh-CN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节点内容简单，但是附加逻辑项多，逻辑点繁琐</a:t>
            </a:r>
            <a:endParaRPr lang="en-US" altLang="zh-CN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209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1085850"/>
            <a:ext cx="64674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03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35062" y="394971"/>
            <a:ext cx="2310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Composite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0182" y="1275606"/>
            <a:ext cx="824627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Selector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，从左至右执行，只要有一个子项条件成立，则停止向下执行。任意子项成立，则</a:t>
            </a:r>
            <a:r>
              <a:rPr lang="en-US" altLang="zh-CN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selector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成立</a:t>
            </a:r>
            <a:endParaRPr lang="en-US" altLang="zh-CN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Sequence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，从左至右执行，只要有一个子项不成立，则停止执行剩余项。所有子项成立，则</a:t>
            </a:r>
            <a:r>
              <a:rPr lang="en-US" altLang="zh-CN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sequence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成立</a:t>
            </a:r>
            <a:endParaRPr lang="en-US" altLang="zh-CN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Simple Parallel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，并行</a:t>
            </a:r>
            <a:r>
              <a:rPr lang="zh-CN" altLang="en-US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树，允许单个任务在任务树旁执行。</a:t>
            </a:r>
            <a:r>
              <a:rPr lang="en-US" altLang="zh-CN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Finish </a:t>
            </a:r>
            <a:r>
              <a:rPr lang="en-US" altLang="zh-CN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Mode</a:t>
            </a:r>
            <a:r>
              <a:rPr lang="zh-CN" altLang="en-US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 中的设置将确定节点是否立即完成、是否终止次要树，或是否延迟次要树的完成</a:t>
            </a:r>
            <a:endParaRPr lang="en-US" altLang="zh-CN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798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35062" y="394971"/>
            <a:ext cx="2148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Decorator</a:t>
            </a:r>
            <a:endParaRPr lang="en-US" altLang="zh-CN" sz="3200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0181" y="1288535"/>
            <a:ext cx="8246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装饰器，用来决定节点是否可以进行执行的关键</a:t>
            </a:r>
            <a:r>
              <a:rPr lang="zh-CN" altLang="en-US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判定工具。这是一个条件检查工具，可以附着到任务节点和复合节点。用来约束节点或是分支是否可以执行。</a:t>
            </a:r>
            <a:endParaRPr lang="en-US" altLang="zh-CN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822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656862"/>
            <a:ext cx="576262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354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63688" y="400682"/>
            <a:ext cx="3379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Decorator</a:t>
            </a:r>
            <a:r>
              <a:rPr lang="zh-CN" altLang="en-US" sz="32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装饰器</a:t>
            </a:r>
            <a:endParaRPr lang="en-US" altLang="zh-CN" sz="3200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0182" y="1203598"/>
            <a:ext cx="82462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Blackboard</a:t>
            </a:r>
            <a:r>
              <a:rPr lang="zh-CN" altLang="en-US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，借助一个黑板数据，进行逻辑操作判定</a:t>
            </a:r>
            <a:endParaRPr lang="en-US" altLang="zh-CN" sz="1500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500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Compare Blackboard </a:t>
            </a:r>
            <a:r>
              <a:rPr lang="en-US" altLang="zh-CN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Entries</a:t>
            </a:r>
            <a:r>
              <a:rPr lang="zh-CN" altLang="en-US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，对比黑板内两个数据</a:t>
            </a:r>
            <a:endParaRPr lang="en-US" altLang="zh-CN" sz="1500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Cone Check</a:t>
            </a:r>
            <a:r>
              <a:rPr lang="zh-CN" altLang="en-US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，锥形检测，可以检测目标是否在锥形范围内</a:t>
            </a:r>
            <a:endParaRPr lang="en-US" altLang="zh-CN" sz="1500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Cooldown</a:t>
            </a:r>
            <a:r>
              <a:rPr lang="zh-CN" altLang="en-US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，锁定节点或是分支，直到时间结束</a:t>
            </a:r>
            <a:endParaRPr lang="en-US" altLang="zh-CN" sz="1500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500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Does Path </a:t>
            </a:r>
            <a:r>
              <a:rPr lang="en-US" altLang="zh-CN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Exist</a:t>
            </a:r>
            <a:r>
              <a:rPr lang="zh-CN" altLang="en-US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，检查</a:t>
            </a:r>
            <a:r>
              <a:rPr lang="en-US" altLang="zh-CN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AB</a:t>
            </a:r>
            <a:r>
              <a:rPr lang="zh-CN" altLang="en-US" sz="1500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两</a:t>
            </a:r>
            <a:r>
              <a:rPr lang="zh-CN" altLang="en-US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点见路径是否可行</a:t>
            </a:r>
            <a:endParaRPr lang="en-US" altLang="zh-CN" sz="1500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500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Force Success decorator </a:t>
            </a:r>
            <a:r>
              <a:rPr lang="zh-CN" altLang="en-US" sz="1500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将节点结果改为</a:t>
            </a:r>
            <a:r>
              <a:rPr lang="zh-CN" altLang="en-US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成功</a:t>
            </a:r>
            <a:endParaRPr lang="en-US" altLang="zh-CN" sz="1500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Is At Location</a:t>
            </a:r>
            <a:r>
              <a:rPr lang="zh-CN" altLang="en-US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，检查</a:t>
            </a:r>
            <a:r>
              <a:rPr lang="en-US" altLang="zh-CN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控制的角色是否在指定的位置</a:t>
            </a:r>
            <a:endParaRPr lang="en-US" altLang="zh-CN" sz="1500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Keep in Cone</a:t>
            </a:r>
            <a:r>
              <a:rPr lang="zh-CN" altLang="en-US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，持续检查锥形范围内目标</a:t>
            </a:r>
            <a:endParaRPr lang="en-US" altLang="zh-CN" sz="1500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Loop</a:t>
            </a:r>
            <a:r>
              <a:rPr lang="zh-CN" altLang="en-US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，以一定次数或是无限次数循环节点</a:t>
            </a:r>
            <a:endParaRPr lang="en-US" altLang="zh-CN" sz="1500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TimeLimit</a:t>
            </a:r>
            <a:r>
              <a:rPr lang="zh-CN" altLang="en-US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，节点逻辑时间定时器</a:t>
            </a:r>
            <a:endParaRPr lang="en-US" altLang="zh-CN" sz="1500" dirty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483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63688" y="400682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观察者终止逻辑</a:t>
            </a:r>
            <a:endParaRPr lang="en-US" altLang="zh-CN" sz="3200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0182" y="1203598"/>
            <a:ext cx="82462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NONE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，不终止执行</a:t>
            </a:r>
            <a:endParaRPr lang="en-US" altLang="zh-CN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Self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中止 </a:t>
            </a:r>
            <a:r>
              <a:rPr lang="en-US" altLang="zh-CN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self</a:t>
            </a:r>
            <a:r>
              <a:rPr lang="zh-CN" altLang="en-US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，以及在此节点下运行的所有子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树</a:t>
            </a:r>
            <a:endParaRPr lang="en-US" altLang="zh-CN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Lower </a:t>
            </a:r>
            <a:r>
              <a:rPr lang="en-US" altLang="zh-CN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Priority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，中止</a:t>
            </a:r>
            <a:r>
              <a:rPr lang="zh-CN" altLang="en-US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此节点右方的所有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节点</a:t>
            </a:r>
            <a:endParaRPr lang="en-US" altLang="zh-CN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Both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，终止 </a:t>
            </a:r>
            <a:r>
              <a:rPr lang="en-US" altLang="zh-CN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self</a:t>
            </a:r>
            <a:r>
              <a:rPr lang="zh-CN" altLang="en-US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、此节点下运行的所有子树、以及此节点右方的所有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节点</a:t>
            </a:r>
            <a:endParaRPr lang="en-US" altLang="zh-CN" dirty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以上逻辑操作，试用于装饰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器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（当父节点是</a:t>
            </a:r>
            <a:r>
              <a:rPr lang="en-US" altLang="zh-CN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Selector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时则具备所有终结逻辑）</a:t>
            </a:r>
            <a:endParaRPr lang="en-US" altLang="zh-CN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34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9332" y="411510"/>
            <a:ext cx="1947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UE</a:t>
            </a:r>
            <a:r>
              <a:rPr lang="zh-CN" altLang="en-US" sz="32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行为树</a:t>
            </a:r>
            <a:endParaRPr lang="zh-CN" altLang="en-US" sz="3200" dirty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0182" y="1275606"/>
            <a:ext cx="824627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一套强大的</a:t>
            </a:r>
            <a:r>
              <a:rPr lang="en-US" altLang="zh-CN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操控系统</a:t>
            </a:r>
            <a:r>
              <a:rPr lang="zh-CN" altLang="en-US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用户可以通过简单的编程</a:t>
            </a:r>
            <a:r>
              <a:rPr lang="zh-CN" altLang="en-US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完成复杂的</a:t>
            </a:r>
            <a:r>
              <a:rPr lang="en-US" altLang="zh-CN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行为构建！我们在一般的游戏中，经常需要设计一些特殊角色，不限于简单的活动，更多的是和玩家做交互！在</a:t>
            </a:r>
            <a:r>
              <a:rPr lang="en-US" altLang="zh-CN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UE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中我们可以使用行为树，来操作玩家外的其他</a:t>
            </a:r>
            <a:r>
              <a:rPr lang="en-US" altLang="zh-CN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Actor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，让他们灵动起来，和我们一起在游戏世界中奔跑。</a:t>
            </a:r>
            <a:r>
              <a:rPr lang="en-US" altLang="zh-CN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UE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中的行为树具有简单，易读的特性，并且操作繁琐度低，容易编写，区别于传统行为树。</a:t>
            </a:r>
            <a:endParaRPr lang="en-US" altLang="zh-CN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921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47602" y="398852"/>
            <a:ext cx="2411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Service</a:t>
            </a:r>
            <a:r>
              <a:rPr lang="zh-CN" altLang="en-US" sz="32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en-US" altLang="zh-CN" sz="3200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0182" y="1203598"/>
            <a:ext cx="824627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附着在</a:t>
            </a:r>
            <a:r>
              <a:rPr lang="en-US" altLang="zh-CN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Composite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节点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上或</a:t>
            </a:r>
            <a:r>
              <a:rPr lang="en-US" altLang="zh-CN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Task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节点</a:t>
            </a:r>
            <a:endParaRPr lang="en-US" altLang="zh-CN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只要节点内执行，则</a:t>
            </a:r>
            <a:r>
              <a:rPr lang="en-US" altLang="zh-CN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Service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会运行</a:t>
            </a:r>
            <a:endParaRPr lang="en-US" altLang="zh-CN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可以按照指定的频率执行</a:t>
            </a:r>
            <a:endParaRPr lang="en-US" altLang="zh-CN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主要意图在于检查和更新黑板内容</a:t>
            </a:r>
            <a:endParaRPr lang="en-US" altLang="zh-CN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它们以行为树系统的形态取代了传统平行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节点</a:t>
            </a:r>
            <a:endParaRPr lang="en-US" altLang="zh-CN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我们一般会重写此节点</a:t>
            </a:r>
            <a:endParaRPr lang="en-US" altLang="zh-CN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071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47602" y="398852"/>
            <a:ext cx="2656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Task</a:t>
            </a:r>
            <a:r>
              <a:rPr lang="zh-CN" altLang="en-US" sz="32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任务节点</a:t>
            </a:r>
            <a:endParaRPr lang="en-US" altLang="zh-CN" sz="3200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39952" y="1203598"/>
            <a:ext cx="453650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真正在干活的角色</a:t>
            </a:r>
            <a:endParaRPr lang="en-US" altLang="zh-CN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可以重写，支持扩展</a:t>
            </a:r>
            <a:endParaRPr lang="en-US" altLang="zh-CN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UE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提供了很多基本的任务节点</a:t>
            </a:r>
            <a:endParaRPr lang="en-US" altLang="zh-CN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38536"/>
            <a:ext cx="3094385" cy="3109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916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47602" y="398852"/>
            <a:ext cx="2656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Task</a:t>
            </a:r>
            <a:r>
              <a:rPr lang="zh-CN" altLang="en-US" sz="32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任务节点</a:t>
            </a:r>
            <a:endParaRPr lang="en-US" altLang="zh-CN" sz="3200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31590"/>
            <a:ext cx="8136904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Make Noise</a:t>
            </a:r>
            <a:r>
              <a:rPr lang="zh-CN" altLang="en-US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，制造噪音，需要</a:t>
            </a:r>
            <a:r>
              <a:rPr lang="en-US" altLang="zh-CN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Pawn</a:t>
            </a:r>
            <a:r>
              <a:rPr lang="zh-CN" altLang="en-US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带</a:t>
            </a:r>
            <a:r>
              <a:rPr lang="en-US" altLang="zh-CN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PawnNoiseEmitter</a:t>
            </a:r>
            <a:r>
              <a:rPr lang="zh-CN" altLang="en-US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组件，其他</a:t>
            </a:r>
            <a:r>
              <a:rPr lang="en-US" altLang="zh-CN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Pawn</a:t>
            </a:r>
            <a:r>
              <a:rPr lang="zh-CN" altLang="en-US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如果带有</a:t>
            </a:r>
            <a:r>
              <a:rPr lang="en-US" altLang="zh-CN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PawnSensing</a:t>
            </a:r>
            <a:r>
              <a:rPr lang="zh-CN" altLang="en-US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组件，则可以听到噪音</a:t>
            </a:r>
            <a:endParaRPr lang="en-US" altLang="zh-CN" sz="1500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Move To</a:t>
            </a:r>
            <a:r>
              <a:rPr lang="zh-CN" altLang="en-US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移动到目标点，通过黑板提供</a:t>
            </a:r>
            <a:endParaRPr lang="en-US" altLang="zh-CN" sz="1500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Play Sound </a:t>
            </a:r>
            <a:r>
              <a:rPr lang="zh-CN" altLang="en-US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播放声音</a:t>
            </a:r>
            <a:endParaRPr lang="en-US" altLang="zh-CN" sz="1500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Run Behavior </a:t>
            </a:r>
            <a:r>
              <a:rPr lang="zh-CN" altLang="en-US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执行其他行为树</a:t>
            </a:r>
            <a:endParaRPr lang="en-US" altLang="zh-CN" sz="1500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Wait</a:t>
            </a:r>
            <a:r>
              <a:rPr lang="zh-CN" altLang="en-US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Wait BB Time</a:t>
            </a:r>
            <a:r>
              <a:rPr lang="zh-CN" altLang="en-US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，等待事件，无法被终止</a:t>
            </a:r>
            <a:endParaRPr lang="en-US" altLang="zh-CN" sz="1500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Play Anim</a:t>
            </a:r>
            <a:r>
              <a:rPr lang="zh-CN" altLang="en-US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，促使控制</a:t>
            </a:r>
            <a:r>
              <a:rPr lang="en-US" altLang="zh-CN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Pawn</a:t>
            </a:r>
            <a:r>
              <a:rPr lang="zh-CN" altLang="en-US" sz="15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播放动画</a:t>
            </a:r>
            <a:endParaRPr lang="en-US" altLang="zh-CN" sz="1500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500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500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419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35062" y="41151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标准行为树</a:t>
            </a:r>
            <a:endParaRPr lang="zh-CN" altLang="en-US" sz="3200" dirty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0182" y="1275606"/>
            <a:ext cx="82462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数据为驱动元，进行逻辑节点检查，寻找合理逻辑叶子节点，然后进行动作执行。对于一般的状态机结构</a:t>
            </a:r>
            <a:r>
              <a:rPr lang="en-US" altLang="zh-CN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，具有扩展方便，容易转接的特点！被广泛使用在各种</a:t>
            </a:r>
            <a:r>
              <a:rPr lang="en-US" altLang="zh-CN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设计中，是一种优良的程序设计方案！可以解决复杂</a:t>
            </a:r>
            <a:r>
              <a:rPr lang="en-US" altLang="zh-CN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需求，使用起来方便，支持横向扩展节点和向下延伸。</a:t>
            </a:r>
            <a:endParaRPr lang="en-US" altLang="zh-CN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688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58595" y="427132"/>
            <a:ext cx="3589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事件驱动型（</a:t>
            </a:r>
            <a:r>
              <a:rPr lang="en-US" altLang="zh-CN" sz="32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UE</a:t>
            </a:r>
            <a:r>
              <a:rPr lang="zh-CN" altLang="en-US" sz="32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0182" y="1275606"/>
            <a:ext cx="82462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我们知道，一般设计中对于驱动元选择，优先选择被动通知的方式。在传统的行为树结构中经常采用遍历检查条件节点，效率低！在</a:t>
            </a:r>
            <a:r>
              <a:rPr lang="en-US" altLang="zh-CN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UE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中，行为树避免了在高速运行的引擎中去检查逻辑节点，采用了事件通知的方式，没有无用的迭代操作，只有执行位置或黑板数值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发生变化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了，才会产生影响。</a:t>
            </a:r>
            <a:endParaRPr lang="en-US" altLang="zh-CN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688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32673" y="398744"/>
            <a:ext cx="5641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叶子节点不是条件语句（</a:t>
            </a:r>
            <a:r>
              <a:rPr lang="en-US" altLang="zh-CN" sz="32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UE</a:t>
            </a:r>
            <a:r>
              <a:rPr lang="zh-CN" altLang="en-US" sz="32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0182" y="1275606"/>
            <a:ext cx="824627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在行为树标准模型中，条件语句即为叶子节点，除去成功和失败不执行任何操作。</a:t>
            </a:r>
            <a:r>
              <a:rPr lang="en-US" altLang="zh-CN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UE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中引入了</a:t>
            </a:r>
            <a:r>
              <a:rPr lang="en-US" altLang="zh-CN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Decorator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系统作为条件语句。</a:t>
            </a:r>
            <a:r>
              <a:rPr lang="en-US" altLang="zh-CN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语句在</a:t>
            </a:r>
            <a:r>
              <a:rPr lang="en-US" altLang="zh-CN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结构中易读，并且罗列条件，可以直观查看条件状态，并且所有叶子节点（相对于</a:t>
            </a:r>
            <a:r>
              <a:rPr lang="en-US" altLang="zh-CN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）均为任务节点，清晰看到执行任务的位置，</a:t>
            </a:r>
            <a:r>
              <a:rPr lang="zh-CN" altLang="en-US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在传统模型中，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条件语句混于叶节点中</a:t>
            </a:r>
            <a:r>
              <a:rPr lang="zh-CN" altLang="en-US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，因此需要花更多时间分辨哪些叶节点是条件语句，哪些叶节点是行动。</a:t>
            </a:r>
            <a:endParaRPr lang="en-US" altLang="zh-CN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826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53410" y="413879"/>
            <a:ext cx="3999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并发行为处理（</a:t>
            </a:r>
            <a:r>
              <a:rPr lang="en-US" altLang="zh-CN" sz="32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UE</a:t>
            </a:r>
            <a:r>
              <a:rPr lang="zh-CN" altLang="en-US" sz="32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0182" y="1275606"/>
            <a:ext cx="824627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标准行为树通常使用 </a:t>
            </a:r>
            <a:r>
              <a:rPr lang="en-US" altLang="zh-CN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Parallel</a:t>
            </a:r>
            <a:r>
              <a:rPr lang="zh-CN" altLang="en-US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en-US" altLang="zh-CN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composite </a:t>
            </a:r>
            <a:r>
              <a:rPr lang="zh-CN" altLang="en-US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节点来处理并发行为。</a:t>
            </a:r>
            <a:r>
              <a:rPr lang="en-US" altLang="zh-CN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Parallel </a:t>
            </a:r>
            <a:r>
              <a:rPr lang="zh-CN" altLang="en-US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节点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同时执行其所有子项</a:t>
            </a:r>
            <a:r>
              <a:rPr lang="zh-CN" altLang="en-US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。在一个或多个子项树完成时，特殊规则将决定如何执行（取决于所需行为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UE4 </a:t>
            </a:r>
            <a:r>
              <a:rPr lang="zh-CN" altLang="en-US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行为树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抛弃</a:t>
            </a:r>
            <a:r>
              <a:rPr lang="zh-CN" altLang="en-US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了复杂 </a:t>
            </a:r>
            <a:r>
              <a:rPr lang="en-US" altLang="zh-CN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Parallel </a:t>
            </a:r>
            <a:r>
              <a:rPr lang="zh-CN" altLang="en-US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节点，使用 </a:t>
            </a:r>
            <a:r>
              <a:rPr lang="en-US" altLang="zh-CN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Simple Parallel </a:t>
            </a:r>
            <a:r>
              <a:rPr lang="zh-CN" altLang="en-US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节点和称为 </a:t>
            </a:r>
            <a:r>
              <a:rPr lang="en-US" altLang="zh-CN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Services </a:t>
            </a:r>
            <a:r>
              <a:rPr lang="zh-CN" altLang="en-US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的特殊节点，以实现同类行为。</a:t>
            </a:r>
            <a:endParaRPr lang="en-US" altLang="zh-CN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16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53410" y="413879"/>
            <a:ext cx="4466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抛弃</a:t>
            </a:r>
            <a:r>
              <a:rPr lang="en-US" altLang="zh-CN" sz="32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Parallel</a:t>
            </a:r>
            <a:r>
              <a:rPr lang="zh-CN" altLang="en-US" sz="32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节点的原因</a:t>
            </a:r>
            <a:endParaRPr lang="zh-CN" altLang="en-US" sz="3200" dirty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0182" y="1275606"/>
            <a:ext cx="8246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容易让人迷惑，在多平行行为中容易迷失，无法追寻逻辑方向</a:t>
            </a:r>
            <a:endParaRPr lang="en-US" altLang="zh-CN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Parallel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不利于性能优化，无法方便构建事件驱动型集合</a:t>
            </a:r>
            <a:endParaRPr lang="en-US" altLang="zh-CN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980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11760" y="405368"/>
            <a:ext cx="3871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Simple Parallel</a:t>
            </a:r>
            <a:r>
              <a:rPr lang="zh-CN" altLang="en-US" sz="32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节点</a:t>
            </a:r>
            <a:endParaRPr lang="zh-CN" altLang="en-US" sz="3200" dirty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0182" y="1275606"/>
            <a:ext cx="824627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只允许有两个选项，</a:t>
            </a:r>
            <a:r>
              <a:rPr lang="zh-CN" altLang="en-US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一个必为单独任务节点（含可选 </a:t>
            </a:r>
            <a:r>
              <a:rPr lang="en-US" altLang="zh-CN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decorators</a:t>
            </a:r>
            <a:r>
              <a:rPr lang="zh-CN" altLang="en-US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）、另一个为一个完整的分支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树</a:t>
            </a:r>
            <a:endParaRPr lang="en-US" altLang="zh-CN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Parallel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节点的多数用法</a:t>
            </a:r>
            <a:endParaRPr lang="en-US" altLang="zh-CN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利用 </a:t>
            </a:r>
            <a:r>
              <a:rPr lang="en-US" altLang="zh-CN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Simple Parallel </a:t>
            </a:r>
            <a:r>
              <a:rPr lang="zh-CN" altLang="en-US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节点简便地进行一些事件驱动型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优化</a:t>
            </a:r>
            <a:endParaRPr lang="en-US" altLang="zh-CN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531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33185" y="405368"/>
            <a:ext cx="4240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UE4</a:t>
            </a:r>
            <a:r>
              <a:rPr lang="zh-CN" altLang="en-US" sz="3200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并发行为树的优点</a:t>
            </a:r>
            <a:endParaRPr lang="zh-CN" altLang="en-US" sz="3200" dirty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0182" y="1275606"/>
            <a:ext cx="824627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清晰明了：</a:t>
            </a:r>
            <a:r>
              <a:rPr lang="zh-CN" altLang="en-US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Services </a:t>
            </a:r>
            <a:r>
              <a:rPr lang="zh-CN" altLang="en-US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Simple Parallel </a:t>
            </a:r>
            <a:r>
              <a:rPr lang="zh-CN" altLang="en-US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节点可创建出易于理解的简单行为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树</a:t>
            </a:r>
            <a:endParaRPr lang="en-US" altLang="zh-CN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易于纠错：</a:t>
            </a:r>
            <a:r>
              <a:rPr lang="zh-CN" altLang="en-US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图表更清晰，便于纠错。除此之外，更少的同时执行路径十分便于观察图表中实际发生的</a:t>
            </a: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状况</a:t>
            </a:r>
            <a:endParaRPr lang="en-US" altLang="zh-CN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优化简单：</a:t>
            </a:r>
            <a:r>
              <a:rPr lang="zh-CN" altLang="en-US" dirty="0">
                <a:solidFill>
                  <a:srgbClr val="FFF3D9"/>
                </a:solidFill>
                <a:latin typeface="微软雅黑" pitchFamily="34" charset="-122"/>
                <a:ea typeface="微软雅黑" pitchFamily="34" charset="-122"/>
              </a:rPr>
              <a:t>如没有较多同时执行的分支树，事件驱动型图表将更易于优化</a:t>
            </a:r>
            <a:endParaRPr lang="en-US" altLang="zh-CN" dirty="0" smtClean="0">
              <a:solidFill>
                <a:srgbClr val="FFF3D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972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2944</TotalTime>
  <Words>1176</Words>
  <Application>Microsoft Office PowerPoint</Application>
  <PresentationFormat>全屏显示(16:9)</PresentationFormat>
  <Paragraphs>86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行为树系统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游戏制作的魅力</dc:title>
  <dc:creator>ZhangQiang</dc:creator>
  <cp:lastModifiedBy>Zery</cp:lastModifiedBy>
  <cp:revision>398</cp:revision>
  <dcterms:created xsi:type="dcterms:W3CDTF">2017-09-23T14:26:16Z</dcterms:created>
  <dcterms:modified xsi:type="dcterms:W3CDTF">2018-07-01T14:35:12Z</dcterms:modified>
</cp:coreProperties>
</file>