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2" r:id="rId2"/>
    <p:sldId id="263" r:id="rId3"/>
    <p:sldId id="265" r:id="rId4"/>
    <p:sldId id="270" r:id="rId5"/>
    <p:sldId id="271" r:id="rId6"/>
    <p:sldId id="266" r:id="rId7"/>
    <p:sldId id="273" r:id="rId8"/>
    <p:sldId id="274" r:id="rId9"/>
    <p:sldId id="278" r:id="rId10"/>
    <p:sldId id="285" r:id="rId11"/>
    <p:sldId id="287" r:id="rId12"/>
    <p:sldId id="276" r:id="rId13"/>
    <p:sldId id="286" r:id="rId14"/>
    <p:sldId id="284" r:id="rId15"/>
    <p:sldId id="282" r:id="rId16"/>
    <p:sldId id="28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88" autoAdjust="0"/>
  </p:normalViewPr>
  <p:slideViewPr>
    <p:cSldViewPr>
      <p:cViewPr varScale="1">
        <p:scale>
          <a:sx n="104" d="100"/>
          <a:sy n="104" d="100"/>
        </p:scale>
        <p:origin x="6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BA6C1-E700-42D8-9D5E-BA897EF0CE21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B05C3-A945-4D49-91B4-964483334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65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B05C3-A945-4D49-91B4-964483334E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66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B05C3-A945-4D49-91B4-964483334E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9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B05C3-A945-4D49-91B4-964483334E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04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B05C3-A945-4D49-91B4-964483334E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5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7F24-43CC-48E5-8A0E-9390FEA1949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7C72-A797-4AAA-8949-4B4AC8D69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81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7F24-43CC-48E5-8A0E-9390FEA1949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7C72-A797-4AAA-8949-4B4AC8D69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6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7F24-43CC-48E5-8A0E-9390FEA1949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7C72-A797-4AAA-8949-4B4AC8D69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0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7F24-43CC-48E5-8A0E-9390FEA1949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7C72-A797-4AAA-8949-4B4AC8D69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35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7F24-43CC-48E5-8A0E-9390FEA1949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7C72-A797-4AAA-8949-4B4AC8D69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3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7F24-43CC-48E5-8A0E-9390FEA1949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7C72-A797-4AAA-8949-4B4AC8D69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97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7F24-43CC-48E5-8A0E-9390FEA1949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7C72-A797-4AAA-8949-4B4AC8D69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7F24-43CC-48E5-8A0E-9390FEA1949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7C72-A797-4AAA-8949-4B4AC8D69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18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7F24-43CC-48E5-8A0E-9390FEA1949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7C72-A797-4AAA-8949-4B4AC8D69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7F24-43CC-48E5-8A0E-9390FEA1949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7C72-A797-4AAA-8949-4B4AC8D69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7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7F24-43CC-48E5-8A0E-9390FEA1949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7C72-A797-4AAA-8949-4B4AC8D69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97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7F24-43CC-48E5-8A0E-9390FEA1949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17C72-A797-4AAA-8949-4B4AC8D69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9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31.png"/><Relationship Id="rId10" Type="http://schemas.openxmlformats.org/officeDocument/2006/relationships/image" Target="../media/image20.png"/><Relationship Id="rId19" Type="http://schemas.openxmlformats.org/officeDocument/2006/relationships/image" Target="../media/image35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3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39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38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26.png"/><Relationship Id="rId7" Type="http://schemas.openxmlformats.org/officeDocument/2006/relationships/image" Target="../media/image2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2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1.png"/><Relationship Id="rId10" Type="http://schemas.openxmlformats.org/officeDocument/2006/relationships/image" Target="../media/image46.png"/><Relationship Id="rId4" Type="http://schemas.openxmlformats.org/officeDocument/2006/relationships/image" Target="../media/image401.png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microsoft.com/office/2007/relationships/hdphoto" Target="../media/hdphoto1.wdp"/><Relationship Id="rId7" Type="http://schemas.openxmlformats.org/officeDocument/2006/relationships/image" Target="../media/image5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0.png"/><Relationship Id="rId7" Type="http://schemas.openxmlformats.org/officeDocument/2006/relationships/image" Target="../media/image45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1.png"/><Relationship Id="rId7" Type="http://schemas.openxmlformats.org/officeDocument/2006/relationships/image" Target="../media/image5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>
            <a:grpSpLocks noChangeAspect="1"/>
          </p:cNvGrpSpPr>
          <p:nvPr/>
        </p:nvGrpSpPr>
        <p:grpSpPr>
          <a:xfrm>
            <a:off x="827584" y="692696"/>
            <a:ext cx="7685554" cy="5760000"/>
            <a:chOff x="443723" y="246798"/>
            <a:chExt cx="8024737" cy="6014204"/>
          </a:xfrm>
        </p:grpSpPr>
        <p:grpSp>
          <p:nvGrpSpPr>
            <p:cNvPr id="66" name="组合 65"/>
            <p:cNvGrpSpPr/>
            <p:nvPr/>
          </p:nvGrpSpPr>
          <p:grpSpPr>
            <a:xfrm>
              <a:off x="6652546" y="1609859"/>
              <a:ext cx="1815914" cy="4651143"/>
              <a:chOff x="6652546" y="1609859"/>
              <a:chExt cx="1815914" cy="46511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/>
                  <p:cNvSpPr/>
                  <p:nvPr/>
                </p:nvSpPr>
                <p:spPr>
                  <a:xfrm>
                    <a:off x="6652546" y="3017761"/>
                    <a:ext cx="1815914" cy="6972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(iv). Compute the objective function</a:t>
                    </a:r>
                    <a14:m>
                      <m:oMath xmlns:m="http://schemas.openxmlformats.org/officeDocument/2006/math">
                        <m:r>
                          <a:rPr lang="en-US" altLang="zh-CN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altLang="zh-CN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200" b="0" i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f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zh-CN" sz="1200" b="1" i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𝐪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a14:m>
                    <a:endParaRPr lang="zh-CN" altLang="en-US" sz="12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矩形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2546" y="3017761"/>
                    <a:ext cx="1815914" cy="69729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矩形 9"/>
              <p:cNvSpPr/>
              <p:nvPr/>
            </p:nvSpPr>
            <p:spPr>
              <a:xfrm>
                <a:off x="6652546" y="1609859"/>
                <a:ext cx="1815913" cy="8699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(iii). Fit the pressure-volume and pressure-strain</a:t>
                </a:r>
                <a:endParaRPr lang="zh-CN" altLang="en-US" sz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" name="直接箭头连接符 10"/>
              <p:cNvCxnSpPr>
                <a:stCxn id="10" idx="2"/>
                <a:endCxn id="29" idx="0"/>
              </p:cNvCxnSpPr>
              <p:nvPr/>
            </p:nvCxnSpPr>
            <p:spPr>
              <a:xfrm>
                <a:off x="7560503" y="2479817"/>
                <a:ext cx="0" cy="5379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6769237" y="4252998"/>
                <a:ext cx="1699222" cy="84433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(v). </a:t>
                </a:r>
                <a:r>
                  <a:rPr lang="en-US" altLang="zh-CN" sz="12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Converged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 not</a:t>
                </a:r>
                <a:endParaRPr lang="zh-CN" altLang="en-US" sz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>
                <a:off x="7560502" y="3780701"/>
                <a:ext cx="5833" cy="4598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7560502" y="5103793"/>
                <a:ext cx="0" cy="4721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/>
              <p:cNvSpPr/>
              <p:nvPr/>
            </p:nvSpPr>
            <p:spPr>
              <a:xfrm>
                <a:off x="6652546" y="5582891"/>
                <a:ext cx="1699222" cy="6781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Output </a:t>
                </a:r>
                <a:r>
                  <a:rPr lang="en-US" altLang="zh-CN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parameters and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results</a:t>
                </a:r>
                <a:endParaRPr lang="zh-CN" altLang="en-US" sz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316332" y="5185985"/>
                <a:ext cx="946725" cy="289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latin typeface="Times New Roman" pitchFamily="18" charset="0"/>
                    <a:cs typeface="Times New Roman" pitchFamily="18" charset="0"/>
                  </a:rPr>
                  <a:t>Yes</a:t>
                </a:r>
                <a:endParaRPr lang="zh-CN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443723" y="246798"/>
              <a:ext cx="6688885" cy="4770243"/>
              <a:chOff x="443723" y="246798"/>
              <a:chExt cx="6688885" cy="4770243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43723" y="1642213"/>
                <a:ext cx="1394645" cy="1440000"/>
              </a:xfrm>
              <a:prstGeom prst="rect">
                <a:avLst/>
              </a:prstGeom>
              <a:noFill/>
              <a:extLst/>
            </p:spPr>
          </p:pic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647163" y="683436"/>
                <a:ext cx="1918808" cy="1440000"/>
              </a:xfrm>
              <a:prstGeom prst="rect">
                <a:avLst/>
              </a:prstGeom>
              <a:noFill/>
              <a:extLst/>
            </p:spPr>
          </p:pic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83231" y="2490178"/>
                <a:ext cx="1697614" cy="1440000"/>
              </a:xfrm>
              <a:prstGeom prst="rect">
                <a:avLst/>
              </a:prstGeom>
              <a:noFill/>
              <a:ln w="0">
                <a:noFill/>
              </a:ln>
              <a:extLst/>
            </p:spPr>
          </p:pic>
          <p:cxnSp>
            <p:nvCxnSpPr>
              <p:cNvPr id="22" name="直接连接符 21"/>
              <p:cNvCxnSpPr/>
              <p:nvPr/>
            </p:nvCxnSpPr>
            <p:spPr>
              <a:xfrm>
                <a:off x="3152333" y="1069859"/>
                <a:ext cx="0" cy="18412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3149531" y="1069859"/>
                <a:ext cx="4976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3152333" y="2911142"/>
                <a:ext cx="6308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6064570" y="1040966"/>
                <a:ext cx="0" cy="19310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endCxn id="10" idx="1"/>
              </p:cNvCxnSpPr>
              <p:nvPr/>
            </p:nvCxnSpPr>
            <p:spPr>
              <a:xfrm>
                <a:off x="6062415" y="2043682"/>
                <a:ext cx="590131" cy="11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213875" y="4343322"/>
                <a:ext cx="3438671" cy="289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itchFamily="18" charset="0"/>
                    <a:cs typeface="Times New Roman" pitchFamily="18" charset="0"/>
                  </a:rPr>
                  <a:t>A new round by updating constitutive parameters</a:t>
                </a:r>
                <a:endParaRPr lang="zh-CN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372115" y="744445"/>
                <a:ext cx="1760493" cy="289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latin typeface="Times New Roman" pitchFamily="18" charset="0"/>
                    <a:cs typeface="Times New Roman" pitchFamily="18" charset="0"/>
                  </a:rPr>
                  <a:t>Get volume data</a:t>
                </a:r>
                <a:endParaRPr lang="zh-CN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35206" y="3029562"/>
                <a:ext cx="1534031" cy="289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latin typeface="Times New Roman" pitchFamily="18" charset="0"/>
                    <a:cs typeface="Times New Roman" pitchFamily="18" charset="0"/>
                  </a:rPr>
                  <a:t>Get strain data</a:t>
                </a:r>
                <a:endParaRPr lang="zh-CN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748247" y="1509574"/>
                <a:ext cx="1797979" cy="482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itchFamily="18" charset="0"/>
                    <a:cs typeface="Times New Roman" pitchFamily="18" charset="0"/>
                  </a:rPr>
                  <a:t>(ii). Pressurize from 0 to 8 mm Hg</a:t>
                </a:r>
                <a:endParaRPr lang="zh-CN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 flipV="1">
                <a:off x="1794709" y="2050166"/>
                <a:ext cx="1354821" cy="4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5492158" y="2960482"/>
                <a:ext cx="561882" cy="10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112187" y="4727817"/>
                <a:ext cx="561027" cy="289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itchFamily="18" charset="0"/>
                    <a:cs typeface="Times New Roman" pitchFamily="18" charset="0"/>
                  </a:rPr>
                  <a:t>No</a:t>
                </a:r>
                <a:endParaRPr lang="zh-CN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04928" y="246798"/>
                <a:ext cx="1904068" cy="8806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). Initialize constitutive parameters</a:t>
                </a:r>
                <a:endParaRPr lang="zh-CN" altLang="en-US" sz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" name="直接箭头连接符 20"/>
              <p:cNvCxnSpPr>
                <a:endCxn id="5" idx="0"/>
              </p:cNvCxnSpPr>
              <p:nvPr/>
            </p:nvCxnSpPr>
            <p:spPr>
              <a:xfrm>
                <a:off x="1141045" y="1127412"/>
                <a:ext cx="1" cy="5148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肘形连接符 46"/>
              <p:cNvCxnSpPr>
                <a:stCxn id="13" idx="2"/>
                <a:endCxn id="5" idx="2"/>
              </p:cNvCxnSpPr>
              <p:nvPr/>
            </p:nvCxnSpPr>
            <p:spPr>
              <a:xfrm rot="10800000">
                <a:off x="1141047" y="3082213"/>
                <a:ext cx="5628191" cy="159295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5549859" y="1052219"/>
                <a:ext cx="491562" cy="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223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43463" y="30800"/>
            <a:ext cx="5280503" cy="6693780"/>
            <a:chOff x="443463" y="30800"/>
            <a:chExt cx="5280503" cy="6693780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5726" y="188880"/>
              <a:ext cx="1439999" cy="107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43464" y="33783"/>
              <a:ext cx="414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(a)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5726" y="1268880"/>
              <a:ext cx="1439999" cy="107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21"/>
            <p:cNvSpPr txBox="1"/>
            <p:nvPr/>
          </p:nvSpPr>
          <p:spPr>
            <a:xfrm>
              <a:off x="443463" y="1113783"/>
              <a:ext cx="544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(b)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9552" y="2348880"/>
              <a:ext cx="1439999" cy="107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21"/>
            <p:cNvSpPr txBox="1"/>
            <p:nvPr/>
          </p:nvSpPr>
          <p:spPr>
            <a:xfrm>
              <a:off x="447290" y="2193783"/>
              <a:ext cx="414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(c)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9552" y="3484581"/>
              <a:ext cx="1439999" cy="107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21"/>
            <p:cNvSpPr txBox="1"/>
            <p:nvPr/>
          </p:nvSpPr>
          <p:spPr>
            <a:xfrm>
              <a:off x="447290" y="3329484"/>
              <a:ext cx="414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(d)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78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9552" y="4564581"/>
              <a:ext cx="1439999" cy="107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21"/>
            <p:cNvSpPr txBox="1"/>
            <p:nvPr/>
          </p:nvSpPr>
          <p:spPr>
            <a:xfrm>
              <a:off x="447290" y="4409484"/>
              <a:ext cx="414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(e)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80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5726" y="5644581"/>
              <a:ext cx="1439999" cy="107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21"/>
            <p:cNvSpPr txBox="1"/>
            <p:nvPr/>
          </p:nvSpPr>
          <p:spPr>
            <a:xfrm>
              <a:off x="443464" y="5489484"/>
              <a:ext cx="414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(f)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84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934" y="185897"/>
              <a:ext cx="1439999" cy="107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21"/>
            <p:cNvSpPr txBox="1"/>
            <p:nvPr/>
          </p:nvSpPr>
          <p:spPr>
            <a:xfrm>
              <a:off x="2315672" y="30800"/>
              <a:ext cx="414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(g)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86" name="Picture 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934" y="1265897"/>
              <a:ext cx="1439999" cy="107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21"/>
            <p:cNvSpPr txBox="1"/>
            <p:nvPr/>
          </p:nvSpPr>
          <p:spPr>
            <a:xfrm>
              <a:off x="2315672" y="1110800"/>
              <a:ext cx="414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(h)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88" name="Picture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11760" y="2345897"/>
              <a:ext cx="1439999" cy="107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21"/>
            <p:cNvSpPr txBox="1"/>
            <p:nvPr/>
          </p:nvSpPr>
          <p:spPr>
            <a:xfrm>
              <a:off x="2319498" y="2190800"/>
              <a:ext cx="414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14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90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11760" y="3481598"/>
              <a:ext cx="1439999" cy="107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21"/>
            <p:cNvSpPr txBox="1"/>
            <p:nvPr/>
          </p:nvSpPr>
          <p:spPr>
            <a:xfrm>
              <a:off x="2319498" y="3326501"/>
              <a:ext cx="414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(j)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92" name="Picture 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11760" y="4561598"/>
              <a:ext cx="1439999" cy="107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21"/>
            <p:cNvSpPr txBox="1"/>
            <p:nvPr/>
          </p:nvSpPr>
          <p:spPr>
            <a:xfrm>
              <a:off x="2319498" y="4406501"/>
              <a:ext cx="414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(k)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94" name="Picture 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934" y="5641598"/>
              <a:ext cx="1439999" cy="107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21"/>
            <p:cNvSpPr txBox="1"/>
            <p:nvPr/>
          </p:nvSpPr>
          <p:spPr>
            <a:xfrm>
              <a:off x="2315672" y="5486501"/>
              <a:ext cx="414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(l)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96" name="Picture 3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280142" y="185897"/>
              <a:ext cx="1439998" cy="107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21"/>
            <p:cNvSpPr txBox="1"/>
            <p:nvPr/>
          </p:nvSpPr>
          <p:spPr>
            <a:xfrm>
              <a:off x="4187880" y="30800"/>
              <a:ext cx="414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(m)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98" name="Picture 3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280142" y="1265897"/>
              <a:ext cx="1439998" cy="107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21"/>
            <p:cNvSpPr txBox="1"/>
            <p:nvPr/>
          </p:nvSpPr>
          <p:spPr>
            <a:xfrm>
              <a:off x="4187880" y="1110800"/>
              <a:ext cx="414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(n)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0" name="Picture 3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289918" y="2345897"/>
              <a:ext cx="1428099" cy="107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TextBox 21"/>
            <p:cNvSpPr txBox="1"/>
            <p:nvPr/>
          </p:nvSpPr>
          <p:spPr>
            <a:xfrm>
              <a:off x="4191706" y="2190800"/>
              <a:ext cx="414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(o)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2" name="Picture 3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283968" y="3481598"/>
              <a:ext cx="1439998" cy="107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21"/>
            <p:cNvSpPr txBox="1"/>
            <p:nvPr/>
          </p:nvSpPr>
          <p:spPr>
            <a:xfrm>
              <a:off x="4191706" y="3326501"/>
              <a:ext cx="414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(p)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4" name="Picture 3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283968" y="4561598"/>
              <a:ext cx="1439998" cy="107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" name="TextBox 21"/>
            <p:cNvSpPr txBox="1"/>
            <p:nvPr/>
          </p:nvSpPr>
          <p:spPr>
            <a:xfrm>
              <a:off x="4191706" y="4406501"/>
              <a:ext cx="414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(q)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6" name="Picture 3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280142" y="5641598"/>
              <a:ext cx="1439998" cy="107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extBox 21"/>
            <p:cNvSpPr txBox="1"/>
            <p:nvPr/>
          </p:nvSpPr>
          <p:spPr>
            <a:xfrm>
              <a:off x="4187880" y="5486501"/>
              <a:ext cx="414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(r)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6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12482" y="-134356"/>
            <a:ext cx="6509676" cy="6773091"/>
            <a:chOff x="1112482" y="-134356"/>
            <a:chExt cx="6509676" cy="6773091"/>
          </a:xfrm>
        </p:grpSpPr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1112482" y="-134356"/>
              <a:ext cx="6491144" cy="1402223"/>
              <a:chOff x="495173" y="207148"/>
              <a:chExt cx="7728681" cy="1669557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268442" y="391814"/>
                <a:ext cx="1955412" cy="14665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6257410" y="207148"/>
                <a:ext cx="219704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zh-CN" altLang="en-US" sz="1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19474" y="410145"/>
                <a:ext cx="1955412" cy="14665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407642" y="428477"/>
                <a:ext cx="1955413" cy="1429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313030" y="410145"/>
                <a:ext cx="1955412" cy="14665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495173" y="207148"/>
                <a:ext cx="219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1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96609" y="207148"/>
                <a:ext cx="219704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sz="1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349644" y="207148"/>
                <a:ext cx="219704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zh-CN" altLang="en-US" sz="1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0" name="组合 39"/>
            <p:cNvGrpSpPr>
              <a:grpSpLocks noChangeAspect="1"/>
            </p:cNvGrpSpPr>
            <p:nvPr/>
          </p:nvGrpSpPr>
          <p:grpSpPr>
            <a:xfrm>
              <a:off x="1112482" y="1178957"/>
              <a:ext cx="6500410" cy="1431792"/>
              <a:chOff x="484141" y="171940"/>
              <a:chExt cx="7739713" cy="1704764"/>
            </a:xfrm>
          </p:grpSpPr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268442" y="391814"/>
                <a:ext cx="1955412" cy="1466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6257410" y="225480"/>
                <a:ext cx="219703" cy="366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zh-CN" altLang="en-US" sz="1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19475" y="410146"/>
                <a:ext cx="1955412" cy="1466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432085" y="428477"/>
                <a:ext cx="1906527" cy="1429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6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313030" y="410146"/>
                <a:ext cx="1955412" cy="1466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84141" y="171940"/>
                <a:ext cx="219703" cy="366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endParaRPr lang="zh-CN" altLang="en-US" sz="1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418675" y="171941"/>
                <a:ext cx="141427" cy="366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endParaRPr lang="zh-CN" altLang="en-US" sz="1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374659" y="207250"/>
                <a:ext cx="219703" cy="366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endParaRPr lang="zh-CN" altLang="en-US" sz="1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9" name="组合 48"/>
            <p:cNvGrpSpPr>
              <a:grpSpLocks noChangeAspect="1"/>
            </p:cNvGrpSpPr>
            <p:nvPr/>
          </p:nvGrpSpPr>
          <p:grpSpPr>
            <a:xfrm>
              <a:off x="1126601" y="2595352"/>
              <a:ext cx="6495557" cy="1412820"/>
              <a:chOff x="489919" y="194529"/>
              <a:chExt cx="7733935" cy="1682175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268442" y="391814"/>
                <a:ext cx="1955412" cy="1466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246377" y="194529"/>
                <a:ext cx="219704" cy="366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zh-CN" altLang="en-US" sz="1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19475" y="410146"/>
                <a:ext cx="1955412" cy="1466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432085" y="428477"/>
                <a:ext cx="1906527" cy="1429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6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313030" y="410146"/>
                <a:ext cx="1955412" cy="1466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489919" y="194529"/>
                <a:ext cx="219704" cy="366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zh-CN" altLang="en-US" sz="1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07642" y="194531"/>
                <a:ext cx="219704" cy="366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J</a:t>
                </a:r>
                <a:endParaRPr lang="zh-CN" altLang="en-US" sz="1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340990" y="194531"/>
                <a:ext cx="219704" cy="366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endParaRPr lang="zh-CN" altLang="en-US" sz="1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8" name="组合 57"/>
            <p:cNvGrpSpPr>
              <a:grpSpLocks noChangeAspect="1"/>
            </p:cNvGrpSpPr>
            <p:nvPr/>
          </p:nvGrpSpPr>
          <p:grpSpPr>
            <a:xfrm>
              <a:off x="1112482" y="3881280"/>
              <a:ext cx="6500410" cy="1442174"/>
              <a:chOff x="484141" y="159579"/>
              <a:chExt cx="7739713" cy="1717125"/>
            </a:xfrm>
          </p:grpSpPr>
          <p:pic>
            <p:nvPicPr>
              <p:cNvPr id="59" name="Picture 3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268442" y="391814"/>
                <a:ext cx="1955412" cy="1466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6268442" y="159579"/>
                <a:ext cx="219703" cy="366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zh-CN" altLang="en-US" sz="1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19475" y="410146"/>
                <a:ext cx="1955412" cy="1466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4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432085" y="428477"/>
                <a:ext cx="1906527" cy="1429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6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313030" y="410146"/>
                <a:ext cx="1955412" cy="1466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484141" y="159579"/>
                <a:ext cx="219703" cy="366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zh-CN" altLang="en-US" sz="1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96609" y="194785"/>
                <a:ext cx="219703" cy="366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zh-CN" altLang="en-US" sz="1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338898" y="194785"/>
                <a:ext cx="219703" cy="366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zh-CN" altLang="en-US" sz="1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7" name="组合 66"/>
            <p:cNvGrpSpPr>
              <a:grpSpLocks noChangeAspect="1"/>
            </p:cNvGrpSpPr>
            <p:nvPr/>
          </p:nvGrpSpPr>
          <p:grpSpPr>
            <a:xfrm>
              <a:off x="2727986" y="5251909"/>
              <a:ext cx="3251865" cy="1386826"/>
              <a:chOff x="2396609" y="225478"/>
              <a:chExt cx="3871833" cy="1651225"/>
            </a:xfrm>
          </p:grpSpPr>
          <p:pic>
            <p:nvPicPr>
              <p:cNvPr id="71" name="Picture 4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432084" y="428477"/>
                <a:ext cx="1906527" cy="1429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6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313030" y="410145"/>
                <a:ext cx="1955412" cy="1466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4" name="TextBox 73"/>
              <p:cNvSpPr txBox="1"/>
              <p:nvPr/>
            </p:nvSpPr>
            <p:spPr>
              <a:xfrm>
                <a:off x="2396609" y="225478"/>
                <a:ext cx="219703" cy="366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lang="zh-CN" altLang="en-US" sz="1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352022" y="225479"/>
                <a:ext cx="219703" cy="366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zh-CN" altLang="en-US" sz="1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0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691680" y="1886138"/>
            <a:ext cx="5040000" cy="1946663"/>
            <a:chOff x="179512" y="2096414"/>
            <a:chExt cx="8855722" cy="3420458"/>
          </a:xfrm>
        </p:grpSpPr>
        <p:pic>
          <p:nvPicPr>
            <p:cNvPr id="5122" name="Picture 2" descr="C:\Users\admin\Desktop\paper\Frontiers_LaTex_Templates\figure\alpha_boxplo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2276872"/>
              <a:ext cx="4319219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3" name="Picture 3" descr="C:\Users\admin\Desktop\paper\Frontiers_LaTex_Templates\figure\beta_boxplo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5" y="2276872"/>
              <a:ext cx="4319219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6626" y="2096414"/>
              <a:ext cx="504058" cy="540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16015" y="2096414"/>
              <a:ext cx="504058" cy="540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3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19673" y="1032296"/>
            <a:ext cx="5092562" cy="3872151"/>
            <a:chOff x="1619672" y="1032295"/>
            <a:chExt cx="5092562" cy="3872151"/>
          </a:xfrm>
        </p:grpSpPr>
        <p:grpSp>
          <p:nvGrpSpPr>
            <p:cNvPr id="5" name="组合 4"/>
            <p:cNvGrpSpPr>
              <a:grpSpLocks noChangeAspect="1"/>
            </p:cNvGrpSpPr>
            <p:nvPr/>
          </p:nvGrpSpPr>
          <p:grpSpPr>
            <a:xfrm>
              <a:off x="1619672" y="1032295"/>
              <a:ext cx="5040000" cy="1936075"/>
              <a:chOff x="179512" y="2114725"/>
              <a:chExt cx="8855722" cy="3401852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79512" y="2277166"/>
                <a:ext cx="4319218" cy="32394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716015" y="2277166"/>
                <a:ext cx="4319219" cy="32394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4"/>
              <p:cNvSpPr txBox="1"/>
              <p:nvPr/>
            </p:nvSpPr>
            <p:spPr>
              <a:xfrm>
                <a:off x="271868" y="2114725"/>
                <a:ext cx="793351" cy="540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(a)</a:t>
                </a:r>
                <a:endParaRPr lang="zh-CN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TextBox 8"/>
              <p:cNvSpPr txBox="1"/>
              <p:nvPr/>
            </p:nvSpPr>
            <p:spPr>
              <a:xfrm>
                <a:off x="4880382" y="2114725"/>
                <a:ext cx="596415" cy="540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(b)</a:t>
                </a:r>
                <a:endParaRPr lang="zh-CN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" name="组合 5"/>
            <p:cNvGrpSpPr>
              <a:grpSpLocks noChangeAspect="1"/>
            </p:cNvGrpSpPr>
            <p:nvPr/>
          </p:nvGrpSpPr>
          <p:grpSpPr>
            <a:xfrm>
              <a:off x="1672235" y="2968371"/>
              <a:ext cx="5039999" cy="1936075"/>
              <a:chOff x="179512" y="2114725"/>
              <a:chExt cx="8855720" cy="3401852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79512" y="2277166"/>
                <a:ext cx="4319217" cy="32394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716015" y="2277166"/>
                <a:ext cx="4319217" cy="32394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20"/>
              <p:cNvSpPr txBox="1"/>
              <p:nvPr/>
            </p:nvSpPr>
            <p:spPr>
              <a:xfrm>
                <a:off x="271870" y="2114725"/>
                <a:ext cx="700992" cy="540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(c)</a:t>
                </a:r>
                <a:endParaRPr lang="zh-CN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TextBox 21"/>
              <p:cNvSpPr txBox="1"/>
              <p:nvPr/>
            </p:nvSpPr>
            <p:spPr>
              <a:xfrm>
                <a:off x="4880382" y="2114725"/>
                <a:ext cx="773842" cy="540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(d)</a:t>
                </a:r>
                <a:endParaRPr lang="zh-CN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29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1172" y="1340769"/>
            <a:ext cx="8855720" cy="3239413"/>
            <a:chOff x="179512" y="2277165"/>
            <a:chExt cx="8855720" cy="323941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9512" y="2277165"/>
              <a:ext cx="4319217" cy="3239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16015" y="2277165"/>
              <a:ext cx="4319217" cy="3239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71871" y="227716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(a)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80382" y="2277165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(b)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696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97375" y="1628801"/>
            <a:ext cx="4948204" cy="3375679"/>
            <a:chOff x="2123756" y="404664"/>
            <a:chExt cx="4948204" cy="3375679"/>
          </a:xfrm>
        </p:grpSpPr>
        <p:grpSp>
          <p:nvGrpSpPr>
            <p:cNvPr id="4" name="组合 3"/>
            <p:cNvGrpSpPr/>
            <p:nvPr/>
          </p:nvGrpSpPr>
          <p:grpSpPr>
            <a:xfrm>
              <a:off x="2155726" y="404664"/>
              <a:ext cx="4916234" cy="1726790"/>
              <a:chOff x="838861" y="2186529"/>
              <a:chExt cx="7340099" cy="2790636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108654" y="2277165"/>
                <a:ext cx="3325892" cy="27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853068" y="2277165"/>
                <a:ext cx="3325892" cy="27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838861" y="2186529"/>
                <a:ext cx="851696" cy="497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(a)</a:t>
                </a:r>
                <a:endParaRPr lang="zh-CN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71600" y="2186529"/>
                <a:ext cx="504055" cy="497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(b)</a:t>
                </a:r>
                <a:endParaRPr lang="zh-CN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123756" y="2053553"/>
              <a:ext cx="4916234" cy="1726790"/>
              <a:chOff x="838861" y="2186529"/>
              <a:chExt cx="7340099" cy="2790636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108654" y="2277165"/>
                <a:ext cx="3325892" cy="27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853068" y="2277165"/>
                <a:ext cx="3325892" cy="27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838861" y="2186529"/>
                <a:ext cx="504055" cy="497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(c)</a:t>
                </a:r>
                <a:endParaRPr lang="zh-CN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71600" y="2186529"/>
                <a:ext cx="504055" cy="497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(d)</a:t>
                </a:r>
                <a:endParaRPr lang="zh-CN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807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09273" y="1628801"/>
            <a:ext cx="4936306" cy="3375679"/>
            <a:chOff x="2135654" y="404664"/>
            <a:chExt cx="4936306" cy="3375679"/>
          </a:xfrm>
        </p:grpSpPr>
        <p:grpSp>
          <p:nvGrpSpPr>
            <p:cNvPr id="4" name="组合 3"/>
            <p:cNvGrpSpPr/>
            <p:nvPr/>
          </p:nvGrpSpPr>
          <p:grpSpPr>
            <a:xfrm>
              <a:off x="2155726" y="404664"/>
              <a:ext cx="4916234" cy="1726790"/>
              <a:chOff x="838861" y="2186529"/>
              <a:chExt cx="7340099" cy="2790636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108654" y="2277165"/>
                <a:ext cx="3325892" cy="27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853068" y="2277165"/>
                <a:ext cx="3325892" cy="27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838861" y="2186529"/>
                <a:ext cx="851696" cy="497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(a)</a:t>
                </a:r>
                <a:endParaRPr lang="zh-CN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71600" y="2186529"/>
                <a:ext cx="504055" cy="497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(b)</a:t>
                </a:r>
                <a:endParaRPr lang="zh-CN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135654" y="1955748"/>
              <a:ext cx="4904336" cy="1824595"/>
              <a:chOff x="856625" y="2028468"/>
              <a:chExt cx="7322335" cy="2948697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108653" y="2277165"/>
                <a:ext cx="3325892" cy="27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853068" y="2277165"/>
                <a:ext cx="3325892" cy="27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856625" y="2028468"/>
                <a:ext cx="504055" cy="497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(c)</a:t>
                </a:r>
                <a:endParaRPr lang="zh-CN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619332" y="2028468"/>
                <a:ext cx="504055" cy="497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(d)</a:t>
                </a:r>
                <a:endParaRPr lang="zh-CN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01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564001" y="2341072"/>
            <a:ext cx="7893694" cy="2269127"/>
            <a:chOff x="564001" y="2341072"/>
            <a:chExt cx="7893694" cy="2269127"/>
          </a:xfrm>
        </p:grpSpPr>
        <p:sp>
          <p:nvSpPr>
            <p:cNvPr id="20" name="矩形 19"/>
            <p:cNvSpPr/>
            <p:nvPr/>
          </p:nvSpPr>
          <p:spPr>
            <a:xfrm>
              <a:off x="564001" y="2344664"/>
              <a:ext cx="1720158" cy="7277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Real-world 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system 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or process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直接箭头连接符 17"/>
            <p:cNvCxnSpPr>
              <a:endCxn id="4" idx="1"/>
            </p:cNvCxnSpPr>
            <p:nvPr/>
          </p:nvCxnSpPr>
          <p:spPr>
            <a:xfrm flipV="1">
              <a:off x="2317445" y="2706812"/>
              <a:ext cx="1246444" cy="17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228877" y="2341072"/>
              <a:ext cx="1390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Times New Roman" pitchFamily="18" charset="0"/>
                </a:rPr>
                <a:t>Simulation</a:t>
              </a:r>
              <a:endParaRPr lang="zh-CN" altLang="en-US" sz="1600" dirty="0">
                <a:latin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36097" y="2405191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Times New Roman" pitchFamily="18" charset="0"/>
                </a:rPr>
                <a:t>Emulation</a:t>
              </a:r>
              <a:endParaRPr lang="zh-CN" altLang="en-US" sz="1600" dirty="0"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3563889" y="2344664"/>
                  <a:ext cx="1517226" cy="7242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FE model</a:t>
                  </a:r>
                  <a14:m>
                    <m:oMath xmlns:m="http://schemas.openxmlformats.org/officeDocument/2006/math">
                      <m:r>
                        <a:rPr lang="en-US" altLang="zh-CN" sz="1600" b="0" i="0" dirty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altLang="zh-CN" sz="1600" b="1" i="1" dirty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𝐦</m:t>
                      </m:r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𝐪</m:t>
                      </m:r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a14:m>
                  <a:endParaRPr lang="zh-CN" alt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889" y="2344664"/>
                  <a:ext cx="1517226" cy="72429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/>
            <p:cNvCxnSpPr/>
            <p:nvPr/>
          </p:nvCxnSpPr>
          <p:spPr>
            <a:xfrm>
              <a:off x="5066787" y="2695770"/>
              <a:ext cx="1454235" cy="1623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6543059" y="2358968"/>
                  <a:ext cx="1493034" cy="69568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Surrogate model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1" i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𝐦</m:t>
                          </m:r>
                        </m:e>
                      </m:acc>
                      <m:r>
                        <a:rPr lang="en-US" altLang="zh-CN" sz="1600" b="1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altLang="zh-CN" sz="1600" b="1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𝐪</m:t>
                      </m:r>
                      <m:r>
                        <a:rPr lang="en-US" altLang="zh-CN" sz="1600" b="1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a14:m>
                  <a:endParaRPr lang="zh-CN" alt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059" y="2358968"/>
                  <a:ext cx="1493034" cy="6956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6535350" y="4049573"/>
                  <a:ext cx="1493034" cy="56062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Datasets</a:t>
                  </a:r>
                  <a14:m>
                    <m:oMath xmlns:m="http://schemas.openxmlformats.org/officeDocument/2006/math">
                      <m:r>
                        <a:rPr lang="zh-CN" altLang="en-US" sz="1600" b="1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𝔻</m:t>
                      </m:r>
                    </m:oMath>
                  </a14:m>
                  <a:endParaRPr lang="en-US" altLang="zh-CN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5350" y="4049573"/>
                  <a:ext cx="1493034" cy="56062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>
              <a:off x="7281867" y="3390559"/>
              <a:ext cx="11758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itchFamily="18" charset="0"/>
                </a:rPr>
                <a:t>Training</a:t>
              </a:r>
              <a:endParaRPr lang="zh-CN" altLang="en-US" sz="1600" dirty="0">
                <a:latin typeface="Times New Roman" pitchFamily="18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7263140" y="3068960"/>
              <a:ext cx="7709" cy="994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3" idx="1"/>
              <a:endCxn id="4" idx="3"/>
            </p:cNvCxnSpPr>
            <p:nvPr/>
          </p:nvCxnSpPr>
          <p:spPr>
            <a:xfrm flipH="1">
              <a:off x="5081115" y="2706812"/>
              <a:ext cx="1461944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853463" y="3390559"/>
              <a:ext cx="11429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Times New Roman" pitchFamily="18" charset="0"/>
                </a:rPr>
                <a:t>Sampling</a:t>
              </a:r>
              <a:endParaRPr lang="zh-CN" altLang="en-US" sz="16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8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38404" y="1516722"/>
            <a:ext cx="5732965" cy="3680540"/>
            <a:chOff x="2038404" y="1516722"/>
            <a:chExt cx="5732965" cy="3680540"/>
          </a:xfrm>
        </p:grpSpPr>
        <p:grpSp>
          <p:nvGrpSpPr>
            <p:cNvPr id="49" name="组合 48"/>
            <p:cNvGrpSpPr/>
            <p:nvPr/>
          </p:nvGrpSpPr>
          <p:grpSpPr>
            <a:xfrm>
              <a:off x="2356174" y="1854813"/>
              <a:ext cx="5415195" cy="2942339"/>
              <a:chOff x="2356174" y="1854813"/>
              <a:chExt cx="5415195" cy="2942339"/>
            </a:xfrm>
          </p:grpSpPr>
          <p:sp>
            <p:nvSpPr>
              <p:cNvPr id="4" name="流程图: 联系 3"/>
              <p:cNvSpPr/>
              <p:nvPr/>
            </p:nvSpPr>
            <p:spPr>
              <a:xfrm>
                <a:off x="2784457" y="1916832"/>
                <a:ext cx="360040" cy="360040"/>
              </a:xfrm>
              <a:prstGeom prst="flowChartConnector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" name="流程图: 联系 4"/>
              <p:cNvSpPr/>
              <p:nvPr/>
            </p:nvSpPr>
            <p:spPr>
              <a:xfrm>
                <a:off x="3520053" y="1916832"/>
                <a:ext cx="360040" cy="360040"/>
              </a:xfrm>
              <a:prstGeom prst="flowChartConnector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流程图: 联系 5"/>
              <p:cNvSpPr/>
              <p:nvPr/>
            </p:nvSpPr>
            <p:spPr>
              <a:xfrm>
                <a:off x="4260833" y="1916832"/>
                <a:ext cx="360040" cy="360040"/>
              </a:xfrm>
              <a:prstGeom prst="flowChartConnector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流程图: 联系 6"/>
              <p:cNvSpPr/>
              <p:nvPr/>
            </p:nvSpPr>
            <p:spPr>
              <a:xfrm>
                <a:off x="5025041" y="1916832"/>
                <a:ext cx="360040" cy="360040"/>
              </a:xfrm>
              <a:prstGeom prst="flowChartConnector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流程图: 联系 7"/>
              <p:cNvSpPr/>
              <p:nvPr/>
            </p:nvSpPr>
            <p:spPr>
              <a:xfrm>
                <a:off x="2356174" y="3088385"/>
                <a:ext cx="360040" cy="360040"/>
              </a:xfrm>
              <a:prstGeom prst="flowChartConnector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流程图: 联系 8"/>
              <p:cNvSpPr/>
              <p:nvPr/>
            </p:nvSpPr>
            <p:spPr>
              <a:xfrm>
                <a:off x="3091770" y="3088385"/>
                <a:ext cx="360040" cy="360040"/>
              </a:xfrm>
              <a:prstGeom prst="flowChartConnector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流程图: 联系 9"/>
              <p:cNvSpPr/>
              <p:nvPr/>
            </p:nvSpPr>
            <p:spPr>
              <a:xfrm>
                <a:off x="4616460" y="3088385"/>
                <a:ext cx="360040" cy="360040"/>
              </a:xfrm>
              <a:prstGeom prst="flowChartConnector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流程图: 联系 10"/>
              <p:cNvSpPr/>
              <p:nvPr/>
            </p:nvSpPr>
            <p:spPr>
              <a:xfrm>
                <a:off x="5380668" y="3088385"/>
                <a:ext cx="360040" cy="360040"/>
              </a:xfrm>
              <a:prstGeom prst="flowChartConnector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792675" y="2777002"/>
                <a:ext cx="91269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 smtClean="0">
                    <a:solidFill>
                      <a:schemeClr val="accent3"/>
                    </a:solidFill>
                    <a:latin typeface="Times New Roman" pitchFamily="18" charset="0"/>
                    <a:cs typeface="Times New Roman" pitchFamily="18" charset="0"/>
                  </a:rPr>
                  <a:t>...</a:t>
                </a:r>
                <a:endParaRPr lang="zh-CN" altLang="en-US" sz="4000" b="1" dirty="0">
                  <a:solidFill>
                    <a:schemeClr val="accent3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流程图: 联系 12"/>
              <p:cNvSpPr/>
              <p:nvPr/>
            </p:nvSpPr>
            <p:spPr>
              <a:xfrm>
                <a:off x="4080813" y="4437112"/>
                <a:ext cx="360040" cy="360040"/>
              </a:xfrm>
              <a:prstGeom prst="flowChartConnector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" name="直接箭头连接符 14"/>
              <p:cNvCxnSpPr>
                <a:stCxn id="4" idx="3"/>
                <a:endCxn id="8" idx="0"/>
              </p:cNvCxnSpPr>
              <p:nvPr/>
            </p:nvCxnSpPr>
            <p:spPr>
              <a:xfrm flipH="1">
                <a:off x="2536194" y="2224145"/>
                <a:ext cx="300990" cy="8642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5" idx="3"/>
                <a:endCxn id="8" idx="0"/>
              </p:cNvCxnSpPr>
              <p:nvPr/>
            </p:nvCxnSpPr>
            <p:spPr>
              <a:xfrm flipH="1">
                <a:off x="2536194" y="2224145"/>
                <a:ext cx="1036586" cy="8642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4" idx="5"/>
                <a:endCxn id="11" idx="1"/>
              </p:cNvCxnSpPr>
              <p:nvPr/>
            </p:nvCxnSpPr>
            <p:spPr>
              <a:xfrm>
                <a:off x="3091770" y="2224145"/>
                <a:ext cx="2341625" cy="9169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4" idx="5"/>
                <a:endCxn id="10" idx="0"/>
              </p:cNvCxnSpPr>
              <p:nvPr/>
            </p:nvCxnSpPr>
            <p:spPr>
              <a:xfrm>
                <a:off x="3091770" y="2224145"/>
                <a:ext cx="1704710" cy="8642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>
                <a:stCxn id="4" idx="4"/>
                <a:endCxn id="9" idx="0"/>
              </p:cNvCxnSpPr>
              <p:nvPr/>
            </p:nvCxnSpPr>
            <p:spPr>
              <a:xfrm>
                <a:off x="2964477" y="2276872"/>
                <a:ext cx="307313" cy="8115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5" idx="3"/>
                <a:endCxn id="9" idx="0"/>
              </p:cNvCxnSpPr>
              <p:nvPr/>
            </p:nvCxnSpPr>
            <p:spPr>
              <a:xfrm flipH="1">
                <a:off x="3271790" y="2224145"/>
                <a:ext cx="300990" cy="8642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6" idx="4"/>
                <a:endCxn id="10" idx="0"/>
              </p:cNvCxnSpPr>
              <p:nvPr/>
            </p:nvCxnSpPr>
            <p:spPr>
              <a:xfrm>
                <a:off x="4440853" y="2276872"/>
                <a:ext cx="355627" cy="8115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6" idx="4"/>
                <a:endCxn id="11" idx="1"/>
              </p:cNvCxnSpPr>
              <p:nvPr/>
            </p:nvCxnSpPr>
            <p:spPr>
              <a:xfrm>
                <a:off x="4440853" y="2276872"/>
                <a:ext cx="992542" cy="8642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7" idx="4"/>
                <a:endCxn id="11" idx="1"/>
              </p:cNvCxnSpPr>
              <p:nvPr/>
            </p:nvCxnSpPr>
            <p:spPr>
              <a:xfrm>
                <a:off x="5205061" y="2276872"/>
                <a:ext cx="228334" cy="8642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6300192" y="1854813"/>
                <a:ext cx="1471177" cy="36933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Input layer 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300192" y="3026366"/>
                <a:ext cx="1471177" cy="369332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Hidden layer 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300192" y="4427820"/>
                <a:ext cx="1471177" cy="369332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Output layer 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3" name="直接箭头连接符 82"/>
              <p:cNvCxnSpPr>
                <a:stCxn id="6" idx="3"/>
                <a:endCxn id="8" idx="0"/>
              </p:cNvCxnSpPr>
              <p:nvPr/>
            </p:nvCxnSpPr>
            <p:spPr>
              <a:xfrm flipH="1">
                <a:off x="2536194" y="2224145"/>
                <a:ext cx="1777366" cy="8642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" idx="3"/>
                <a:endCxn id="9" idx="0"/>
              </p:cNvCxnSpPr>
              <p:nvPr/>
            </p:nvCxnSpPr>
            <p:spPr>
              <a:xfrm flipH="1">
                <a:off x="3271790" y="2224145"/>
                <a:ext cx="1805978" cy="8642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6" idx="3"/>
                <a:endCxn id="9" idx="0"/>
              </p:cNvCxnSpPr>
              <p:nvPr/>
            </p:nvCxnSpPr>
            <p:spPr>
              <a:xfrm flipH="1">
                <a:off x="3271790" y="2224145"/>
                <a:ext cx="1041770" cy="8642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7" idx="4"/>
                <a:endCxn id="10" idx="0"/>
              </p:cNvCxnSpPr>
              <p:nvPr/>
            </p:nvCxnSpPr>
            <p:spPr>
              <a:xfrm flipH="1">
                <a:off x="4796480" y="2276872"/>
                <a:ext cx="408581" cy="8115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5" idx="5"/>
                <a:endCxn id="10" idx="0"/>
              </p:cNvCxnSpPr>
              <p:nvPr/>
            </p:nvCxnSpPr>
            <p:spPr>
              <a:xfrm>
                <a:off x="3827366" y="2224145"/>
                <a:ext cx="969114" cy="8642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>
                <a:stCxn id="5" idx="5"/>
                <a:endCxn id="11" idx="1"/>
              </p:cNvCxnSpPr>
              <p:nvPr/>
            </p:nvCxnSpPr>
            <p:spPr>
              <a:xfrm>
                <a:off x="3827366" y="2224145"/>
                <a:ext cx="1606029" cy="9169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/>
              <p:cNvCxnSpPr>
                <a:stCxn id="7" idx="3"/>
                <a:endCxn id="8" idx="0"/>
              </p:cNvCxnSpPr>
              <p:nvPr/>
            </p:nvCxnSpPr>
            <p:spPr>
              <a:xfrm flipH="1">
                <a:off x="2536194" y="2224145"/>
                <a:ext cx="2541574" cy="8642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/>
              <p:cNvCxnSpPr>
                <a:stCxn id="8" idx="5"/>
                <a:endCxn id="13" idx="0"/>
              </p:cNvCxnSpPr>
              <p:nvPr/>
            </p:nvCxnSpPr>
            <p:spPr>
              <a:xfrm>
                <a:off x="2663487" y="3395698"/>
                <a:ext cx="1597346" cy="10414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/>
              <p:cNvCxnSpPr>
                <a:stCxn id="9" idx="5"/>
                <a:endCxn id="13" idx="0"/>
              </p:cNvCxnSpPr>
              <p:nvPr/>
            </p:nvCxnSpPr>
            <p:spPr>
              <a:xfrm>
                <a:off x="3399083" y="3395698"/>
                <a:ext cx="861750" cy="10414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/>
              <p:cNvCxnSpPr>
                <a:stCxn id="10" idx="4"/>
                <a:endCxn id="13" idx="0"/>
              </p:cNvCxnSpPr>
              <p:nvPr/>
            </p:nvCxnSpPr>
            <p:spPr>
              <a:xfrm flipH="1">
                <a:off x="4260833" y="3448425"/>
                <a:ext cx="535647" cy="9886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11" idx="4"/>
                <a:endCxn id="13" idx="0"/>
              </p:cNvCxnSpPr>
              <p:nvPr/>
            </p:nvCxnSpPr>
            <p:spPr>
              <a:xfrm flipH="1">
                <a:off x="4260833" y="3448425"/>
                <a:ext cx="1299855" cy="9886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686689" y="1516722"/>
                  <a:ext cx="5110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689" y="1516722"/>
                  <a:ext cx="511037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513299" y="1516722"/>
                  <a:ext cx="51700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299" y="1516722"/>
                  <a:ext cx="517000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4248723" y="1516722"/>
                  <a:ext cx="51700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722" y="1516722"/>
                  <a:ext cx="517000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949542" y="1516722"/>
                  <a:ext cx="51700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542" y="1516722"/>
                  <a:ext cx="517000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080515" y="4797152"/>
                  <a:ext cx="3974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zh-CN" altLang="en-US" sz="2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514" y="4797152"/>
                  <a:ext cx="397416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140993" y="2206180"/>
                  <a:ext cx="57919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993" y="2206180"/>
                  <a:ext cx="57522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038404" y="2606441"/>
                  <a:ext cx="5366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8404" y="2606441"/>
                  <a:ext cx="536685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688235" y="3627771"/>
                  <a:ext cx="57214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235" y="3627771"/>
                  <a:ext cx="570413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091771" y="3942768"/>
                  <a:ext cx="5296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1770" y="3942768"/>
                  <a:ext cx="529632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61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24067" y="777158"/>
            <a:ext cx="6130315" cy="4740074"/>
            <a:chOff x="1424067" y="777158"/>
            <a:chExt cx="6130315" cy="4740074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10" t="6849" r="25644" b="16600"/>
            <a:stretch/>
          </p:blipFill>
          <p:spPr bwMode="auto">
            <a:xfrm>
              <a:off x="1424067" y="836712"/>
              <a:ext cx="6130315" cy="4680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8" name="组合 57"/>
            <p:cNvGrpSpPr/>
            <p:nvPr/>
          </p:nvGrpSpPr>
          <p:grpSpPr>
            <a:xfrm rot="1023796">
              <a:off x="3438741" y="1550913"/>
              <a:ext cx="2638155" cy="2231117"/>
              <a:chOff x="3579710" y="1530643"/>
              <a:chExt cx="2604049" cy="2316775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 flipV="1">
                <a:off x="4788024" y="1844824"/>
                <a:ext cx="0" cy="938955"/>
              </a:xfrm>
              <a:prstGeom prst="straightConnector1">
                <a:avLst/>
              </a:prstGeom>
              <a:ln w="25400" cmpd="tri">
                <a:solidFill>
                  <a:srgbClr val="002060"/>
                </a:solidFill>
                <a:prstDash val="lgDash"/>
                <a:headEnd type="none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4788024" y="2783779"/>
                <a:ext cx="689468" cy="505762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prstDash val="lgDash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H="1">
                <a:off x="3995936" y="2783779"/>
                <a:ext cx="792088" cy="394618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prstDash val="lgDash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flipV="1">
                <a:off x="4788024" y="1988840"/>
                <a:ext cx="504056" cy="794939"/>
              </a:xfrm>
              <a:prstGeom prst="straightConnector1">
                <a:avLst/>
              </a:prstGeom>
              <a:ln w="25400" cmpd="sng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4788024" y="2838033"/>
                <a:ext cx="283821" cy="7673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3995936" y="2577440"/>
                <a:ext cx="792088" cy="2063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headEnd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391980" y="1530643"/>
                    <a:ext cx="648072" cy="3195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zh-CN" sz="14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𝐥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b="1" dirty="0">
                      <a:solidFill>
                        <a:srgbClr val="00206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1980" y="1459607"/>
                    <a:ext cx="648072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97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355667" y="3249432"/>
                    <a:ext cx="828092" cy="3195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zh-CN" sz="14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𝐫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b="1" dirty="0">
                      <a:solidFill>
                        <a:srgbClr val="00206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5666" y="3178397"/>
                    <a:ext cx="828092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274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636488" y="3214775"/>
                    <a:ext cx="863183" cy="3195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zh-CN" sz="14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𝐜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b="1" dirty="0">
                      <a:solidFill>
                        <a:srgbClr val="FFFF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6489" y="3143740"/>
                    <a:ext cx="863183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274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756379" y="3527825"/>
                    <a:ext cx="567641" cy="3195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𝐬</m:t>
                          </m:r>
                        </m:oMath>
                      </m:oMathPara>
                    </a14:m>
                    <a:endParaRPr lang="zh-CN" altLang="en-US" sz="1400" b="1" dirty="0">
                      <a:solidFill>
                        <a:srgbClr val="FFFF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6379" y="3426013"/>
                    <a:ext cx="567642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579710" y="2259203"/>
                    <a:ext cx="684396" cy="3195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𝐟</m:t>
                          </m:r>
                        </m:oMath>
                      </m:oMathPara>
                    </a14:m>
                    <a:endParaRPr lang="zh-CN" altLang="en-US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9712" y="2157389"/>
                    <a:ext cx="684396" cy="52322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063446" y="1821663"/>
                    <a:ext cx="828091" cy="3195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𝐧</m:t>
                          </m:r>
                        </m:oMath>
                      </m:oMathPara>
                    </a14:m>
                    <a:endParaRPr lang="zh-CN" altLang="en-US" sz="1400" b="1" dirty="0">
                      <a:solidFill>
                        <a:srgbClr val="FFFF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3446" y="1719849"/>
                    <a:ext cx="828092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弧形 48"/>
              <p:cNvSpPr/>
              <p:nvPr/>
            </p:nvSpPr>
            <p:spPr>
              <a:xfrm flipH="1">
                <a:off x="4229445" y="2680609"/>
                <a:ext cx="270226" cy="703033"/>
              </a:xfrm>
              <a:prstGeom prst="arc">
                <a:avLst/>
              </a:prstGeom>
              <a:ln w="25400">
                <a:solidFill>
                  <a:schemeClr val="tx1"/>
                </a:solidFill>
                <a:headEnd type="none" w="lg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3671223" y="2701379"/>
                    <a:ext cx="558222" cy="3195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𝛂</m:t>
                          </m:r>
                        </m:oMath>
                      </m:oMathPara>
                    </a14:m>
                    <a:endParaRPr lang="zh-CN" altLang="en-US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1223" y="2630343"/>
                    <a:ext cx="558222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弧形 51"/>
              <p:cNvSpPr/>
              <p:nvPr/>
            </p:nvSpPr>
            <p:spPr>
              <a:xfrm flipH="1">
                <a:off x="4661998" y="2850733"/>
                <a:ext cx="535872" cy="447462"/>
              </a:xfrm>
              <a:prstGeom prst="arc">
                <a:avLst>
                  <a:gd name="adj1" fmla="val 5472592"/>
                  <a:gd name="adj2" fmla="val 10828695"/>
                </a:avLst>
              </a:prstGeom>
              <a:ln w="25400" cmpd="sng">
                <a:solidFill>
                  <a:schemeClr val="tx1"/>
                </a:solidFill>
                <a:headEnd type="none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949882" y="3292754"/>
                    <a:ext cx="684396" cy="3195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𝛃</m:t>
                          </m:r>
                        </m:oMath>
                      </m:oMathPara>
                    </a14:m>
                    <a:endParaRPr lang="zh-CN" altLang="en-US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9882" y="3221719"/>
                    <a:ext cx="684396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直接连接符 59"/>
            <p:cNvCxnSpPr/>
            <p:nvPr/>
          </p:nvCxnSpPr>
          <p:spPr>
            <a:xfrm flipV="1">
              <a:off x="3893079" y="1649362"/>
              <a:ext cx="805514" cy="3219800"/>
            </a:xfrm>
            <a:prstGeom prst="line">
              <a:avLst/>
            </a:prstGeom>
            <a:ln w="25400" cmpd="sng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468500" y="5197303"/>
              <a:ext cx="1304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Apex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19311" y="777158"/>
              <a:ext cx="1304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Base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7" name="TextBox 4096"/>
            <p:cNvSpPr txBox="1"/>
            <p:nvPr/>
          </p:nvSpPr>
          <p:spPr>
            <a:xfrm rot="11660444">
              <a:off x="3777619" y="3007156"/>
              <a:ext cx="400110" cy="161274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Long axis</a:t>
              </a:r>
              <a:endParaRPr lang="zh-CN" alt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787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paper\figure\additionalVisualizationFigure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41" t="3494" r="24680" b="13830"/>
          <a:stretch/>
        </p:blipFill>
        <p:spPr bwMode="auto">
          <a:xfrm>
            <a:off x="1258305" y="1283477"/>
            <a:ext cx="576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160318" y="1325834"/>
            <a:ext cx="2604047" cy="2489626"/>
            <a:chOff x="3579712" y="1459607"/>
            <a:chExt cx="2604046" cy="2489626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4788024" y="1844824"/>
              <a:ext cx="0" cy="938955"/>
            </a:xfrm>
            <a:prstGeom prst="straightConnector1">
              <a:avLst/>
            </a:prstGeom>
            <a:ln w="25400" cmpd="tri">
              <a:solidFill>
                <a:srgbClr val="002060"/>
              </a:solidFill>
              <a:prstDash val="lgDash"/>
              <a:headEnd type="none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4788024" y="2783779"/>
              <a:ext cx="689468" cy="505762"/>
            </a:xfrm>
            <a:prstGeom prst="straightConnector1">
              <a:avLst/>
            </a:prstGeom>
            <a:ln w="25400">
              <a:solidFill>
                <a:srgbClr val="002060"/>
              </a:solidFill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3995936" y="2783779"/>
              <a:ext cx="792088" cy="394618"/>
            </a:xfrm>
            <a:prstGeom prst="straightConnector1">
              <a:avLst/>
            </a:prstGeom>
            <a:ln w="25400">
              <a:solidFill>
                <a:srgbClr val="002060"/>
              </a:solidFill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4788024" y="1988840"/>
              <a:ext cx="504056" cy="794939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4788024" y="2838033"/>
              <a:ext cx="283821" cy="76737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 flipV="1">
              <a:off x="3995936" y="2577440"/>
              <a:ext cx="792088" cy="20633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391980" y="1459607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𝐥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980" y="1459607"/>
                  <a:ext cx="64807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355666" y="3178397"/>
                  <a:ext cx="8280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𝐫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666" y="3178397"/>
                  <a:ext cx="82809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636489" y="3143740"/>
                  <a:ext cx="8631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𝐜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6489" y="3143740"/>
                  <a:ext cx="863183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56378" y="3426013"/>
                  <a:ext cx="5676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𝐬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6379" y="3426013"/>
                  <a:ext cx="567642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579712" y="2157389"/>
                  <a:ext cx="68439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𝐟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712" y="2157389"/>
                  <a:ext cx="684396" cy="52322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63446" y="1719849"/>
                  <a:ext cx="82809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𝐧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446" y="1719849"/>
                  <a:ext cx="828092" cy="52322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弧形 17"/>
            <p:cNvSpPr/>
            <p:nvPr/>
          </p:nvSpPr>
          <p:spPr>
            <a:xfrm flipH="1">
              <a:off x="4229445" y="2680609"/>
              <a:ext cx="270226" cy="703033"/>
            </a:xfrm>
            <a:prstGeom prst="arc">
              <a:avLst/>
            </a:prstGeom>
            <a:ln w="25400">
              <a:solidFill>
                <a:schemeClr val="tx1"/>
              </a:solidFill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779912" y="2583169"/>
                  <a:ext cx="55822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𝛂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2583169"/>
                  <a:ext cx="558222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弧形 19"/>
            <p:cNvSpPr/>
            <p:nvPr/>
          </p:nvSpPr>
          <p:spPr>
            <a:xfrm flipH="1">
              <a:off x="4661998" y="2850733"/>
              <a:ext cx="535872" cy="447462"/>
            </a:xfrm>
            <a:prstGeom prst="arc">
              <a:avLst>
                <a:gd name="adj1" fmla="val 5472592"/>
                <a:gd name="adj2" fmla="val 10828695"/>
              </a:avLst>
            </a:prstGeom>
            <a:ln w="25400" cmpd="sng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855672" y="3116842"/>
                  <a:ext cx="6843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𝛃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672" y="3116842"/>
                  <a:ext cx="684396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742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827584" y="1403727"/>
            <a:ext cx="7920880" cy="3112981"/>
            <a:chOff x="827584" y="1882731"/>
            <a:chExt cx="7920880" cy="3112981"/>
          </a:xfrm>
        </p:grpSpPr>
        <p:grpSp>
          <p:nvGrpSpPr>
            <p:cNvPr id="75" name="组合 74"/>
            <p:cNvGrpSpPr/>
            <p:nvPr/>
          </p:nvGrpSpPr>
          <p:grpSpPr>
            <a:xfrm>
              <a:off x="827584" y="1882731"/>
              <a:ext cx="7920880" cy="3065468"/>
              <a:chOff x="827584" y="1882731"/>
              <a:chExt cx="7920880" cy="306546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400511" y="1882731"/>
                <a:ext cx="237626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7884368" y="3006024"/>
                <a:ext cx="86409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Sub-6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804248" y="3006024"/>
                <a:ext cx="86409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Sub-5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796136" y="3006024"/>
                <a:ext cx="86409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Sub-4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777455" y="2996952"/>
                <a:ext cx="86409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Sub-3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730937" y="3006024"/>
                <a:ext cx="86409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Sub-2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627784" y="3006024"/>
                <a:ext cx="86409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Sub-1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84368" y="4578867"/>
                <a:ext cx="86409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804248" y="4578867"/>
                <a:ext cx="86409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96136" y="4578867"/>
                <a:ext cx="86409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777455" y="4569795"/>
                <a:ext cx="86409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30937" y="4578867"/>
                <a:ext cx="86409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27784" y="4578867"/>
                <a:ext cx="86409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27584" y="3006024"/>
                <a:ext cx="1368152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ML Model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27584" y="4569795"/>
                <a:ext cx="1368152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Prediction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27584" y="1882731"/>
                <a:ext cx="1368152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Input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1" name="直接箭头连接符 50"/>
              <p:cNvCxnSpPr>
                <a:endCxn id="8" idx="0"/>
              </p:cNvCxnSpPr>
              <p:nvPr/>
            </p:nvCxnSpPr>
            <p:spPr>
              <a:xfrm flipH="1">
                <a:off x="5209503" y="2252063"/>
                <a:ext cx="432048" cy="7448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endCxn id="7" idx="0"/>
              </p:cNvCxnSpPr>
              <p:nvPr/>
            </p:nvCxnSpPr>
            <p:spPr>
              <a:xfrm>
                <a:off x="5641551" y="2252063"/>
                <a:ext cx="586633" cy="7539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endCxn id="9" idx="0"/>
              </p:cNvCxnSpPr>
              <p:nvPr/>
            </p:nvCxnSpPr>
            <p:spPr>
              <a:xfrm flipH="1">
                <a:off x="4162985" y="2252063"/>
                <a:ext cx="1478566" cy="7539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endCxn id="10" idx="0"/>
              </p:cNvCxnSpPr>
              <p:nvPr/>
            </p:nvCxnSpPr>
            <p:spPr>
              <a:xfrm flipH="1">
                <a:off x="3059832" y="2252063"/>
                <a:ext cx="2581720" cy="7539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>
                <a:endCxn id="6" idx="0"/>
              </p:cNvCxnSpPr>
              <p:nvPr/>
            </p:nvCxnSpPr>
            <p:spPr>
              <a:xfrm>
                <a:off x="5641551" y="2252063"/>
                <a:ext cx="1594745" cy="7539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>
                <a:endCxn id="5" idx="0"/>
              </p:cNvCxnSpPr>
              <p:nvPr/>
            </p:nvCxnSpPr>
            <p:spPr>
              <a:xfrm>
                <a:off x="5641551" y="2252063"/>
                <a:ext cx="2674865" cy="7539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>
                <a:stCxn id="10" idx="2"/>
              </p:cNvCxnSpPr>
              <p:nvPr/>
            </p:nvCxnSpPr>
            <p:spPr>
              <a:xfrm>
                <a:off x="3059832" y="3375356"/>
                <a:ext cx="0" cy="11412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>
                <a:stCxn id="9" idx="2"/>
              </p:cNvCxnSpPr>
              <p:nvPr/>
            </p:nvCxnSpPr>
            <p:spPr>
              <a:xfrm>
                <a:off x="4162985" y="3375356"/>
                <a:ext cx="0" cy="11326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>
                <a:stCxn id="8" idx="2"/>
              </p:cNvCxnSpPr>
              <p:nvPr/>
            </p:nvCxnSpPr>
            <p:spPr>
              <a:xfrm flipH="1">
                <a:off x="5208837" y="3366284"/>
                <a:ext cx="666" cy="11504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/>
              <p:cNvCxnSpPr>
                <a:stCxn id="7" idx="2"/>
              </p:cNvCxnSpPr>
              <p:nvPr/>
            </p:nvCxnSpPr>
            <p:spPr>
              <a:xfrm>
                <a:off x="6228184" y="3375356"/>
                <a:ext cx="12527" cy="11413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>
                <a:stCxn id="6" idx="2"/>
              </p:cNvCxnSpPr>
              <p:nvPr/>
            </p:nvCxnSpPr>
            <p:spPr>
              <a:xfrm>
                <a:off x="7236296" y="3375356"/>
                <a:ext cx="0" cy="11272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>
                <a:stCxn id="5" idx="2"/>
              </p:cNvCxnSpPr>
              <p:nvPr/>
            </p:nvCxnSpPr>
            <p:spPr>
              <a:xfrm>
                <a:off x="8316416" y="3375356"/>
                <a:ext cx="0" cy="11409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4400511" y="1882731"/>
                  <a:ext cx="229819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0" smtClean="0">
                            <a:latin typeface="Cambria Math"/>
                          </a:rPr>
                          <m:t>𝐪</m:t>
                        </m:r>
                        <m:r>
                          <a:rPr lang="en-US" altLang="zh-CN" sz="2000" b="0" i="0" smtClean="0"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0511" y="1882731"/>
                  <a:ext cx="2283767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801877" y="4578867"/>
                  <a:ext cx="5159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877" y="4578867"/>
                  <a:ext cx="515910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061" r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912371" y="4562132"/>
                  <a:ext cx="501227" cy="416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2371" y="4562132"/>
                  <a:ext cx="501227" cy="41684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4348" r="-15854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54528" y="4578867"/>
                  <a:ext cx="5099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528" y="4578867"/>
                  <a:ext cx="509948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061" r="-180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993079" y="4546038"/>
                  <a:ext cx="495264" cy="416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3079" y="4546038"/>
                  <a:ext cx="495264" cy="41684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4412" r="-17284" b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978983" y="4554406"/>
                  <a:ext cx="5159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8983" y="4554406"/>
                  <a:ext cx="515910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061" r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065803" y="4578867"/>
                  <a:ext cx="501227" cy="416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803" y="4578867"/>
                  <a:ext cx="501226" cy="41684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4348" r="-17073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28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725477" y="1882732"/>
            <a:ext cx="7920880" cy="3112981"/>
            <a:chOff x="863425" y="1882731"/>
            <a:chExt cx="7920880" cy="3112981"/>
          </a:xfrm>
        </p:grpSpPr>
        <p:grpSp>
          <p:nvGrpSpPr>
            <p:cNvPr id="5" name="组合 4"/>
            <p:cNvGrpSpPr/>
            <p:nvPr/>
          </p:nvGrpSpPr>
          <p:grpSpPr>
            <a:xfrm>
              <a:off x="863425" y="1913509"/>
              <a:ext cx="7920880" cy="3065468"/>
              <a:chOff x="827584" y="1882731"/>
              <a:chExt cx="7920880" cy="306546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400511" y="1882731"/>
                <a:ext cx="237626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416479" y="3021413"/>
                <a:ext cx="86409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Sub-3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231121" y="3063378"/>
                <a:ext cx="86409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Sub-2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205739" y="3021413"/>
                <a:ext cx="86409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Sub-1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884368" y="4578867"/>
                <a:ext cx="86409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804248" y="4578867"/>
                <a:ext cx="86409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796136" y="4578867"/>
                <a:ext cx="86409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77455" y="4569795"/>
                <a:ext cx="86409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730937" y="4578867"/>
                <a:ext cx="86409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627784" y="4578867"/>
                <a:ext cx="86409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27584" y="3006024"/>
                <a:ext cx="1368152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ML Model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27584" y="4569795"/>
                <a:ext cx="1368152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Prediction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27584" y="1882731"/>
                <a:ext cx="1368152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Input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556322" y="1882731"/>
                  <a:ext cx="229819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0" smtClean="0">
                            <a:latin typeface="Cambria Math"/>
                          </a:rPr>
                          <m:t>𝐪</m:t>
                        </m:r>
                        <m:r>
                          <a:rPr lang="en-US" altLang="zh-CN" sz="2000" b="0" i="0" smtClean="0"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322" y="1882731"/>
                  <a:ext cx="2283767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801877" y="4578867"/>
                  <a:ext cx="5159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877" y="4578867"/>
                  <a:ext cx="515910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061" r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912372" y="4562132"/>
                  <a:ext cx="501227" cy="416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2371" y="4562132"/>
                  <a:ext cx="501227" cy="41684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4348" r="-15854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954528" y="4578867"/>
                  <a:ext cx="5099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528" y="4578867"/>
                  <a:ext cx="509948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061" r="-180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93080" y="4546038"/>
                  <a:ext cx="495264" cy="416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3079" y="4546038"/>
                  <a:ext cx="495264" cy="41684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4412" r="-17284" b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978984" y="4554406"/>
                  <a:ext cx="5159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8983" y="4554406"/>
                  <a:ext cx="515910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061" r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065804" y="4578867"/>
                  <a:ext cx="501227" cy="416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803" y="4578867"/>
                  <a:ext cx="501226" cy="41684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4348" r="-17073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接箭头连接符 41"/>
            <p:cNvCxnSpPr>
              <a:stCxn id="6" idx="2"/>
              <a:endCxn id="19" idx="0"/>
            </p:cNvCxnSpPr>
            <p:nvPr/>
          </p:nvCxnSpPr>
          <p:spPr>
            <a:xfrm flipH="1">
              <a:off x="3673628" y="2282841"/>
              <a:ext cx="2031791" cy="769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>
              <a:off x="5677391" y="2306161"/>
              <a:ext cx="20815" cy="7460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3" idx="2"/>
              <a:endCxn id="17" idx="0"/>
            </p:cNvCxnSpPr>
            <p:nvPr/>
          </p:nvCxnSpPr>
          <p:spPr>
            <a:xfrm>
              <a:off x="5624484" y="2282841"/>
              <a:ext cx="2259884" cy="769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9" idx="2"/>
              <a:endCxn id="25" idx="0"/>
            </p:cNvCxnSpPr>
            <p:nvPr/>
          </p:nvCxnSpPr>
          <p:spPr>
            <a:xfrm flipH="1">
              <a:off x="3095673" y="3421523"/>
              <a:ext cx="577955" cy="11881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19" idx="2"/>
              <a:endCxn id="8" idx="0"/>
            </p:cNvCxnSpPr>
            <p:nvPr/>
          </p:nvCxnSpPr>
          <p:spPr>
            <a:xfrm>
              <a:off x="3673628" y="3421523"/>
              <a:ext cx="489358" cy="11406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8" idx="2"/>
              <a:endCxn id="23" idx="0"/>
            </p:cNvCxnSpPr>
            <p:nvPr/>
          </p:nvCxnSpPr>
          <p:spPr>
            <a:xfrm flipH="1">
              <a:off x="5245344" y="3463488"/>
              <a:ext cx="453666" cy="11370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8" idx="2"/>
              <a:endCxn id="22" idx="0"/>
            </p:cNvCxnSpPr>
            <p:nvPr/>
          </p:nvCxnSpPr>
          <p:spPr>
            <a:xfrm>
              <a:off x="5699010" y="3463488"/>
              <a:ext cx="565015" cy="11461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7" idx="2"/>
              <a:endCxn id="11" idx="0"/>
            </p:cNvCxnSpPr>
            <p:nvPr/>
          </p:nvCxnSpPr>
          <p:spPr>
            <a:xfrm flipH="1">
              <a:off x="7236939" y="3421523"/>
              <a:ext cx="647429" cy="11328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17" idx="2"/>
              <a:endCxn id="20" idx="0"/>
            </p:cNvCxnSpPr>
            <p:nvPr/>
          </p:nvCxnSpPr>
          <p:spPr>
            <a:xfrm>
              <a:off x="7884368" y="3421523"/>
              <a:ext cx="467889" cy="11881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663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46149" y="1841536"/>
            <a:ext cx="7920880" cy="3112981"/>
            <a:chOff x="646149" y="1841535"/>
            <a:chExt cx="7920880" cy="3112981"/>
          </a:xfrm>
        </p:grpSpPr>
        <p:sp>
          <p:nvSpPr>
            <p:cNvPr id="13" name="TextBox 12"/>
            <p:cNvSpPr txBox="1"/>
            <p:nvPr/>
          </p:nvSpPr>
          <p:spPr>
            <a:xfrm>
              <a:off x="4219076" y="1841535"/>
              <a:ext cx="237626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46349" y="2964828"/>
              <a:ext cx="612067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Single model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02933" y="4537671"/>
              <a:ext cx="86409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2813" y="4537671"/>
              <a:ext cx="86409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14701" y="4537671"/>
              <a:ext cx="86409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96020" y="4528599"/>
              <a:ext cx="86409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502" y="4537671"/>
              <a:ext cx="86409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46349" y="4537671"/>
              <a:ext cx="86409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6149" y="2964828"/>
              <a:ext cx="136815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ML Model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6149" y="4528599"/>
              <a:ext cx="136815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Prediction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6149" y="1841535"/>
              <a:ext cx="136815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Input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878397" y="3334160"/>
              <a:ext cx="0" cy="11412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981550" y="3334160"/>
              <a:ext cx="0" cy="11326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5027401" y="3325088"/>
              <a:ext cx="666" cy="11504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6046749" y="3334160"/>
              <a:ext cx="12527" cy="11413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7054861" y="3334160"/>
              <a:ext cx="0" cy="1127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8134981" y="3363862"/>
              <a:ext cx="0" cy="11409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219076" y="1841535"/>
                  <a:ext cx="229819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0" smtClean="0">
                            <a:latin typeface="Cambria Math"/>
                          </a:rPr>
                          <m:t>𝐪</m:t>
                        </m:r>
                        <m:r>
                          <a:rPr lang="en-US" altLang="zh-CN" sz="2000" b="0" i="0" smtClean="0"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076" y="1841535"/>
                  <a:ext cx="2283767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620442" y="4537671"/>
                  <a:ext cx="5159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442" y="4537671"/>
                  <a:ext cx="515910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061" r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730936" y="4520936"/>
                  <a:ext cx="501227" cy="416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936" y="4520936"/>
                  <a:ext cx="501227" cy="41684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4412" r="-17073" b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773093" y="4537671"/>
                  <a:ext cx="5099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093" y="4537671"/>
                  <a:ext cx="509948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061" r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811644" y="4504842"/>
                  <a:ext cx="495264" cy="416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644" y="4504842"/>
                  <a:ext cx="495264" cy="41684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4412" r="-15854" b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797548" y="4513210"/>
                  <a:ext cx="5159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548" y="4513210"/>
                  <a:ext cx="515910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061" r="-1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884368" y="4537671"/>
                  <a:ext cx="501227" cy="416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4368" y="4537671"/>
                  <a:ext cx="501226" cy="41684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4348" r="-15663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接箭头连接符 41"/>
            <p:cNvCxnSpPr/>
            <p:nvPr/>
          </p:nvCxnSpPr>
          <p:spPr>
            <a:xfrm flipH="1">
              <a:off x="5506687" y="2241645"/>
              <a:ext cx="1" cy="7231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03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72173" y="2348881"/>
            <a:ext cx="8481994" cy="2306101"/>
            <a:chOff x="335138" y="2348880"/>
            <a:chExt cx="8481994" cy="2306101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1384" y="2495373"/>
              <a:ext cx="2879478" cy="2159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31840" y="2495373"/>
              <a:ext cx="2879478" cy="2159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37654" y="2495373"/>
              <a:ext cx="2879478" cy="2159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35138" y="2348880"/>
              <a:ext cx="323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(a)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38" y="2348880"/>
              <a:ext cx="398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(b)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45984" y="2360961"/>
              <a:ext cx="583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zh-CN" altLang="en-US" sz="1400" dirty="0" smtClean="0">
                  <a:latin typeface="Times New Roman" pitchFamily="18" charset="0"/>
                  <a:cs typeface="Times New Roman" pitchFamily="18" charset="0"/>
                </a:rPr>
                <a:t>）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63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prstDash val="sysDash"/>
        </a:ln>
      </a:spPr>
      <a:bodyPr rtlCol="0" anchor="ctr"/>
      <a:lstStyle>
        <a:defPPr algn="ctr">
          <a:defRPr dirty="0">
            <a:latin typeface="Times New Roman" pitchFamily="18" charset="0"/>
            <a:cs typeface="Times New Roman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14076</TotalTime>
  <Words>264</Words>
  <Application>Microsoft Office PowerPoint</Application>
  <PresentationFormat>全屏显示(4:3)</PresentationFormat>
  <Paragraphs>150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Windows 用户</cp:lastModifiedBy>
  <cp:revision>184</cp:revision>
  <cp:lastPrinted>2020-06-13T11:40:23Z</cp:lastPrinted>
  <dcterms:created xsi:type="dcterms:W3CDTF">2019-09-16T09:43:43Z</dcterms:created>
  <dcterms:modified xsi:type="dcterms:W3CDTF">2020-11-18T01:59:22Z</dcterms:modified>
</cp:coreProperties>
</file>