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ormorant Garamond Bold Italics" charset="1" panose="00000800000000000000"/>
      <p:regular r:id="rId15"/>
    </p:embeddedFont>
    <p:embeddedFont>
      <p:font typeface="Quicksand" charset="1" panose="00000000000000000000"/>
      <p:regular r:id="rId16"/>
    </p:embeddedFont>
    <p:embeddedFont>
      <p:font typeface="Quicksand Bold" charset="1" panose="00000000000000000000"/>
      <p:regular r:id="rId17"/>
    </p:embeddedFont>
    <p:embeddedFont>
      <p:font typeface="Cormorant Garamond Bold" charset="1" panose="00000800000000000000"/>
      <p:regular r:id="rId18"/>
    </p:embeddedFont>
    <p:embeddedFont>
      <p:font typeface="Cormorant Garamond"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987612" y="2503484"/>
            <a:ext cx="14342246" cy="3825481"/>
          </a:xfrm>
          <a:prstGeom prst="rect">
            <a:avLst/>
          </a:prstGeom>
        </p:spPr>
        <p:txBody>
          <a:bodyPr anchor="t" rtlCol="false" tIns="0" lIns="0" bIns="0" rIns="0">
            <a:spAutoFit/>
          </a:bodyPr>
          <a:lstStyle/>
          <a:p>
            <a:pPr algn="ctr" marL="0" indent="0" lvl="0">
              <a:lnSpc>
                <a:spcPts val="15368"/>
              </a:lnSpc>
              <a:spcBef>
                <a:spcPct val="0"/>
              </a:spcBef>
            </a:pPr>
            <a:r>
              <a:rPr lang="en-US" b="true" sz="10977" i="true">
                <a:solidFill>
                  <a:srgbClr val="0F4662"/>
                </a:solidFill>
                <a:latin typeface="Cormorant Garamond Bold Italics"/>
                <a:ea typeface="Cormorant Garamond Bold Italics"/>
                <a:cs typeface="Cormorant Garamond Bold Italics"/>
                <a:sym typeface="Cormorant Garamond Bold Italics"/>
              </a:rPr>
              <a:t>Brain Tumor Detection using CNN</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6013762"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235116" y="419417"/>
            <a:ext cx="9390243" cy="1144270"/>
          </a:xfrm>
          <a:prstGeom prst="rect">
            <a:avLst/>
          </a:prstGeom>
        </p:spPr>
        <p:txBody>
          <a:bodyPr anchor="t" rtlCol="false" tIns="0" lIns="0" bIns="0" rIns="0">
            <a:spAutoFit/>
          </a:bodyPr>
          <a:lstStyle/>
          <a:p>
            <a:pPr algn="ctr" marL="0" indent="0" lvl="0">
              <a:lnSpc>
                <a:spcPts val="9379"/>
              </a:lnSpc>
              <a:spcBef>
                <a:spcPct val="0"/>
              </a:spcBef>
            </a:pPr>
            <a:r>
              <a:rPr lang="en-US" b="true" sz="6699" i="true">
                <a:solidFill>
                  <a:srgbClr val="0F4662"/>
                </a:solidFill>
                <a:latin typeface="Cormorant Garamond Bold Italics"/>
                <a:ea typeface="Cormorant Garamond Bold Italics"/>
                <a:cs typeface="Cormorant Garamond Bold Italics"/>
                <a:sym typeface="Cormorant Garamond Bold Italics"/>
              </a:rPr>
              <a:t>Introduction</a:t>
            </a:r>
          </a:p>
        </p:txBody>
      </p:sp>
      <p:sp>
        <p:nvSpPr>
          <p:cNvPr name="TextBox 7" id="7"/>
          <p:cNvSpPr txBox="true"/>
          <p:nvPr/>
        </p:nvSpPr>
        <p:spPr>
          <a:xfrm rot="0">
            <a:off x="3235116" y="2317839"/>
            <a:ext cx="10339863" cy="6173591"/>
          </a:xfrm>
          <a:prstGeom prst="rect">
            <a:avLst/>
          </a:prstGeom>
        </p:spPr>
        <p:txBody>
          <a:bodyPr anchor="t" rtlCol="false" tIns="0" lIns="0" bIns="0" rIns="0">
            <a:spAutoFit/>
          </a:bodyPr>
          <a:lstStyle/>
          <a:p>
            <a:pPr algn="ctr">
              <a:lnSpc>
                <a:spcPts val="4903"/>
              </a:lnSpc>
              <a:spcBef>
                <a:spcPct val="0"/>
              </a:spcBef>
            </a:pPr>
            <a:r>
              <a:rPr lang="en-US" sz="3502">
                <a:solidFill>
                  <a:srgbClr val="0F4662"/>
                </a:solidFill>
                <a:latin typeface="Quicksand"/>
                <a:ea typeface="Quicksand"/>
                <a:cs typeface="Quicksand"/>
                <a:sym typeface="Quicksand"/>
              </a:rPr>
              <a:t>Brain tumors are serious medical conditions that require early detection for effective treatment. MRI scans are commonly used to identify tumors, but manual analysis can be slow and error-prone. Convolutional Neural Networks (CNNs) offer a powerful way to automatically detect and classify brain tumors from MRI images. This project focuses on developing a CNN-based system to assist doctors by providing fast and accurate brain tumor diagnosis.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736293" y="3291956"/>
            <a:ext cx="14815414" cy="5300142"/>
          </a:xfrm>
          <a:prstGeom prst="rect">
            <a:avLst/>
          </a:prstGeom>
        </p:spPr>
        <p:txBody>
          <a:bodyPr anchor="t" rtlCol="false" tIns="0" lIns="0" bIns="0" rIns="0">
            <a:spAutoFit/>
          </a:bodyPr>
          <a:lstStyle/>
          <a:p>
            <a:pPr algn="ctr" marL="770721" indent="-385360" lvl="1">
              <a:lnSpc>
                <a:spcPts val="6068"/>
              </a:lnSpc>
              <a:buFont typeface="Arial"/>
              <a:buChar char="•"/>
            </a:pPr>
            <a:r>
              <a:rPr lang="en-US" sz="3569">
                <a:solidFill>
                  <a:srgbClr val="0F4662"/>
                </a:solidFill>
                <a:latin typeface="Quicksand"/>
                <a:ea typeface="Quicksand"/>
                <a:cs typeface="Quicksand"/>
                <a:sym typeface="Quicksand"/>
              </a:rPr>
              <a:t>To develop a CNN model for automatic detection of brain tumors from MRI images.</a:t>
            </a:r>
          </a:p>
          <a:p>
            <a:pPr algn="ctr" marL="770721" indent="-385360" lvl="1">
              <a:lnSpc>
                <a:spcPts val="6068"/>
              </a:lnSpc>
              <a:buFont typeface="Arial"/>
              <a:buChar char="•"/>
            </a:pPr>
            <a:r>
              <a:rPr lang="en-US" sz="3569">
                <a:solidFill>
                  <a:srgbClr val="0F4662"/>
                </a:solidFill>
                <a:latin typeface="Quicksand"/>
                <a:ea typeface="Quicksand"/>
                <a:cs typeface="Quicksand"/>
                <a:sym typeface="Quicksand"/>
              </a:rPr>
              <a:t>To classify tumors into different types accurately using the model.</a:t>
            </a:r>
          </a:p>
          <a:p>
            <a:pPr algn="ctr" marL="770721" indent="-385360" lvl="1">
              <a:lnSpc>
                <a:spcPts val="6068"/>
              </a:lnSpc>
              <a:buFont typeface="Arial"/>
              <a:buChar char="•"/>
            </a:pPr>
            <a:r>
              <a:rPr lang="en-US" sz="3569">
                <a:solidFill>
                  <a:srgbClr val="0F4662"/>
                </a:solidFill>
                <a:latin typeface="Quicksand"/>
                <a:ea typeface="Quicksand"/>
                <a:cs typeface="Quicksand"/>
                <a:sym typeface="Quicksand"/>
              </a:rPr>
              <a:t>To optimize and evaluate the model for high diagnostic accuracy.</a:t>
            </a:r>
          </a:p>
          <a:p>
            <a:pPr algn="ctr" marL="770721" indent="-385360" lvl="1">
              <a:lnSpc>
                <a:spcPts val="6068"/>
              </a:lnSpc>
              <a:buFont typeface="Arial"/>
              <a:buChar char="•"/>
            </a:pPr>
            <a:r>
              <a:rPr lang="en-US" sz="3569">
                <a:solidFill>
                  <a:srgbClr val="0F4662"/>
                </a:solidFill>
                <a:latin typeface="Quicksand"/>
                <a:ea typeface="Quicksand"/>
                <a:cs typeface="Quicksand"/>
                <a:sym typeface="Quicksand"/>
              </a:rPr>
              <a:t>To assist medical professionals by providing a reliable automated diagnostic tool.</a:t>
            </a:r>
          </a:p>
          <a:p>
            <a:pPr algn="ctr" marL="0" indent="0" lvl="0">
              <a:lnSpc>
                <a:spcPts val="6068"/>
              </a:lnSpc>
            </a:pPr>
          </a:p>
        </p:txBody>
      </p:sp>
      <p:sp>
        <p:nvSpPr>
          <p:cNvPr name="AutoShape 3" id="3"/>
          <p:cNvSpPr/>
          <p:nvPr/>
        </p:nvSpPr>
        <p:spPr>
          <a:xfrm>
            <a:off x="5830743" y="1956207"/>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30743" y="752109"/>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2470557"/>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232265" y="637809"/>
            <a:ext cx="3197290"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Objectives</a:t>
            </a:r>
          </a:p>
        </p:txBody>
      </p:sp>
      <p:sp>
        <p:nvSpPr>
          <p:cNvPr name="Freeform 7" id="7"/>
          <p:cNvSpPr/>
          <p:nvPr/>
        </p:nvSpPr>
        <p:spPr>
          <a:xfrm flipH="false" flipV="false" rot="0">
            <a:off x="8749557" y="9258300"/>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933700" y="334080"/>
            <a:ext cx="10856698" cy="1255891"/>
          </a:xfrm>
          <a:prstGeom prst="rect">
            <a:avLst/>
          </a:prstGeom>
        </p:spPr>
        <p:txBody>
          <a:bodyPr anchor="t" rtlCol="false" tIns="0" lIns="0" bIns="0" rIns="0">
            <a:spAutoFit/>
          </a:bodyPr>
          <a:lstStyle/>
          <a:p>
            <a:pPr algn="l" marL="0" indent="0" lvl="0">
              <a:lnSpc>
                <a:spcPts val="10359"/>
              </a:lnSpc>
              <a:spcBef>
                <a:spcPct val="0"/>
              </a:spcBef>
            </a:pPr>
            <a:r>
              <a:rPr lang="en-US" b="true" sz="7399" i="true">
                <a:solidFill>
                  <a:srgbClr val="0F4662"/>
                </a:solidFill>
                <a:latin typeface="Cormorant Garamond Bold Italics"/>
                <a:ea typeface="Cormorant Garamond Bold Italics"/>
                <a:cs typeface="Cormorant Garamond Bold Italics"/>
                <a:sym typeface="Cormorant Garamond Bold Italics"/>
              </a:rPr>
              <a:t>Problem Statement</a:t>
            </a:r>
          </a:p>
        </p:txBody>
      </p:sp>
      <p:sp>
        <p:nvSpPr>
          <p:cNvPr name="TextBox 7" id="7"/>
          <p:cNvSpPr txBox="true"/>
          <p:nvPr/>
        </p:nvSpPr>
        <p:spPr>
          <a:xfrm rot="0">
            <a:off x="1981200" y="2034020"/>
            <a:ext cx="9139126" cy="6152286"/>
          </a:xfrm>
          <a:prstGeom prst="rect">
            <a:avLst/>
          </a:prstGeom>
        </p:spPr>
        <p:txBody>
          <a:bodyPr anchor="t" rtlCol="false" tIns="0" lIns="0" bIns="0" rIns="0">
            <a:spAutoFit/>
          </a:bodyPr>
          <a:lstStyle/>
          <a:p>
            <a:pPr algn="ctr">
              <a:lnSpc>
                <a:spcPts val="5478"/>
              </a:lnSpc>
              <a:spcBef>
                <a:spcPct val="0"/>
              </a:spcBef>
            </a:pPr>
            <a:r>
              <a:rPr lang="en-US" sz="3913">
                <a:solidFill>
                  <a:srgbClr val="0F4662"/>
                </a:solidFill>
                <a:latin typeface="Quicksand"/>
                <a:ea typeface="Quicksand"/>
                <a:cs typeface="Quicksand"/>
                <a:sym typeface="Quicksand"/>
              </a:rPr>
              <a:t>The objective of this project is to develop an automated system for brain tumor detection and classification using Convolutional Neural Networks (CNN). The CNN model will analyze MRI scans to accurately identify the presence of tumors and classify them into different types (e.g., benign or malignant).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823801" y="3918101"/>
            <a:ext cx="4344915" cy="0"/>
          </a:xfrm>
          <a:prstGeom prst="line">
            <a:avLst/>
          </a:prstGeom>
          <a:ln cap="flat" w="57150">
            <a:solidFill>
              <a:srgbClr val="7994A0"/>
            </a:solidFill>
            <a:prstDash val="solid"/>
            <a:headEnd type="none" len="sm" w="sm"/>
            <a:tailEnd type="none" len="sm" w="sm"/>
          </a:ln>
        </p:spPr>
      </p:sp>
      <p:sp>
        <p:nvSpPr>
          <p:cNvPr name="AutoShape 3" id="3"/>
          <p:cNvSpPr/>
          <p:nvPr/>
        </p:nvSpPr>
        <p:spPr>
          <a:xfrm>
            <a:off x="10909594" y="5399212"/>
            <a:ext cx="4346753" cy="0"/>
          </a:xfrm>
          <a:prstGeom prst="line">
            <a:avLst/>
          </a:prstGeom>
          <a:ln cap="flat" w="57150">
            <a:solidFill>
              <a:srgbClr val="7994A0"/>
            </a:solidFill>
            <a:prstDash val="solid"/>
            <a:headEnd type="none" len="sm" w="sm"/>
            <a:tailEnd type="none" len="sm" w="sm"/>
          </a:ln>
        </p:spPr>
      </p:sp>
      <p:sp>
        <p:nvSpPr>
          <p:cNvPr name="AutoShape 4" id="4"/>
          <p:cNvSpPr/>
          <p:nvPr/>
        </p:nvSpPr>
        <p:spPr>
          <a:xfrm flipV="true">
            <a:off x="823801" y="9373056"/>
            <a:ext cx="4716390" cy="0"/>
          </a:xfrm>
          <a:prstGeom prst="line">
            <a:avLst/>
          </a:prstGeom>
          <a:ln cap="flat" w="57150">
            <a:solidFill>
              <a:srgbClr val="7994A0"/>
            </a:solidFill>
            <a:prstDash val="solid"/>
            <a:headEnd type="none" len="sm" w="sm"/>
            <a:tailEnd type="none" len="sm" w="sm"/>
          </a:ln>
        </p:spPr>
      </p:sp>
      <p:sp>
        <p:nvSpPr>
          <p:cNvPr name="TextBox 5" id="5"/>
          <p:cNvSpPr txBox="true"/>
          <p:nvPr/>
        </p:nvSpPr>
        <p:spPr>
          <a:xfrm rot="0">
            <a:off x="1507239" y="239201"/>
            <a:ext cx="14072064" cy="1085215"/>
          </a:xfrm>
          <a:prstGeom prst="rect">
            <a:avLst/>
          </a:prstGeom>
        </p:spPr>
        <p:txBody>
          <a:bodyPr anchor="t" rtlCol="false" tIns="0" lIns="0" bIns="0" rIns="0">
            <a:spAutoFit/>
          </a:bodyPr>
          <a:lstStyle/>
          <a:p>
            <a:pPr algn="ctr"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Methodology</a:t>
            </a:r>
          </a:p>
        </p:txBody>
      </p:sp>
      <p:sp>
        <p:nvSpPr>
          <p:cNvPr name="TextBox 6" id="6"/>
          <p:cNvSpPr txBox="true"/>
          <p:nvPr/>
        </p:nvSpPr>
        <p:spPr>
          <a:xfrm rot="0">
            <a:off x="828117" y="1903880"/>
            <a:ext cx="5348229" cy="547370"/>
          </a:xfrm>
          <a:prstGeom prst="rect">
            <a:avLst/>
          </a:prstGeom>
        </p:spPr>
        <p:txBody>
          <a:bodyPr anchor="t" rtlCol="false" tIns="0" lIns="0" bIns="0" rIns="0">
            <a:spAutoFit/>
          </a:bodyPr>
          <a:lstStyle/>
          <a:p>
            <a:pPr algn="just" marL="0" indent="0" lvl="0">
              <a:lnSpc>
                <a:spcPts val="4479"/>
              </a:lnSpc>
              <a:spcBef>
                <a:spcPct val="0"/>
              </a:spcBef>
            </a:pPr>
            <a:r>
              <a:rPr lang="en-US" b="true" sz="3199">
                <a:solidFill>
                  <a:srgbClr val="0F4662"/>
                </a:solidFill>
                <a:latin typeface="Quicksand Bold"/>
                <a:ea typeface="Quicksand Bold"/>
                <a:cs typeface="Quicksand Bold"/>
                <a:sym typeface="Quicksand Bold"/>
              </a:rPr>
              <a:t>Data Collection:</a:t>
            </a:r>
          </a:p>
        </p:txBody>
      </p:sp>
      <p:sp>
        <p:nvSpPr>
          <p:cNvPr name="TextBox 7" id="7"/>
          <p:cNvSpPr txBox="true"/>
          <p:nvPr/>
        </p:nvSpPr>
        <p:spPr>
          <a:xfrm rot="0">
            <a:off x="10403002" y="2686254"/>
            <a:ext cx="6637693" cy="3124200"/>
          </a:xfrm>
          <a:prstGeom prst="rect">
            <a:avLst/>
          </a:prstGeom>
        </p:spPr>
        <p:txBody>
          <a:bodyPr anchor="t" rtlCol="false" tIns="0" lIns="0" bIns="0" rIns="0">
            <a:spAutoFit/>
          </a:bodyPr>
          <a:lstStyle/>
          <a:p>
            <a:pPr algn="l" marL="647697" indent="-323848" lvl="1">
              <a:lnSpc>
                <a:spcPts val="4199"/>
              </a:lnSpc>
              <a:buFont typeface="Arial"/>
              <a:buChar char="•"/>
            </a:pPr>
            <a:r>
              <a:rPr lang="en-US" sz="2999">
                <a:solidFill>
                  <a:srgbClr val="0F4662"/>
                </a:solidFill>
                <a:latin typeface="Quicksand"/>
                <a:ea typeface="Quicksand"/>
                <a:cs typeface="Quicksand"/>
                <a:sym typeface="Quicksand"/>
              </a:rPr>
              <a:t>Build a Convolutional Neural Network architecture with multiple convolutional, pooling, and fully connected layers tailored for image classification.</a:t>
            </a:r>
          </a:p>
          <a:p>
            <a:pPr algn="l" marL="0" indent="0" lvl="0">
              <a:lnSpc>
                <a:spcPts val="4199"/>
              </a:lnSpc>
              <a:spcBef>
                <a:spcPct val="0"/>
              </a:spcBef>
            </a:pPr>
          </a:p>
        </p:txBody>
      </p:sp>
      <p:sp>
        <p:nvSpPr>
          <p:cNvPr name="TextBox 8" id="8"/>
          <p:cNvSpPr txBox="true"/>
          <p:nvPr/>
        </p:nvSpPr>
        <p:spPr>
          <a:xfrm rot="0">
            <a:off x="10928185" y="1922930"/>
            <a:ext cx="5587327" cy="490768"/>
          </a:xfrm>
          <a:prstGeom prst="rect">
            <a:avLst/>
          </a:prstGeom>
        </p:spPr>
        <p:txBody>
          <a:bodyPr anchor="t" rtlCol="false" tIns="0" lIns="0" bIns="0" rIns="0">
            <a:spAutoFit/>
          </a:bodyPr>
          <a:lstStyle/>
          <a:p>
            <a:pPr algn="l" marL="0" indent="0" lvl="0">
              <a:lnSpc>
                <a:spcPts val="4095"/>
              </a:lnSpc>
              <a:spcBef>
                <a:spcPct val="0"/>
              </a:spcBef>
            </a:pPr>
            <a:r>
              <a:rPr lang="en-US" b="true" sz="2925">
                <a:solidFill>
                  <a:srgbClr val="0F4662"/>
                </a:solidFill>
                <a:latin typeface="Quicksand Bold"/>
                <a:ea typeface="Quicksand Bold"/>
                <a:cs typeface="Quicksand Bold"/>
                <a:sym typeface="Quicksand Bold"/>
              </a:rPr>
              <a:t>Model Design:</a:t>
            </a:r>
          </a:p>
        </p:txBody>
      </p:sp>
      <p:sp>
        <p:nvSpPr>
          <p:cNvPr name="TextBox 9" id="9"/>
          <p:cNvSpPr txBox="true"/>
          <p:nvPr/>
        </p:nvSpPr>
        <p:spPr>
          <a:xfrm rot="0">
            <a:off x="141179" y="5400563"/>
            <a:ext cx="8402092" cy="3682614"/>
          </a:xfrm>
          <a:prstGeom prst="rect">
            <a:avLst/>
          </a:prstGeom>
        </p:spPr>
        <p:txBody>
          <a:bodyPr anchor="t" rtlCol="false" tIns="0" lIns="0" bIns="0" rIns="0">
            <a:spAutoFit/>
          </a:bodyPr>
          <a:lstStyle/>
          <a:p>
            <a:pPr algn="just" marL="570672" indent="-285336" lvl="1">
              <a:lnSpc>
                <a:spcPts val="3700"/>
              </a:lnSpc>
              <a:buFont typeface="Arial"/>
              <a:buChar char="•"/>
            </a:pPr>
            <a:r>
              <a:rPr lang="en-US" sz="2643">
                <a:solidFill>
                  <a:srgbClr val="0F4662"/>
                </a:solidFill>
                <a:latin typeface="Quicksand"/>
                <a:ea typeface="Quicksand"/>
                <a:cs typeface="Quicksand"/>
                <a:sym typeface="Quicksand"/>
              </a:rPr>
              <a:t>Resize images to a uniform size suitable for the CNN input.</a:t>
            </a:r>
          </a:p>
          <a:p>
            <a:pPr algn="just" marL="570672" indent="-285336" lvl="1">
              <a:lnSpc>
                <a:spcPts val="3700"/>
              </a:lnSpc>
              <a:buFont typeface="Arial"/>
              <a:buChar char="•"/>
            </a:pPr>
            <a:r>
              <a:rPr lang="en-US" sz="2643">
                <a:solidFill>
                  <a:srgbClr val="0F4662"/>
                </a:solidFill>
                <a:latin typeface="Quicksand"/>
                <a:ea typeface="Quicksand"/>
                <a:cs typeface="Quicksand"/>
                <a:sym typeface="Quicksand"/>
              </a:rPr>
              <a:t>Normalize pixel values to improve model convergence.</a:t>
            </a:r>
          </a:p>
          <a:p>
            <a:pPr algn="just" marL="570672" indent="-285336" lvl="1">
              <a:lnSpc>
                <a:spcPts val="3700"/>
              </a:lnSpc>
              <a:buFont typeface="Arial"/>
              <a:buChar char="•"/>
            </a:pPr>
            <a:r>
              <a:rPr lang="en-US" sz="2643">
                <a:solidFill>
                  <a:srgbClr val="0F4662"/>
                </a:solidFill>
                <a:latin typeface="Quicksand"/>
                <a:ea typeface="Quicksand"/>
                <a:cs typeface="Quicksand"/>
                <a:sym typeface="Quicksand"/>
              </a:rPr>
              <a:t>Augment data with techniques like rotation, flipping, and zoom to increase diversity and prevent overfitting.</a:t>
            </a:r>
          </a:p>
          <a:p>
            <a:pPr algn="just" marL="0" indent="0" lvl="0">
              <a:lnSpc>
                <a:spcPts val="3700"/>
              </a:lnSpc>
              <a:spcBef>
                <a:spcPct val="0"/>
              </a:spcBef>
            </a:pPr>
          </a:p>
        </p:txBody>
      </p:sp>
      <p:sp>
        <p:nvSpPr>
          <p:cNvPr name="TextBox 10" id="10"/>
          <p:cNvSpPr txBox="true"/>
          <p:nvPr/>
        </p:nvSpPr>
        <p:spPr>
          <a:xfrm rot="0">
            <a:off x="791582" y="4617085"/>
            <a:ext cx="5352545" cy="986155"/>
          </a:xfrm>
          <a:prstGeom prst="rect">
            <a:avLst/>
          </a:prstGeom>
        </p:spPr>
        <p:txBody>
          <a:bodyPr anchor="t" rtlCol="false" tIns="0" lIns="0" bIns="0" rIns="0">
            <a:spAutoFit/>
          </a:bodyPr>
          <a:lstStyle/>
          <a:p>
            <a:pPr algn="just">
              <a:lnSpc>
                <a:spcPts val="3919"/>
              </a:lnSpc>
            </a:pPr>
            <a:r>
              <a:rPr lang="en-US" sz="2799" b="true">
                <a:solidFill>
                  <a:srgbClr val="0F4662"/>
                </a:solidFill>
                <a:latin typeface="Quicksand Bold"/>
                <a:ea typeface="Quicksand Bold"/>
                <a:cs typeface="Quicksand Bold"/>
                <a:sym typeface="Quicksand Bold"/>
              </a:rPr>
              <a:t>Data Preprocessing:</a:t>
            </a:r>
          </a:p>
          <a:p>
            <a:pPr algn="just" marL="0" indent="0" lvl="0">
              <a:lnSpc>
                <a:spcPts val="3919"/>
              </a:lnSpc>
              <a:spcBef>
                <a:spcPct val="0"/>
              </a:spcBef>
            </a:pPr>
          </a:p>
        </p:txBody>
      </p:sp>
      <p:sp>
        <p:nvSpPr>
          <p:cNvPr name="Freeform 11" id="11"/>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028700" y="9611181"/>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0" y="2686254"/>
            <a:ext cx="6144127" cy="504825"/>
          </a:xfrm>
          <a:prstGeom prst="rect">
            <a:avLst/>
          </a:prstGeom>
        </p:spPr>
        <p:txBody>
          <a:bodyPr anchor="t" rtlCol="false" tIns="0" lIns="0" bIns="0" rIns="0">
            <a:spAutoFit/>
          </a:bodyPr>
          <a:lstStyle/>
          <a:p>
            <a:pPr algn="ctr">
              <a:lnSpc>
                <a:spcPts val="4199"/>
              </a:lnSpc>
              <a:spcBef>
                <a:spcPct val="0"/>
              </a:spcBef>
            </a:pPr>
            <a:r>
              <a:rPr lang="en-US" sz="2999">
                <a:solidFill>
                  <a:srgbClr val="0F4662"/>
                </a:solidFill>
                <a:latin typeface="Quicksand"/>
                <a:ea typeface="Quicksand"/>
                <a:cs typeface="Quicksand"/>
                <a:sym typeface="Quicksand"/>
              </a:rPr>
              <a:t>Using Kaggle for dataset</a:t>
            </a:r>
          </a:p>
        </p:txBody>
      </p:sp>
      <p:sp>
        <p:nvSpPr>
          <p:cNvPr name="TextBox 14" id="14"/>
          <p:cNvSpPr txBox="true"/>
          <p:nvPr/>
        </p:nvSpPr>
        <p:spPr>
          <a:xfrm rot="0">
            <a:off x="10909594" y="6073484"/>
            <a:ext cx="5352545" cy="490855"/>
          </a:xfrm>
          <a:prstGeom prst="rect">
            <a:avLst/>
          </a:prstGeom>
        </p:spPr>
        <p:txBody>
          <a:bodyPr anchor="t" rtlCol="false" tIns="0" lIns="0" bIns="0" rIns="0">
            <a:spAutoFit/>
          </a:bodyPr>
          <a:lstStyle/>
          <a:p>
            <a:pPr algn="just" marL="0" indent="0" lvl="0">
              <a:lnSpc>
                <a:spcPts val="3919"/>
              </a:lnSpc>
              <a:spcBef>
                <a:spcPct val="0"/>
              </a:spcBef>
            </a:pPr>
            <a:r>
              <a:rPr lang="en-US" b="true" sz="2799">
                <a:solidFill>
                  <a:srgbClr val="0F4662"/>
                </a:solidFill>
                <a:latin typeface="Quicksand Bold"/>
                <a:ea typeface="Quicksand Bold"/>
                <a:cs typeface="Quicksand Bold"/>
                <a:sym typeface="Quicksand Bold"/>
              </a:rPr>
              <a:t>Model Evaluation:</a:t>
            </a:r>
          </a:p>
        </p:txBody>
      </p:sp>
      <p:sp>
        <p:nvSpPr>
          <p:cNvPr name="TextBox 15" id="15"/>
          <p:cNvSpPr txBox="true"/>
          <p:nvPr/>
        </p:nvSpPr>
        <p:spPr>
          <a:xfrm rot="0">
            <a:off x="10905278" y="6542749"/>
            <a:ext cx="6016300" cy="2654373"/>
          </a:xfrm>
          <a:prstGeom prst="rect">
            <a:avLst/>
          </a:prstGeom>
        </p:spPr>
        <p:txBody>
          <a:bodyPr anchor="t" rtlCol="false" tIns="0" lIns="0" bIns="0" rIns="0">
            <a:spAutoFit/>
          </a:bodyPr>
          <a:lstStyle/>
          <a:p>
            <a:pPr algn="l" marL="0" indent="0" lvl="0">
              <a:lnSpc>
                <a:spcPts val="4245"/>
              </a:lnSpc>
              <a:spcBef>
                <a:spcPct val="0"/>
              </a:spcBef>
            </a:pPr>
            <a:r>
              <a:rPr lang="en-US" sz="3032">
                <a:solidFill>
                  <a:srgbClr val="0F4662"/>
                </a:solidFill>
                <a:latin typeface="Quicksand"/>
                <a:ea typeface="Quicksand"/>
                <a:cs typeface="Quicksand"/>
                <a:sym typeface="Quicksand"/>
              </a:rPr>
              <a:t>Test the trained model on unseen MRI images and evaluate using metrics like accuracy, precision, recall, F1-score, and confusion matrix.</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684843" y="1516315"/>
            <a:ext cx="8636648" cy="8063121"/>
          </a:xfrm>
          <a:custGeom>
            <a:avLst/>
            <a:gdLst/>
            <a:ahLst/>
            <a:cxnLst/>
            <a:rect r="r" b="b" t="t" l="l"/>
            <a:pathLst>
              <a:path h="8063121" w="8636648">
                <a:moveTo>
                  <a:pt x="0" y="0"/>
                </a:moveTo>
                <a:lnTo>
                  <a:pt x="8636648" y="0"/>
                </a:lnTo>
                <a:lnTo>
                  <a:pt x="8636648" y="8063121"/>
                </a:lnTo>
                <a:lnTo>
                  <a:pt x="0" y="8063121"/>
                </a:lnTo>
                <a:lnTo>
                  <a:pt x="0" y="0"/>
                </a:lnTo>
                <a:close/>
              </a:path>
            </a:pathLst>
          </a:custGeom>
          <a:blipFill>
            <a:blip r:embed="rId2"/>
            <a:stretch>
              <a:fillRect l="0" t="0" r="0" b="0"/>
            </a:stretch>
          </a:blipFill>
        </p:spPr>
      </p:sp>
      <p:sp>
        <p:nvSpPr>
          <p:cNvPr name="Freeform 3" id="3"/>
          <p:cNvSpPr/>
          <p:nvPr/>
        </p:nvSpPr>
        <p:spPr>
          <a:xfrm flipH="false" flipV="false" rot="0">
            <a:off x="10047506" y="1516315"/>
            <a:ext cx="7582062" cy="8063121"/>
          </a:xfrm>
          <a:custGeom>
            <a:avLst/>
            <a:gdLst/>
            <a:ahLst/>
            <a:cxnLst/>
            <a:rect r="r" b="b" t="t" l="l"/>
            <a:pathLst>
              <a:path h="8063121" w="7582062">
                <a:moveTo>
                  <a:pt x="0" y="0"/>
                </a:moveTo>
                <a:lnTo>
                  <a:pt x="7582062" y="0"/>
                </a:lnTo>
                <a:lnTo>
                  <a:pt x="7582062" y="8063121"/>
                </a:lnTo>
                <a:lnTo>
                  <a:pt x="0" y="8063121"/>
                </a:lnTo>
                <a:lnTo>
                  <a:pt x="0" y="0"/>
                </a:lnTo>
                <a:close/>
              </a:path>
            </a:pathLst>
          </a:custGeom>
          <a:blipFill>
            <a:blip r:embed="rId3"/>
            <a:stretch>
              <a:fillRect l="0" t="0" r="0" b="0"/>
            </a:stretch>
          </a:blipFill>
        </p:spPr>
      </p:sp>
      <p:sp>
        <p:nvSpPr>
          <p:cNvPr name="TextBox 4" id="4"/>
          <p:cNvSpPr txBox="true"/>
          <p:nvPr/>
        </p:nvSpPr>
        <p:spPr>
          <a:xfrm rot="0">
            <a:off x="3170936" y="-161925"/>
            <a:ext cx="11537525" cy="1417960"/>
          </a:xfrm>
          <a:prstGeom prst="rect">
            <a:avLst/>
          </a:prstGeom>
        </p:spPr>
        <p:txBody>
          <a:bodyPr anchor="t" rtlCol="false" tIns="0" lIns="0" bIns="0" rIns="0">
            <a:spAutoFit/>
          </a:bodyPr>
          <a:lstStyle/>
          <a:p>
            <a:pPr algn="ctr" marL="0" indent="0" lvl="0">
              <a:lnSpc>
                <a:spcPts val="11619"/>
              </a:lnSpc>
              <a:spcBef>
                <a:spcPct val="0"/>
              </a:spcBef>
            </a:pPr>
            <a:r>
              <a:rPr lang="en-US" b="true" sz="8299" i="true">
                <a:solidFill>
                  <a:srgbClr val="0F4662"/>
                </a:solidFill>
                <a:latin typeface="Cormorant Garamond Bold Italics"/>
                <a:ea typeface="Cormorant Garamond Bold Italics"/>
                <a:cs typeface="Cormorant Garamond Bold Italics"/>
                <a:sym typeface="Cormorant Garamond Bold Italics"/>
              </a:rPr>
              <a:t>Result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0" y="2176648"/>
            <a:ext cx="8691324" cy="6583890"/>
          </a:xfrm>
          <a:custGeom>
            <a:avLst/>
            <a:gdLst/>
            <a:ahLst/>
            <a:cxnLst/>
            <a:rect r="r" b="b" t="t" l="l"/>
            <a:pathLst>
              <a:path h="6583890" w="8691324">
                <a:moveTo>
                  <a:pt x="0" y="0"/>
                </a:moveTo>
                <a:lnTo>
                  <a:pt x="8691324" y="0"/>
                </a:lnTo>
                <a:lnTo>
                  <a:pt x="8691324" y="6583889"/>
                </a:lnTo>
                <a:lnTo>
                  <a:pt x="0" y="6583889"/>
                </a:lnTo>
                <a:lnTo>
                  <a:pt x="0" y="0"/>
                </a:lnTo>
                <a:close/>
              </a:path>
            </a:pathLst>
          </a:custGeom>
          <a:blipFill>
            <a:blip r:embed="rId2"/>
            <a:stretch>
              <a:fillRect l="0" t="-936" r="0" b="-936"/>
            </a:stretch>
          </a:blipFill>
        </p:spPr>
      </p:sp>
      <p:sp>
        <p:nvSpPr>
          <p:cNvPr name="Freeform 3" id="3"/>
          <p:cNvSpPr/>
          <p:nvPr/>
        </p:nvSpPr>
        <p:spPr>
          <a:xfrm flipH="false" flipV="false" rot="0">
            <a:off x="9313675" y="2176648"/>
            <a:ext cx="8974325" cy="6739864"/>
          </a:xfrm>
          <a:custGeom>
            <a:avLst/>
            <a:gdLst/>
            <a:ahLst/>
            <a:cxnLst/>
            <a:rect r="r" b="b" t="t" l="l"/>
            <a:pathLst>
              <a:path h="6739864" w="8974325">
                <a:moveTo>
                  <a:pt x="0" y="0"/>
                </a:moveTo>
                <a:lnTo>
                  <a:pt x="8974325" y="0"/>
                </a:lnTo>
                <a:lnTo>
                  <a:pt x="8974325" y="6739863"/>
                </a:lnTo>
                <a:lnTo>
                  <a:pt x="0" y="6739863"/>
                </a:lnTo>
                <a:lnTo>
                  <a:pt x="0" y="0"/>
                </a:lnTo>
                <a:close/>
              </a:path>
            </a:pathLst>
          </a:custGeom>
          <a:blipFill>
            <a:blip r:embed="rId3"/>
            <a:stretch>
              <a:fillRect l="0" t="0" r="0" b="0"/>
            </a:stretch>
          </a:blipFill>
        </p:spPr>
      </p:sp>
      <p:sp>
        <p:nvSpPr>
          <p:cNvPr name="TextBox 4" id="4"/>
          <p:cNvSpPr txBox="true"/>
          <p:nvPr/>
        </p:nvSpPr>
        <p:spPr>
          <a:xfrm rot="0">
            <a:off x="3525512" y="307960"/>
            <a:ext cx="10331623" cy="1308131"/>
          </a:xfrm>
          <a:prstGeom prst="rect">
            <a:avLst/>
          </a:prstGeom>
        </p:spPr>
        <p:txBody>
          <a:bodyPr anchor="t" rtlCol="false" tIns="0" lIns="0" bIns="0" rIns="0">
            <a:spAutoFit/>
          </a:bodyPr>
          <a:lstStyle/>
          <a:p>
            <a:pPr algn="ctr">
              <a:lnSpc>
                <a:spcPts val="10798"/>
              </a:lnSpc>
            </a:pPr>
            <a:r>
              <a:rPr lang="en-US" sz="7713" b="true">
                <a:solidFill>
                  <a:srgbClr val="000000"/>
                </a:solidFill>
                <a:latin typeface="Cormorant Garamond Bold"/>
                <a:ea typeface="Cormorant Garamond Bold"/>
                <a:cs typeface="Cormorant Garamond Bold"/>
                <a:sym typeface="Cormorant Garamond Bold"/>
              </a:rPr>
              <a:t>Results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DBE5EA"/>
        </a:solidFill>
      </p:bgPr>
    </p:bg>
    <p:spTree>
      <p:nvGrpSpPr>
        <p:cNvPr id="1" name=""/>
        <p:cNvGrpSpPr/>
        <p:nvPr/>
      </p:nvGrpSpPr>
      <p:grpSpPr>
        <a:xfrm>
          <a:off x="0" y="0"/>
          <a:ext cx="0" cy="0"/>
          <a:chOff x="0" y="0"/>
          <a:chExt cx="0" cy="0"/>
        </a:xfrm>
      </p:grpSpPr>
      <p:sp>
        <p:nvSpPr>
          <p:cNvPr name="TextBox 2" id="2"/>
          <p:cNvSpPr txBox="true"/>
          <p:nvPr/>
        </p:nvSpPr>
        <p:spPr>
          <a:xfrm rot="0">
            <a:off x="3779556" y="409892"/>
            <a:ext cx="10326591" cy="1259841"/>
          </a:xfrm>
          <a:prstGeom prst="rect">
            <a:avLst/>
          </a:prstGeom>
        </p:spPr>
        <p:txBody>
          <a:bodyPr anchor="t" rtlCol="false" tIns="0" lIns="0" bIns="0" rIns="0">
            <a:spAutoFit/>
          </a:bodyPr>
          <a:lstStyle/>
          <a:p>
            <a:pPr algn="ctr" marL="0" indent="0" lvl="0">
              <a:lnSpc>
                <a:spcPts val="10359"/>
              </a:lnSpc>
              <a:spcBef>
                <a:spcPct val="0"/>
              </a:spcBef>
            </a:pPr>
            <a:r>
              <a:rPr lang="en-US" b="true" sz="7399" i="true">
                <a:solidFill>
                  <a:srgbClr val="0F4662"/>
                </a:solidFill>
                <a:latin typeface="Cormorant Garamond Bold Italics"/>
                <a:ea typeface="Cormorant Garamond Bold Italics"/>
                <a:cs typeface="Cormorant Garamond Bold Italics"/>
                <a:sym typeface="Cormorant Garamond Bold Italics"/>
              </a:rPr>
              <a:t>References</a:t>
            </a:r>
          </a:p>
        </p:txBody>
      </p:sp>
      <p:sp>
        <p:nvSpPr>
          <p:cNvPr name="TextBox 3" id="3"/>
          <p:cNvSpPr txBox="true"/>
          <p:nvPr/>
        </p:nvSpPr>
        <p:spPr>
          <a:xfrm rot="0">
            <a:off x="1028700" y="2939171"/>
            <a:ext cx="15981164" cy="4776868"/>
          </a:xfrm>
          <a:prstGeom prst="rect">
            <a:avLst/>
          </a:prstGeom>
        </p:spPr>
        <p:txBody>
          <a:bodyPr anchor="t" rtlCol="false" tIns="0" lIns="0" bIns="0" rIns="0">
            <a:spAutoFit/>
          </a:bodyPr>
          <a:lstStyle/>
          <a:p>
            <a:pPr algn="ctr" marL="1173276" indent="-586638" lvl="1">
              <a:lnSpc>
                <a:spcPts val="7608"/>
              </a:lnSpc>
              <a:buFont typeface="Arial"/>
              <a:buChar char="•"/>
            </a:pPr>
            <a:r>
              <a:rPr lang="en-US" sz="5434">
                <a:solidFill>
                  <a:srgbClr val="0F4662"/>
                </a:solidFill>
                <a:latin typeface="Cormorant Garamond"/>
                <a:ea typeface="Cormorant Garamond"/>
                <a:cs typeface="Cormorant Garamond"/>
                <a:sym typeface="Cormorant Garamond"/>
              </a:rPr>
              <a:t>Seaborn visualization library</a:t>
            </a:r>
          </a:p>
          <a:p>
            <a:pPr algn="ctr" marL="1173276" indent="-586638" lvl="1">
              <a:lnSpc>
                <a:spcPts val="7608"/>
              </a:lnSpc>
              <a:buFont typeface="Arial"/>
              <a:buChar char="•"/>
            </a:pPr>
            <a:r>
              <a:rPr lang="en-US" sz="5434">
                <a:solidFill>
                  <a:srgbClr val="0F4662"/>
                </a:solidFill>
                <a:latin typeface="Cormorant Garamond"/>
                <a:ea typeface="Cormorant Garamond"/>
                <a:cs typeface="Cormorant Garamond"/>
                <a:sym typeface="Cormorant Garamond"/>
              </a:rPr>
              <a:t>Matplotlib for graphs</a:t>
            </a:r>
          </a:p>
          <a:p>
            <a:pPr algn="ctr" marL="1173276" indent="-586638" lvl="1">
              <a:lnSpc>
                <a:spcPts val="7608"/>
              </a:lnSpc>
              <a:buFont typeface="Arial"/>
              <a:buChar char="•"/>
            </a:pPr>
            <a:r>
              <a:rPr lang="en-US" sz="5434">
                <a:solidFill>
                  <a:srgbClr val="0F4662"/>
                </a:solidFill>
                <a:latin typeface="Cormorant Garamond"/>
                <a:ea typeface="Cormorant Garamond"/>
                <a:cs typeface="Cormorant Garamond"/>
                <a:sym typeface="Cormorant Garamond"/>
              </a:rPr>
              <a:t>Kaggle for dataset</a:t>
            </a:r>
          </a:p>
          <a:p>
            <a:pPr algn="ctr" marL="1173276" indent="-586638" lvl="1">
              <a:lnSpc>
                <a:spcPts val="7608"/>
              </a:lnSpc>
              <a:buFont typeface="Arial"/>
              <a:buChar char="•"/>
            </a:pPr>
            <a:r>
              <a:rPr lang="en-US" sz="5434">
                <a:solidFill>
                  <a:srgbClr val="0F4662"/>
                </a:solidFill>
                <a:latin typeface="Cormorant Garamond"/>
                <a:ea typeface="Cormorant Garamond"/>
                <a:cs typeface="Cormorant Garamond"/>
                <a:sym typeface="Cormorant Garamond"/>
              </a:rPr>
              <a:t>Tensorflow for CNN architecture and training models </a:t>
            </a:r>
          </a:p>
          <a:p>
            <a:pPr algn="ctr">
              <a:lnSpc>
                <a:spcPts val="7608"/>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DBE5EA"/>
        </a:solidFill>
      </p:bgPr>
    </p:bg>
    <p:spTree>
      <p:nvGrpSpPr>
        <p:cNvPr id="1" name=""/>
        <p:cNvGrpSpPr/>
        <p:nvPr/>
      </p:nvGrpSpPr>
      <p:grpSpPr>
        <a:xfrm>
          <a:off x="0" y="0"/>
          <a:ext cx="0" cy="0"/>
          <a:chOff x="0" y="0"/>
          <a:chExt cx="0" cy="0"/>
        </a:xfrm>
      </p:grpSpPr>
      <p:sp>
        <p:nvSpPr>
          <p:cNvPr name="TextBox 2" id="2"/>
          <p:cNvSpPr txBox="true"/>
          <p:nvPr/>
        </p:nvSpPr>
        <p:spPr>
          <a:xfrm rot="0">
            <a:off x="6625084" y="2337584"/>
            <a:ext cx="5037832" cy="4489765"/>
          </a:xfrm>
          <a:prstGeom prst="rect">
            <a:avLst/>
          </a:prstGeom>
        </p:spPr>
        <p:txBody>
          <a:bodyPr anchor="t" rtlCol="false" tIns="0" lIns="0" bIns="0" rIns="0">
            <a:spAutoFit/>
          </a:bodyPr>
          <a:lstStyle/>
          <a:p>
            <a:pPr algn="ctr">
              <a:lnSpc>
                <a:spcPts val="7157"/>
              </a:lnSpc>
            </a:pPr>
            <a:r>
              <a:rPr lang="en-US" sz="5112">
                <a:solidFill>
                  <a:srgbClr val="000000"/>
                </a:solidFill>
                <a:latin typeface="Cormorant Garamond"/>
                <a:ea typeface="Cormorant Garamond"/>
                <a:cs typeface="Cormorant Garamond"/>
                <a:sym typeface="Cormorant Garamond"/>
              </a:rPr>
              <a:t>Prepared by-</a:t>
            </a:r>
          </a:p>
          <a:p>
            <a:pPr algn="ctr">
              <a:lnSpc>
                <a:spcPts val="7157"/>
              </a:lnSpc>
            </a:pPr>
            <a:r>
              <a:rPr lang="en-US" sz="5112">
                <a:solidFill>
                  <a:srgbClr val="000000"/>
                </a:solidFill>
                <a:latin typeface="Cormorant Garamond"/>
                <a:ea typeface="Cormorant Garamond"/>
                <a:cs typeface="Cormorant Garamond"/>
                <a:sym typeface="Cormorant Garamond"/>
              </a:rPr>
              <a:t>Aarjav Jain</a:t>
            </a:r>
          </a:p>
          <a:p>
            <a:pPr algn="ctr">
              <a:lnSpc>
                <a:spcPts val="7157"/>
              </a:lnSpc>
            </a:pPr>
            <a:r>
              <a:rPr lang="en-US" sz="5112">
                <a:solidFill>
                  <a:srgbClr val="000000"/>
                </a:solidFill>
                <a:latin typeface="Cormorant Garamond"/>
                <a:ea typeface="Cormorant Garamond"/>
                <a:cs typeface="Cormorant Garamond"/>
                <a:sym typeface="Cormorant Garamond"/>
              </a:rPr>
              <a:t>Amit Kumar Verma</a:t>
            </a:r>
          </a:p>
          <a:p>
            <a:pPr algn="ctr">
              <a:lnSpc>
                <a:spcPts val="7157"/>
              </a:lnSpc>
            </a:pPr>
            <a:r>
              <a:rPr lang="en-US" sz="5112">
                <a:solidFill>
                  <a:srgbClr val="000000"/>
                </a:solidFill>
                <a:latin typeface="Cormorant Garamond"/>
                <a:ea typeface="Cormorant Garamond"/>
                <a:cs typeface="Cormorant Garamond"/>
                <a:sym typeface="Cormorant Garamond"/>
              </a:rPr>
              <a:t>Archie Jindal</a:t>
            </a:r>
          </a:p>
          <a:p>
            <a:pPr algn="ctr">
              <a:lnSpc>
                <a:spcPts val="7157"/>
              </a:lnSpc>
            </a:pPr>
            <a:r>
              <a:rPr lang="en-US" sz="5112">
                <a:solidFill>
                  <a:srgbClr val="000000"/>
                </a:solidFill>
                <a:latin typeface="Cormorant Garamond"/>
                <a:ea typeface="Cormorant Garamond"/>
                <a:cs typeface="Cormorant Garamond"/>
                <a:sym typeface="Cormorant Garamond"/>
              </a:rPr>
              <a:t>Aryan Singh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DAGooPoOzzo</dc:identifier>
  <dcterms:modified xsi:type="dcterms:W3CDTF">2011-08-01T06:04:30Z</dcterms:modified>
  <cp:revision>1</cp:revision>
  <dc:title>Brain</dc:title>
</cp:coreProperties>
</file>