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ranq eco sans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ranq eco sans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ranq eco sans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ranq eco sans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ranq eco sans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ranq eco sans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ranq eco sans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ranq eco sans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72000" y="1080000"/>
            <a:ext cx="9935640" cy="64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1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PONTIFÍCIA UNIVERSIDADE CATÓLICA DE MINAS GERAIS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r>
              <a:rPr b="1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NÚCLEO DE EDUCAÇÃO A DISTÂNCIA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r>
              <a:rPr b="1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Renata Augusto Soares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r>
              <a:rPr b="1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ANÁLISE DE SEVERIDADE DE ACIDENTES DE TRÂNSITO COM APLICAÇÃO  DOS MODELOS DE REGRESSÃO LINEAR, ÁRVORE DE DECISÃO E NAIVE BAYES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/>
            <a:r>
              <a:rPr b="0" lang="pt-BR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BELO HORIZONTE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2022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00764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2160000" y="216000"/>
            <a:ext cx="496764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Ciência de Dados e Big Data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00764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2016000" y="204840"/>
            <a:ext cx="511164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Interpretação dos Resultados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528000" y="2376000"/>
            <a:ext cx="1943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Regressão Linear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456000" y="4062600"/>
            <a:ext cx="208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Árvore de Decisão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3816000" y="5760000"/>
            <a:ext cx="1439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Naive Bayes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81720" y="1212120"/>
            <a:ext cx="9935640" cy="12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                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Os três modelos geraram resultados distintos, porém a Árvore de Decisão obteve melhor desempenho dentre eles. Para cada um dos modelos foram avaliados: Matriz de Confusão, Acurácia, Cohen's kappa, F-measure, Precisão, Revocação, Sensibilidade e Especificidade.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792000" y="4392000"/>
            <a:ext cx="7127640" cy="11041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792000" y="6120000"/>
            <a:ext cx="7127640" cy="102852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792000" y="2736000"/>
            <a:ext cx="7127640" cy="115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0076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2880000" y="204840"/>
            <a:ext cx="381564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Considerações Finais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1720" y="2364120"/>
            <a:ext cx="9935640" cy="27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Após avaliação dos três modelos, o que melhor atendeu à tarefa de classificação de severidade de acidentes foi a Árvore de Decisão, seguida pela Regressão Linear.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 modelo que teve o pior desempenho foi o Naive Bayes, o que abre novas oportunidades para estudos posteriores.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2000" y="1872000"/>
            <a:ext cx="9935640" cy="41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Anualmente são registrados uma média de quase 800.000 acidentes.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Para o Governo Federal o mapeamento das condições contribuintes para esses incidentes é imprescindível, porém a transformação e utilização desses dados em tomadas de decisão são ainda mais importantes.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00764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3960000" y="204840"/>
            <a:ext cx="223164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2000" y="1872000"/>
            <a:ext cx="9935640" cy="41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 objetivo deste trabalho é utilizar dados de acidentes coletados pela Prefeitura de Belo Horizonte para determinação da severidade de acidentes (Fatais e Não Fatais), permitindo a utilização dos resultados para tomadas de decisão.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00764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3960000" y="204840"/>
            <a:ext cx="223164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Objetivo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0" y="1872000"/>
            <a:ext cx="9935640" cy="41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O trabalho foi dividido em 6 (seis) etapas que resultaram num comparativo entre os modelos de </a:t>
            </a:r>
            <a:r>
              <a:rPr b="0" i="1" lang="pt-BR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machine learning: </a:t>
            </a:r>
            <a:r>
              <a:rPr b="0" lang="pt-BR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Regressão Linear, Árvore de Decisão e Naive Bayes.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Toda a execução foi realizada através da ferramenta </a:t>
            </a:r>
            <a:r>
              <a:rPr b="0" i="1" lang="pt-BR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Knime</a:t>
            </a:r>
            <a:r>
              <a:rPr b="0" lang="pt-BR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e criados fluxos para aplicação de cada um dos modelos propostos.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0076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3240000" y="216000"/>
            <a:ext cx="3311640" cy="65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Desenvolvimento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4760" y="1239840"/>
            <a:ext cx="9935640" cy="23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                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Foram coletados 9 (nove) arquivos diretamente do Portal Brasileiro de Dados Abertos. Eles foram divididos em: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- Categorias: 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Envolvidos, 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Logradouros e Vítimas;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- Período de 3 (três) anos para cada categoria: 2018, 2019 e 2020;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  <a:p>
            <a:r>
              <a:rPr b="0" lang="pt-BR" sz="2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	</a:t>
            </a:r>
            <a:r>
              <a:rPr b="0" lang="pt-BR" sz="2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Envolvidos: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Logradouros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pt-BR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Vítimas: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00764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3528000" y="216000"/>
            <a:ext cx="3023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Coleta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144000" y="4100040"/>
            <a:ext cx="791640" cy="2115000"/>
          </a:xfrm>
          <a:prstGeom prst="rect">
            <a:avLst/>
          </a:prstGeom>
          <a:ln>
            <a:noFill/>
          </a:ln>
        </p:spPr>
      </p:pic>
      <p:sp>
        <p:nvSpPr>
          <p:cNvPr id="52" name="Line 3"/>
          <p:cNvSpPr/>
          <p:nvPr/>
        </p:nvSpPr>
        <p:spPr>
          <a:xfrm>
            <a:off x="936000" y="4700160"/>
            <a:ext cx="338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296000" y="3980160"/>
            <a:ext cx="1495080" cy="2295000"/>
          </a:xfrm>
          <a:prstGeom prst="rect">
            <a:avLst/>
          </a:prstGeom>
          <a:ln>
            <a:noFill/>
          </a:ln>
        </p:spPr>
      </p:pic>
      <p:sp>
        <p:nvSpPr>
          <p:cNvPr id="54" name="Line 4"/>
          <p:cNvSpPr/>
          <p:nvPr/>
        </p:nvSpPr>
        <p:spPr>
          <a:xfrm>
            <a:off x="936000" y="5132160"/>
            <a:ext cx="338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5"/>
          <p:cNvSpPr/>
          <p:nvPr/>
        </p:nvSpPr>
        <p:spPr>
          <a:xfrm>
            <a:off x="936000" y="5636160"/>
            <a:ext cx="338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3240000" y="4043520"/>
            <a:ext cx="863640" cy="22050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5"/>
          <a:stretch/>
        </p:blipFill>
        <p:spPr>
          <a:xfrm>
            <a:off x="6768000" y="4043520"/>
            <a:ext cx="749880" cy="2231640"/>
          </a:xfrm>
          <a:prstGeom prst="rect">
            <a:avLst/>
          </a:prstGeom>
          <a:ln>
            <a:noFill/>
          </a:ln>
        </p:spPr>
      </p:pic>
      <p:sp>
        <p:nvSpPr>
          <p:cNvPr id="58" name="Line 6"/>
          <p:cNvSpPr/>
          <p:nvPr/>
        </p:nvSpPr>
        <p:spPr>
          <a:xfrm>
            <a:off x="4053600" y="4664880"/>
            <a:ext cx="338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7"/>
          <p:cNvSpPr/>
          <p:nvPr/>
        </p:nvSpPr>
        <p:spPr>
          <a:xfrm>
            <a:off x="4053600" y="5096880"/>
            <a:ext cx="338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8"/>
          <p:cNvSpPr/>
          <p:nvPr/>
        </p:nvSpPr>
        <p:spPr>
          <a:xfrm>
            <a:off x="4053600" y="5600880"/>
            <a:ext cx="338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9"/>
          <p:cNvSpPr/>
          <p:nvPr/>
        </p:nvSpPr>
        <p:spPr>
          <a:xfrm>
            <a:off x="7518240" y="4619520"/>
            <a:ext cx="338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10"/>
          <p:cNvSpPr/>
          <p:nvPr/>
        </p:nvSpPr>
        <p:spPr>
          <a:xfrm>
            <a:off x="7518240" y="5051520"/>
            <a:ext cx="338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1"/>
          <p:cNvSpPr/>
          <p:nvPr/>
        </p:nvSpPr>
        <p:spPr>
          <a:xfrm>
            <a:off x="7518240" y="5555520"/>
            <a:ext cx="338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4" name="" descr=""/>
          <p:cNvPicPr/>
          <p:nvPr/>
        </p:nvPicPr>
        <p:blipFill>
          <a:blip r:embed="rId6"/>
          <a:stretch/>
        </p:blipFill>
        <p:spPr>
          <a:xfrm>
            <a:off x="4392000" y="4088880"/>
            <a:ext cx="1771200" cy="205704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7"/>
          <a:stretch/>
        </p:blipFill>
        <p:spPr>
          <a:xfrm>
            <a:off x="7848000" y="3744000"/>
            <a:ext cx="1771200" cy="28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00764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1152000" y="216000"/>
            <a:ext cx="6623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Processamento/Tratamento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14760" y="1163880"/>
            <a:ext cx="9935640" cy="12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                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Esta etapa foi dividida em duas partes. Uma delas realizada em cada um dos arquivos coletados e outra, após unificação das tabelas numa única. Na primeira parte, foram padronizados os conteúdos dos campos: Ano Boletim, Nº Boletim, Cinto Segurança, Embriaguez; excluídos registros faltantes; tratados nulos; concatenados os resultados.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1867680" y="4680000"/>
            <a:ext cx="6411960" cy="280764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5112000" y="3838320"/>
            <a:ext cx="4823640" cy="6253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3024000" y="3138480"/>
            <a:ext cx="3023640" cy="6771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5"/>
          <a:stretch/>
        </p:blipFill>
        <p:spPr>
          <a:xfrm>
            <a:off x="360000" y="3033360"/>
            <a:ext cx="1871640" cy="1594800"/>
          </a:xfrm>
          <a:prstGeom prst="rect">
            <a:avLst/>
          </a:prstGeom>
          <a:ln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4320000" y="2436840"/>
            <a:ext cx="136764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Parte 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288000" y="2664000"/>
            <a:ext cx="9356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Parte 1: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1728000" y="3107160"/>
            <a:ext cx="9356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Parte 2: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76" name="Line 6"/>
          <p:cNvSpPr/>
          <p:nvPr/>
        </p:nvSpPr>
        <p:spPr>
          <a:xfrm>
            <a:off x="936000" y="4680000"/>
            <a:ext cx="864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7"/>
          <p:cNvSpPr/>
          <p:nvPr/>
        </p:nvSpPr>
        <p:spPr>
          <a:xfrm flipV="1">
            <a:off x="3240000" y="3816000"/>
            <a:ext cx="288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8"/>
          <p:cNvSpPr/>
          <p:nvPr/>
        </p:nvSpPr>
        <p:spPr>
          <a:xfrm flipV="1">
            <a:off x="6552000" y="4392000"/>
            <a:ext cx="28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0076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1152000" y="216000"/>
            <a:ext cx="6623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Processamento/Tratamento de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4760" y="1163880"/>
            <a:ext cx="9935640" cy="12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                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Como resultado da parte 1, os dados foram unidos numa única tabela através de dois </a:t>
            </a:r>
            <a:r>
              <a:rPr b="0" i="1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joins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. Na segunda parte foram criados códigos a partir do conteúdo dos campos: sexo, cinto segurança e embriaguez; balanceados os dados (</a:t>
            </a:r>
            <a:r>
              <a:rPr b="0" i="1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SMOTE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); excluídas as descrições de todos os campos (permanecendo apenas os códigos).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360000" y="3033360"/>
            <a:ext cx="1871640" cy="159480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288000" y="2664000"/>
            <a:ext cx="9356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Parte 1: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728000" y="3107160"/>
            <a:ext cx="9356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Parte 2: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3267720" y="4486680"/>
            <a:ext cx="4723920" cy="2064960"/>
          </a:xfrm>
          <a:prstGeom prst="rect">
            <a:avLst/>
          </a:prstGeom>
          <a:ln>
            <a:noFill/>
          </a:ln>
        </p:spPr>
      </p:pic>
      <p:sp>
        <p:nvSpPr>
          <p:cNvPr id="86" name="Line 5"/>
          <p:cNvSpPr/>
          <p:nvPr/>
        </p:nvSpPr>
        <p:spPr>
          <a:xfrm>
            <a:off x="2232000" y="3960000"/>
            <a:ext cx="103572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4104000" y="3178440"/>
            <a:ext cx="3392280" cy="778320"/>
          </a:xfrm>
          <a:prstGeom prst="rect">
            <a:avLst/>
          </a:prstGeom>
          <a:ln>
            <a:noFill/>
          </a:ln>
        </p:spPr>
      </p:pic>
      <p:sp>
        <p:nvSpPr>
          <p:cNvPr id="88" name="Line 6"/>
          <p:cNvSpPr/>
          <p:nvPr/>
        </p:nvSpPr>
        <p:spPr>
          <a:xfrm flipV="1">
            <a:off x="3816000" y="4032000"/>
            <a:ext cx="43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7"/>
          <p:cNvSpPr/>
          <p:nvPr/>
        </p:nvSpPr>
        <p:spPr>
          <a:xfrm>
            <a:off x="4320000" y="2437200"/>
            <a:ext cx="136764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Parte 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007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1872000" y="216000"/>
            <a:ext cx="5615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Análise e Exploração dos Dados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520" y="1164240"/>
            <a:ext cx="9935640" cy="12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                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Para exploração dos dados, foram inseridos os </a:t>
            </a:r>
            <a:r>
              <a:rPr b="0" i="1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nodes Group by 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antes e após a inserção do </a:t>
            </a:r>
            <a:r>
              <a:rPr b="0" i="1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node SMOTE. 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Como um teste, foi omitido o </a:t>
            </a:r>
            <a:r>
              <a:rPr b="0" i="1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SMOTE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de um fluxo e aplicado o modelo de Regressão Linear. Os resultados ruins, evidenciaram os problemas de desbalanceamento da base.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72000" y="5079960"/>
            <a:ext cx="4319640" cy="6796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648000" y="4608000"/>
            <a:ext cx="892440" cy="45072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3600000" y="5904000"/>
            <a:ext cx="3023640" cy="2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Primeiros Resultados com dados desbalanceados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96" name="Line 4"/>
          <p:cNvSpPr/>
          <p:nvPr/>
        </p:nvSpPr>
        <p:spPr>
          <a:xfrm>
            <a:off x="1358640" y="4791960"/>
            <a:ext cx="64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4"/>
          <a:stretch/>
        </p:blipFill>
        <p:spPr>
          <a:xfrm>
            <a:off x="1152000" y="2209320"/>
            <a:ext cx="7343640" cy="2398320"/>
          </a:xfrm>
          <a:prstGeom prst="rect">
            <a:avLst/>
          </a:prstGeom>
          <a:ln>
            <a:noFill/>
          </a:ln>
        </p:spPr>
      </p:pic>
      <p:sp>
        <p:nvSpPr>
          <p:cNvPr id="98" name="CustomShape 5"/>
          <p:cNvSpPr/>
          <p:nvPr/>
        </p:nvSpPr>
        <p:spPr>
          <a:xfrm>
            <a:off x="2078640" y="4633200"/>
            <a:ext cx="115164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Desbalanceados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99" name="" descr=""/>
          <p:cNvPicPr/>
          <p:nvPr/>
        </p:nvPicPr>
        <p:blipFill>
          <a:blip r:embed="rId5"/>
          <a:stretch/>
        </p:blipFill>
        <p:spPr>
          <a:xfrm>
            <a:off x="5904000" y="4536000"/>
            <a:ext cx="663840" cy="367200"/>
          </a:xfrm>
          <a:prstGeom prst="rect">
            <a:avLst/>
          </a:prstGeom>
          <a:ln>
            <a:noFill/>
          </a:ln>
        </p:spPr>
      </p:pic>
      <p:sp>
        <p:nvSpPr>
          <p:cNvPr id="100" name="CustomShape 6"/>
          <p:cNvSpPr/>
          <p:nvPr/>
        </p:nvSpPr>
        <p:spPr>
          <a:xfrm>
            <a:off x="7272000" y="4552200"/>
            <a:ext cx="935640" cy="26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Balanceados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01" name="Line 7"/>
          <p:cNvSpPr/>
          <p:nvPr/>
        </p:nvSpPr>
        <p:spPr>
          <a:xfrm>
            <a:off x="6624000" y="4687560"/>
            <a:ext cx="64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6"/>
          <a:stretch/>
        </p:blipFill>
        <p:spPr>
          <a:xfrm>
            <a:off x="5040000" y="5047560"/>
            <a:ext cx="4319640" cy="6476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7"/>
          <a:stretch/>
        </p:blipFill>
        <p:spPr>
          <a:xfrm>
            <a:off x="936000" y="6264000"/>
            <a:ext cx="8279640" cy="112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00764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864000" y="204840"/>
            <a:ext cx="748764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Criação de Modelos de Machine Learning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2000" y="1412640"/>
            <a:ext cx="9935640" cy="7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                </a:t>
            </a: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Foram aplicados três modelos de machine learning: Regressão Linear, Árvore de Decisão e Naive Bayes com o intuito de gerar um comparativo de resultados entre os três.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922320" y="2664000"/>
            <a:ext cx="8221320" cy="286776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1152000" y="5328000"/>
            <a:ext cx="2087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Árvore de Decisão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248000" y="2304000"/>
            <a:ext cx="1943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Regressão Linear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648000" y="5760000"/>
            <a:ext cx="3023640" cy="17326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4"/>
          <a:stretch/>
        </p:blipFill>
        <p:spPr>
          <a:xfrm>
            <a:off x="5904000" y="5544000"/>
            <a:ext cx="2895120" cy="1771200"/>
          </a:xfrm>
          <a:prstGeom prst="rect">
            <a:avLst/>
          </a:prstGeom>
          <a:ln>
            <a:noFill/>
          </a:ln>
        </p:spPr>
      </p:pic>
      <p:sp>
        <p:nvSpPr>
          <p:cNvPr id="112" name="CustomShape 5"/>
          <p:cNvSpPr/>
          <p:nvPr/>
        </p:nvSpPr>
        <p:spPr>
          <a:xfrm>
            <a:off x="6696000" y="5184000"/>
            <a:ext cx="1439640" cy="40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Naive Bayes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pranq eco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Application>LibreOffice/5.2.6.2$Windows_x86 LibreOffice_project/a3100ed2409ebf1c212f5048fbe377c281438fdc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2022-03-24T18:33:25Z</dcterms:created>
  <dc:creator/>
  <dc:description/>
  <dc:language>pt-BR</dc:language>
  <cp:lastModifiedBy/>
  <dcterms:modified xsi:type="dcterms:W3CDTF">2022-03-25T15:02:30Z</dcterms:modified>
  <cp:revision>63</cp:revision>
  <dc:subject/>
  <dc:title/>
</cp:coreProperties>
</file>