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70" r:id="rId4"/>
    <p:sldId id="266" r:id="rId5"/>
    <p:sldId id="260" r:id="rId6"/>
    <p:sldId id="269" r:id="rId7"/>
    <p:sldId id="273" r:id="rId8"/>
    <p:sldId id="268"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33" autoAdjust="0"/>
  </p:normalViewPr>
  <p:slideViewPr>
    <p:cSldViewPr snapToGrid="0">
      <p:cViewPr varScale="1">
        <p:scale>
          <a:sx n="90" d="100"/>
          <a:sy n="90" d="100"/>
        </p:scale>
        <p:origin x="750" y="72"/>
      </p:cViewPr>
      <p:guideLst/>
    </p:cSldViewPr>
  </p:slideViewPr>
  <p:notesTextViewPr>
    <p:cViewPr>
      <p:scale>
        <a:sx n="1" d="1"/>
        <a:sy n="1" d="1"/>
      </p:scale>
      <p:origin x="0" y="0"/>
    </p:cViewPr>
  </p:notesTextViewPr>
  <p:notesViewPr>
    <p:cSldViewPr snapToGrid="0">
      <p:cViewPr varScale="1">
        <p:scale>
          <a:sx n="84" d="100"/>
          <a:sy n="84" d="100"/>
        </p:scale>
        <p:origin x="233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enab\OneDrive\Documents\People\R&amp;R\learning\Practicum100_DataScience_course\Module2\Sprint11_SQL+Excel+Presentation%20project\webSto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enab\OneDrive\Documents\People\R&amp;R\learning\Practicum100_DataScience_course\Module2\Sprint11_SQL+Excel+Presentation%20project\webSto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enab\OneDrive\Documents\People\R&amp;R\learning\Practicum100_DataScience_course\Module2\Sprint11_SQL+Excel+Presentation%20project\webSto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enab\OneDrive\Documents\People\R&amp;R\learning\Practicum100_DataScience_course\Module2\Sprint11_SQL+Excel+Presentation%20project\webSto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enab\OneDrive\Documents\People\R&amp;R\learning\Practicum100_DataScience_course\Module2\Sprint11_SQL+Excel+Presentation%20project\webSto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enab\OneDrive\Documents\People\R&amp;R\learning\Practicum100_DataScience_course\Module2\Sprint11_SQL+Excel+Presentation%20project\webStor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enab\OneDrive\Documents\People\R&amp;R\learning\Practicum100_DataScience_course\Module2\Sprint11_SQL+Excel+Presentation%20project\webStor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enab\OneDrive\Documents\People\R&amp;R\learning\Practicum100_DataScience_course\Module2\Sprint11_SQL+Excel+Presentation%20project\webStore.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Step3_1_4!$B$69</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75C-43E6-A42E-FBDE92B8D505}"/>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175C-43E6-A42E-FBDE92B8D505}"/>
              </c:ext>
            </c:extLst>
          </c:dPt>
          <c:dLbls>
            <c:dLbl>
              <c:idx val="0"/>
              <c:tx>
                <c:rich>
                  <a:bodyPr/>
                  <a:lstStyle/>
                  <a:p>
                    <a:fld id="{2E5A845A-5DD8-4649-B1EF-D686F3CBEFB1}" type="CATEGORYNAME">
                      <a:rPr lang="en-US">
                        <a:latin typeface="Calibri" panose="020F0502020204030204" pitchFamily="34" charset="0"/>
                        <a:cs typeface="Calibri" panose="020F0502020204030204" pitchFamily="34" charset="0"/>
                      </a:rPr>
                      <a:pPr/>
                      <a:t>[CATEGORY NAME]</a:t>
                    </a:fld>
                    <a:r>
                      <a:rPr lang="en-US" baseline="0" dirty="0">
                        <a:latin typeface="Calibri" panose="020F0502020204030204" pitchFamily="34" charset="0"/>
                        <a:cs typeface="Calibri" panose="020F0502020204030204" pitchFamily="34" charset="0"/>
                      </a:rPr>
                      <a:t>
</a:t>
                    </a:r>
                    <a:fld id="{12676D50-4F0B-4B62-8D77-9E8BF6BBC854}" type="PERCENTAGE">
                      <a:rPr lang="en-US" baseline="0">
                        <a:latin typeface="Calibri" panose="020F0502020204030204" pitchFamily="34" charset="0"/>
                        <a:cs typeface="Calibri" panose="020F0502020204030204" pitchFamily="34" charset="0"/>
                      </a:rPr>
                      <a:pPr/>
                      <a:t>[PERCENTAGE]</a:t>
                    </a:fld>
                    <a:endParaRPr lang="en-US" baseline="0" dirty="0">
                      <a:latin typeface="Calibri" panose="020F0502020204030204" pitchFamily="34" charset="0"/>
                      <a:cs typeface="Calibri" panose="020F0502020204030204" pitchFamily="34" charset="0"/>
                    </a:endParaRPr>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75C-43E6-A42E-FBDE92B8D505}"/>
                </c:ext>
              </c:extLst>
            </c:dLbl>
            <c:dLbl>
              <c:idx val="1"/>
              <c:tx>
                <c:rich>
                  <a:bodyPr/>
                  <a:lstStyle/>
                  <a:p>
                    <a:fld id="{95D22F20-F881-4B75-A3AB-199B3EFDB848}" type="CATEGORYNAME">
                      <a:rPr lang="en-US">
                        <a:latin typeface="Calibri" panose="020F0502020204030204" pitchFamily="34" charset="0"/>
                        <a:cs typeface="Calibri" panose="020F0502020204030204" pitchFamily="34" charset="0"/>
                      </a:rPr>
                      <a:pPr/>
                      <a:t>[CATEGORY NAME]</a:t>
                    </a:fld>
                    <a:r>
                      <a:rPr lang="en-US" baseline="0" dirty="0">
                        <a:latin typeface="Calibri" panose="020F0502020204030204" pitchFamily="34" charset="0"/>
                        <a:cs typeface="Calibri" panose="020F0502020204030204" pitchFamily="34" charset="0"/>
                      </a:rPr>
                      <a:t>
</a:t>
                    </a:r>
                    <a:fld id="{E45C8D77-1494-4B73-A133-6710099A7CE1}" type="PERCENTAGE">
                      <a:rPr lang="en-US" baseline="0">
                        <a:latin typeface="Calibri" panose="020F0502020204030204" pitchFamily="34" charset="0"/>
                        <a:cs typeface="Calibri" panose="020F0502020204030204" pitchFamily="34" charset="0"/>
                      </a:rPr>
                      <a:pPr/>
                      <a:t>[PERCENTAGE]</a:t>
                    </a:fld>
                    <a:endParaRPr lang="en-US" baseline="0" dirty="0">
                      <a:latin typeface="Calibri" panose="020F0502020204030204" pitchFamily="34" charset="0"/>
                      <a:cs typeface="Calibri" panose="020F0502020204030204" pitchFamily="34" charset="0"/>
                    </a:endParaRPr>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75C-43E6-A42E-FBDE92B8D50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extLst>
          </c:dLbls>
          <c:cat>
            <c:strRef>
              <c:f>Step3_1_4!$A$70:$A$71</c:f>
              <c:strCache>
                <c:ptCount val="2"/>
                <c:pt idx="0">
                  <c:v>Female</c:v>
                </c:pt>
                <c:pt idx="1">
                  <c:v>Male</c:v>
                </c:pt>
              </c:strCache>
            </c:strRef>
          </c:cat>
          <c:val>
            <c:numRef>
              <c:f>Step3_1_4!$B$70:$B$71</c:f>
              <c:numCache>
                <c:formatCode>General</c:formatCode>
                <c:ptCount val="2"/>
                <c:pt idx="0">
                  <c:v>241</c:v>
                </c:pt>
                <c:pt idx="1">
                  <c:v>218</c:v>
                </c:pt>
              </c:numCache>
            </c:numRef>
          </c:val>
          <c:extLst>
            <c:ext xmlns:c16="http://schemas.microsoft.com/office/drawing/2014/chart" uri="{C3380CC4-5D6E-409C-BE32-E72D297353CC}">
              <c16:uniqueId val="{00000004-175C-43E6-A42E-FBDE92B8D505}"/>
            </c:ext>
          </c:extLst>
        </c:ser>
        <c:dLbls>
          <c:dLblPos val="ctr"/>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[webStore.xlsx]Step3_1_4!PivotTable19</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a:effectLst/>
                <a:latin typeface="Calibri" panose="020F0502020204030204" pitchFamily="34" charset="0"/>
                <a:cs typeface="Calibri" panose="020F0502020204030204" pitchFamily="34" charset="0"/>
              </a:rPr>
              <a:t>Distribution and Gender Ratio of Customers per Country</a:t>
            </a:r>
            <a:endParaRPr lang="en-US" dirty="0">
              <a:effectLst/>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Step3_1_4!$F$130:$F$131</c:f>
              <c:strCache>
                <c:ptCount val="1"/>
                <c:pt idx="0">
                  <c:v>Female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Step3_1_4!$E$132:$E$143</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Step3_1_4!$F$132:$F$143</c:f>
              <c:numCache>
                <c:formatCode>General</c:formatCode>
                <c:ptCount val="11"/>
                <c:pt idx="0">
                  <c:v>16</c:v>
                </c:pt>
                <c:pt idx="1">
                  <c:v>27</c:v>
                </c:pt>
                <c:pt idx="2">
                  <c:v>11</c:v>
                </c:pt>
                <c:pt idx="3">
                  <c:v>25</c:v>
                </c:pt>
                <c:pt idx="4">
                  <c:v>15</c:v>
                </c:pt>
                <c:pt idx="5">
                  <c:v>27</c:v>
                </c:pt>
                <c:pt idx="6">
                  <c:v>25</c:v>
                </c:pt>
                <c:pt idx="7">
                  <c:v>15</c:v>
                </c:pt>
                <c:pt idx="8">
                  <c:v>35</c:v>
                </c:pt>
                <c:pt idx="9">
                  <c:v>21</c:v>
                </c:pt>
                <c:pt idx="10">
                  <c:v>24</c:v>
                </c:pt>
              </c:numCache>
            </c:numRef>
          </c:val>
          <c:extLst>
            <c:ext xmlns:c16="http://schemas.microsoft.com/office/drawing/2014/chart" uri="{C3380CC4-5D6E-409C-BE32-E72D297353CC}">
              <c16:uniqueId val="{00000000-4A11-454C-B2EF-83AE632CE063}"/>
            </c:ext>
          </c:extLst>
        </c:ser>
        <c:ser>
          <c:idx val="1"/>
          <c:order val="1"/>
          <c:tx>
            <c:strRef>
              <c:f>Step3_1_4!$G$130:$G$131</c:f>
              <c:strCache>
                <c:ptCount val="1"/>
                <c:pt idx="0">
                  <c:v>Male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Step3_1_4!$E$132:$E$143</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Step3_1_4!$G$132:$G$143</c:f>
              <c:numCache>
                <c:formatCode>General</c:formatCode>
                <c:ptCount val="11"/>
                <c:pt idx="0">
                  <c:v>18</c:v>
                </c:pt>
                <c:pt idx="1">
                  <c:v>26</c:v>
                </c:pt>
                <c:pt idx="2">
                  <c:v>13</c:v>
                </c:pt>
                <c:pt idx="3">
                  <c:v>17</c:v>
                </c:pt>
                <c:pt idx="4">
                  <c:v>26</c:v>
                </c:pt>
                <c:pt idx="5">
                  <c:v>21</c:v>
                </c:pt>
                <c:pt idx="6">
                  <c:v>20</c:v>
                </c:pt>
                <c:pt idx="7">
                  <c:v>21</c:v>
                </c:pt>
                <c:pt idx="8">
                  <c:v>16</c:v>
                </c:pt>
                <c:pt idx="9">
                  <c:v>19</c:v>
                </c:pt>
                <c:pt idx="10">
                  <c:v>21</c:v>
                </c:pt>
              </c:numCache>
            </c:numRef>
          </c:val>
          <c:extLst>
            <c:ext xmlns:c16="http://schemas.microsoft.com/office/drawing/2014/chart" uri="{C3380CC4-5D6E-409C-BE32-E72D297353CC}">
              <c16:uniqueId val="{00000001-4A11-454C-B2EF-83AE632CE063}"/>
            </c:ext>
          </c:extLst>
        </c:ser>
        <c:dLbls>
          <c:dLblPos val="ctr"/>
          <c:showLegendKey val="0"/>
          <c:showVal val="1"/>
          <c:showCatName val="0"/>
          <c:showSerName val="0"/>
          <c:showPercent val="0"/>
          <c:showBubbleSize val="0"/>
        </c:dLbls>
        <c:gapWidth val="150"/>
        <c:overlap val="100"/>
        <c:axId val="814995664"/>
        <c:axId val="814988448"/>
      </c:barChart>
      <c:catAx>
        <c:axId val="814995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dirty="0">
                    <a:effectLst/>
                    <a:latin typeface="Calibri" panose="020F0502020204030204" pitchFamily="34" charset="0"/>
                    <a:cs typeface="Calibri" panose="020F0502020204030204" pitchFamily="34" charset="0"/>
                  </a:rPr>
                  <a:t>Country</a:t>
                </a:r>
                <a:endParaRPr lang="en-US" sz="600" dirty="0">
                  <a:effectLst/>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814988448"/>
        <c:crosses val="autoZero"/>
        <c:auto val="1"/>
        <c:lblAlgn val="ctr"/>
        <c:lblOffset val="100"/>
        <c:noMultiLvlLbl val="0"/>
      </c:catAx>
      <c:valAx>
        <c:axId val="814988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dirty="0">
                    <a:effectLst/>
                    <a:latin typeface="Calibri" panose="020F0502020204030204" pitchFamily="34" charset="0"/>
                    <a:cs typeface="Calibri" panose="020F0502020204030204" pitchFamily="34" charset="0"/>
                  </a:rPr>
                  <a:t>Number of customers</a:t>
                </a:r>
                <a:endParaRPr lang="en-US" sz="600" dirty="0">
                  <a:effectLst/>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814995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Step3_1_4!$B$74</c:f>
              <c:strCache>
                <c:ptCount val="1"/>
                <c:pt idx="0">
                  <c:v>Membership 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77-4EFA-8542-CE2BC9C45233}"/>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9277-4EFA-8542-CE2BC9C45233}"/>
              </c:ext>
            </c:extLst>
          </c:dPt>
          <c:dLbls>
            <c:dLbl>
              <c:idx val="0"/>
              <c:tx>
                <c:rich>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panose="020F0502020204030204" pitchFamily="34" charset="0"/>
                        <a:ea typeface="+mn-ea"/>
                        <a:cs typeface="Calibri" panose="020F0502020204030204" pitchFamily="34" charset="0"/>
                      </a:defRPr>
                    </a:pPr>
                    <a:fld id="{A771A5E2-320E-4725-8CD2-626B06915C68}" type="CATEGORYNAME">
                      <a:rPr lang="en-US"/>
                      <a:pPr>
                        <a:defRPr sz="1200" b="1">
                          <a:solidFill>
                            <a:schemeClr val="bg1"/>
                          </a:solidFill>
                          <a:latin typeface="Calibri" panose="020F0502020204030204" pitchFamily="34" charset="0"/>
                          <a:cs typeface="Calibri" panose="020F0502020204030204" pitchFamily="34" charset="0"/>
                        </a:defRPr>
                      </a:pPr>
                      <a:t>[CATEGORY NAME]</a:t>
                    </a:fld>
                    <a:r>
                      <a:rPr lang="en-US" baseline="0"/>
                      <a:t>
51.91%</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277-4EFA-8542-CE2BC9C45233}"/>
                </c:ext>
              </c:extLst>
            </c:dLbl>
            <c:dLbl>
              <c:idx val="1"/>
              <c:layout>
                <c:manualLayout>
                  <c:x val="0.20578350960707298"/>
                  <c:y val="-2.8730226289281447E-2"/>
                </c:manualLayout>
              </c:layout>
              <c:tx>
                <c:rich>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panose="020F0502020204030204" pitchFamily="34" charset="0"/>
                        <a:ea typeface="+mn-ea"/>
                        <a:cs typeface="Calibri" panose="020F0502020204030204" pitchFamily="34" charset="0"/>
                      </a:defRPr>
                    </a:pPr>
                    <a:fld id="{5A101750-B82E-46DF-8C26-623F9ED94F79}" type="CATEGORYNAME">
                      <a:rPr lang="en-US" sz="1200"/>
                      <a:pPr>
                        <a:defRPr sz="1200" b="1">
                          <a:solidFill>
                            <a:schemeClr val="bg1"/>
                          </a:solidFill>
                          <a:latin typeface="Calibri" panose="020F0502020204030204" pitchFamily="34" charset="0"/>
                          <a:cs typeface="Calibri" panose="020F0502020204030204" pitchFamily="34" charset="0"/>
                        </a:defRPr>
                      </a:pPr>
                      <a:t>[CATEGORY NAME]</a:t>
                    </a:fld>
                    <a:r>
                      <a:rPr lang="en-US" sz="1200" baseline="0" dirty="0"/>
                      <a:t>
42.13%</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277-4EFA-8542-CE2BC9C4523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Step3_1_4!$A$75:$A$76</c:f>
              <c:strCache>
                <c:ptCount val="2"/>
                <c:pt idx="0">
                  <c:v>Female</c:v>
                </c:pt>
                <c:pt idx="1">
                  <c:v>Male</c:v>
                </c:pt>
              </c:strCache>
            </c:strRef>
          </c:cat>
          <c:val>
            <c:numRef>
              <c:f>Step3_1_4!$B$75:$B$76</c:f>
              <c:numCache>
                <c:formatCode>General</c:formatCode>
                <c:ptCount val="2"/>
                <c:pt idx="0">
                  <c:v>122</c:v>
                </c:pt>
                <c:pt idx="1">
                  <c:v>99</c:v>
                </c:pt>
              </c:numCache>
            </c:numRef>
          </c:val>
          <c:extLst>
            <c:ext xmlns:c16="http://schemas.microsoft.com/office/drawing/2014/chart" uri="{C3380CC4-5D6E-409C-BE32-E72D297353CC}">
              <c16:uniqueId val="{00000004-9277-4EFA-8542-CE2BC9C45233}"/>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[webStore.xlsx]Step3_1_4!PivotTable12</c:name>
    <c:fmtId val="8"/>
  </c:pivotSource>
  <c:chart>
    <c:autoTitleDeleted val="1"/>
    <c:pivotFmts>
      <c:pivotFmt>
        <c:idx val="0"/>
        <c:spPr>
          <a:solidFill>
            <a:schemeClr val="accent1"/>
          </a:solidFill>
          <a:ln>
            <a:noFill/>
          </a:ln>
          <a:effectLst/>
        </c:spPr>
        <c:marker>
          <c:symbol val="diamond"/>
          <c:size val="6"/>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square"/>
          <c:size val="6"/>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triangle"/>
          <c:size val="6"/>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x"/>
          <c:size val="6"/>
          <c:spPr>
            <a:noFill/>
            <a:ln w="9525" cap="flat" cmpd="sng" algn="ctr">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Step3_1_4!$P$130:$P$132</c:f>
              <c:strCache>
                <c:ptCount val="1"/>
                <c:pt idx="0">
                  <c:v>Female - Members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Step3_1_4!$O$133:$O$144</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Step3_1_4!$P$133:$P$144</c:f>
              <c:numCache>
                <c:formatCode>General</c:formatCode>
                <c:ptCount val="11"/>
                <c:pt idx="0">
                  <c:v>7</c:v>
                </c:pt>
                <c:pt idx="1">
                  <c:v>13</c:v>
                </c:pt>
                <c:pt idx="2">
                  <c:v>8</c:v>
                </c:pt>
                <c:pt idx="3">
                  <c:v>13</c:v>
                </c:pt>
                <c:pt idx="4">
                  <c:v>9</c:v>
                </c:pt>
                <c:pt idx="5">
                  <c:v>14</c:v>
                </c:pt>
                <c:pt idx="6">
                  <c:v>13</c:v>
                </c:pt>
                <c:pt idx="7">
                  <c:v>6</c:v>
                </c:pt>
                <c:pt idx="8">
                  <c:v>17</c:v>
                </c:pt>
                <c:pt idx="9">
                  <c:v>12</c:v>
                </c:pt>
                <c:pt idx="10">
                  <c:v>10</c:v>
                </c:pt>
              </c:numCache>
            </c:numRef>
          </c:val>
          <c:extLst>
            <c:ext xmlns:c16="http://schemas.microsoft.com/office/drawing/2014/chart" uri="{C3380CC4-5D6E-409C-BE32-E72D297353CC}">
              <c16:uniqueId val="{00000000-F5A0-4883-8898-84FFB4DB9EDE}"/>
            </c:ext>
          </c:extLst>
        </c:ser>
        <c:ser>
          <c:idx val="1"/>
          <c:order val="1"/>
          <c:tx>
            <c:strRef>
              <c:f>Step3_1_4!$Q$130:$Q$132</c:f>
              <c:strCache>
                <c:ptCount val="1"/>
                <c:pt idx="0">
                  <c:v>Female - Non-Members</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Step3_1_4!$O$133:$O$144</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Step3_1_4!$Q$133:$Q$144</c:f>
              <c:numCache>
                <c:formatCode>General</c:formatCode>
                <c:ptCount val="11"/>
                <c:pt idx="0">
                  <c:v>9</c:v>
                </c:pt>
                <c:pt idx="1">
                  <c:v>14</c:v>
                </c:pt>
                <c:pt idx="2">
                  <c:v>3</c:v>
                </c:pt>
                <c:pt idx="3">
                  <c:v>12</c:v>
                </c:pt>
                <c:pt idx="4">
                  <c:v>6</c:v>
                </c:pt>
                <c:pt idx="5">
                  <c:v>13</c:v>
                </c:pt>
                <c:pt idx="6">
                  <c:v>12</c:v>
                </c:pt>
                <c:pt idx="7">
                  <c:v>9</c:v>
                </c:pt>
                <c:pt idx="8">
                  <c:v>18</c:v>
                </c:pt>
                <c:pt idx="9">
                  <c:v>9</c:v>
                </c:pt>
                <c:pt idx="10">
                  <c:v>14</c:v>
                </c:pt>
              </c:numCache>
            </c:numRef>
          </c:val>
          <c:extLst>
            <c:ext xmlns:c16="http://schemas.microsoft.com/office/drawing/2014/chart" uri="{C3380CC4-5D6E-409C-BE32-E72D297353CC}">
              <c16:uniqueId val="{00000001-F5A0-4883-8898-84FFB4DB9EDE}"/>
            </c:ext>
          </c:extLst>
        </c:ser>
        <c:ser>
          <c:idx val="2"/>
          <c:order val="2"/>
          <c:tx>
            <c:strRef>
              <c:f>Step3_1_4!$R$130:$R$132</c:f>
              <c:strCache>
                <c:ptCount val="1"/>
                <c:pt idx="0">
                  <c:v>Male - Members</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Step3_1_4!$O$133:$O$144</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Step3_1_4!$R$133:$R$144</c:f>
              <c:numCache>
                <c:formatCode>General</c:formatCode>
                <c:ptCount val="11"/>
                <c:pt idx="0">
                  <c:v>9</c:v>
                </c:pt>
                <c:pt idx="1">
                  <c:v>13</c:v>
                </c:pt>
                <c:pt idx="2">
                  <c:v>7</c:v>
                </c:pt>
                <c:pt idx="3">
                  <c:v>9</c:v>
                </c:pt>
                <c:pt idx="4">
                  <c:v>11</c:v>
                </c:pt>
                <c:pt idx="5">
                  <c:v>8</c:v>
                </c:pt>
                <c:pt idx="6">
                  <c:v>5</c:v>
                </c:pt>
                <c:pt idx="7">
                  <c:v>9</c:v>
                </c:pt>
                <c:pt idx="8">
                  <c:v>9</c:v>
                </c:pt>
                <c:pt idx="9">
                  <c:v>9</c:v>
                </c:pt>
                <c:pt idx="10">
                  <c:v>10</c:v>
                </c:pt>
              </c:numCache>
            </c:numRef>
          </c:val>
          <c:extLst>
            <c:ext xmlns:c16="http://schemas.microsoft.com/office/drawing/2014/chart" uri="{C3380CC4-5D6E-409C-BE32-E72D297353CC}">
              <c16:uniqueId val="{00000002-F5A0-4883-8898-84FFB4DB9EDE}"/>
            </c:ext>
          </c:extLst>
        </c:ser>
        <c:ser>
          <c:idx val="3"/>
          <c:order val="3"/>
          <c:tx>
            <c:strRef>
              <c:f>Step3_1_4!$S$130:$S$132</c:f>
              <c:strCache>
                <c:ptCount val="1"/>
                <c:pt idx="0">
                  <c:v>Male - Non-Members</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Step3_1_4!$O$133:$O$144</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Step3_1_4!$S$133:$S$144</c:f>
              <c:numCache>
                <c:formatCode>General</c:formatCode>
                <c:ptCount val="11"/>
                <c:pt idx="0">
                  <c:v>9</c:v>
                </c:pt>
                <c:pt idx="1">
                  <c:v>13</c:v>
                </c:pt>
                <c:pt idx="2">
                  <c:v>6</c:v>
                </c:pt>
                <c:pt idx="3">
                  <c:v>8</c:v>
                </c:pt>
                <c:pt idx="4">
                  <c:v>15</c:v>
                </c:pt>
                <c:pt idx="5">
                  <c:v>13</c:v>
                </c:pt>
                <c:pt idx="6">
                  <c:v>15</c:v>
                </c:pt>
                <c:pt idx="7">
                  <c:v>12</c:v>
                </c:pt>
                <c:pt idx="8">
                  <c:v>7</c:v>
                </c:pt>
                <c:pt idx="9">
                  <c:v>10</c:v>
                </c:pt>
                <c:pt idx="10">
                  <c:v>11</c:v>
                </c:pt>
              </c:numCache>
            </c:numRef>
          </c:val>
          <c:extLst>
            <c:ext xmlns:c16="http://schemas.microsoft.com/office/drawing/2014/chart" uri="{C3380CC4-5D6E-409C-BE32-E72D297353CC}">
              <c16:uniqueId val="{00000003-F5A0-4883-8898-84FFB4DB9EDE}"/>
            </c:ext>
          </c:extLst>
        </c:ser>
        <c:dLbls>
          <c:dLblPos val="ctr"/>
          <c:showLegendKey val="0"/>
          <c:showVal val="1"/>
          <c:showCatName val="0"/>
          <c:showSerName val="0"/>
          <c:showPercent val="0"/>
          <c:showBubbleSize val="0"/>
        </c:dLbls>
        <c:gapWidth val="50"/>
        <c:overlap val="100"/>
        <c:axId val="226281400"/>
        <c:axId val="226284024"/>
      </c:barChart>
      <c:catAx>
        <c:axId val="226281400"/>
        <c:scaling>
          <c:orientation val="minMax"/>
        </c:scaling>
        <c:delete val="0"/>
        <c:axPos val="b"/>
        <c:title>
          <c:tx>
            <c:rich>
              <a:bodyPr rot="0" spcFirstLastPara="1" vertOverflow="ellipsis" vert="horz" wrap="square" anchor="ctr" anchorCtr="1"/>
              <a:lstStyle/>
              <a:p>
                <a:pPr>
                  <a:defRPr sz="1197" b="1" i="0" u="none" strike="noStrike" kern="1200" cap="none"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cap="none" baseline="0">
                    <a:latin typeface="Calibri" panose="020F0502020204030204" pitchFamily="34" charset="0"/>
                    <a:cs typeface="Calibri" panose="020F0502020204030204" pitchFamily="34" charset="0"/>
                  </a:rPr>
                  <a:t>Country</a:t>
                </a:r>
              </a:p>
            </c:rich>
          </c:tx>
          <c:overlay val="0"/>
          <c:spPr>
            <a:noFill/>
            <a:ln>
              <a:noFill/>
            </a:ln>
            <a:effectLst/>
          </c:spPr>
          <c:txPr>
            <a:bodyPr rot="0" spcFirstLastPara="1" vertOverflow="ellipsis" vert="horz" wrap="square" anchor="ctr" anchorCtr="1"/>
            <a:lstStyle/>
            <a:p>
              <a:pPr>
                <a:defRPr sz="1197" b="1" i="0" u="none" strike="noStrike" kern="1200" cap="none"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26284024"/>
        <c:crosses val="autoZero"/>
        <c:auto val="1"/>
        <c:lblAlgn val="ctr"/>
        <c:lblOffset val="100"/>
        <c:tickMarkSkip val="5"/>
        <c:noMultiLvlLbl val="0"/>
      </c:catAx>
      <c:valAx>
        <c:axId val="226284024"/>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1197" b="0" i="0" u="none" strike="noStrike" kern="1200" cap="none"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cap="none" baseline="0">
                    <a:latin typeface="Calibri" panose="020F0502020204030204" pitchFamily="34" charset="0"/>
                    <a:cs typeface="Calibri" panose="020F0502020204030204" pitchFamily="34" charset="0"/>
                  </a:rPr>
                  <a:t>Number of Memberships</a:t>
                </a:r>
              </a:p>
            </c:rich>
          </c:tx>
          <c:overlay val="0"/>
          <c:spPr>
            <a:noFill/>
            <a:ln>
              <a:noFill/>
            </a:ln>
            <a:effectLst/>
          </c:spPr>
          <c:txPr>
            <a:bodyPr rot="-5400000" spcFirstLastPara="1" vertOverflow="ellipsis" vert="horz" wrap="square" anchor="ctr" anchorCtr="1"/>
            <a:lstStyle/>
            <a:p>
              <a:pPr>
                <a:defRPr sz="1197" b="0" i="0" u="none" strike="noStrike" kern="1200" cap="none"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26281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latin typeface="Calibri" panose="020F0502020204030204" pitchFamily="34" charset="0"/>
                <a:cs typeface="Calibri" panose="020F0502020204030204" pitchFamily="34" charset="0"/>
              </a:rPr>
              <a:t>Per-Country Breakdown</a:t>
            </a:r>
          </a:p>
        </c:rich>
      </c:tx>
      <c:layout>
        <c:manualLayout>
          <c:xMode val="edge"/>
          <c:yMode val="edge"/>
          <c:x val="0.39816363270864341"/>
          <c:y val="2.9790115098171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Step3_1_4!$A$211:$A$221</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Step3_1_4!$B$211:$B$221</c:f>
              <c:numCache>
                <c:formatCode>General</c:formatCode>
                <c:ptCount val="11"/>
                <c:pt idx="0">
                  <c:v>75</c:v>
                </c:pt>
                <c:pt idx="1">
                  <c:v>152</c:v>
                </c:pt>
                <c:pt idx="2">
                  <c:v>71</c:v>
                </c:pt>
                <c:pt idx="3">
                  <c:v>119</c:v>
                </c:pt>
                <c:pt idx="4">
                  <c:v>109</c:v>
                </c:pt>
                <c:pt idx="5">
                  <c:v>123</c:v>
                </c:pt>
                <c:pt idx="6">
                  <c:v>116</c:v>
                </c:pt>
                <c:pt idx="7">
                  <c:v>98</c:v>
                </c:pt>
                <c:pt idx="8">
                  <c:v>124</c:v>
                </c:pt>
                <c:pt idx="9">
                  <c:v>98</c:v>
                </c:pt>
                <c:pt idx="10">
                  <c:v>115</c:v>
                </c:pt>
              </c:numCache>
            </c:numRef>
          </c:val>
          <c:extLst>
            <c:ext xmlns:c16="http://schemas.microsoft.com/office/drawing/2014/chart" uri="{C3380CC4-5D6E-409C-BE32-E72D297353CC}">
              <c16:uniqueId val="{00000000-2471-4D8F-835B-C7C35C70D961}"/>
            </c:ext>
          </c:extLst>
        </c:ser>
        <c:dLbls>
          <c:dLblPos val="outEnd"/>
          <c:showLegendKey val="0"/>
          <c:showVal val="1"/>
          <c:showCatName val="0"/>
          <c:showSerName val="0"/>
          <c:showPercent val="0"/>
          <c:showBubbleSize val="0"/>
        </c:dLbls>
        <c:gapWidth val="219"/>
        <c:overlap val="-27"/>
        <c:axId val="966928408"/>
        <c:axId val="966926112"/>
      </c:barChart>
      <c:catAx>
        <c:axId val="966928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latin typeface="Calibri" panose="020F0502020204030204" pitchFamily="34" charset="0"/>
                    <a:cs typeface="Calibri" panose="020F0502020204030204" pitchFamily="34" charset="0"/>
                  </a:rPr>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966926112"/>
        <c:crosses val="autoZero"/>
        <c:auto val="1"/>
        <c:lblAlgn val="ctr"/>
        <c:lblOffset val="100"/>
        <c:noMultiLvlLbl val="0"/>
      </c:catAx>
      <c:valAx>
        <c:axId val="966926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latin typeface="Calibri" panose="020F0502020204030204" pitchFamily="34" charset="0"/>
                    <a:cs typeface="Calibri" panose="020F0502020204030204" pitchFamily="34" charset="0"/>
                  </a:rPr>
                  <a:t>Number of</a:t>
                </a:r>
                <a:r>
                  <a:rPr lang="en-US" sz="1400" baseline="0" dirty="0">
                    <a:latin typeface="Calibri" panose="020F0502020204030204" pitchFamily="34" charset="0"/>
                    <a:cs typeface="Calibri" panose="020F0502020204030204" pitchFamily="34" charset="0"/>
                  </a:rPr>
                  <a:t> Orders</a:t>
                </a:r>
                <a:endParaRPr lang="en-US" sz="1400" dirty="0">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966928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[webStore.xlsx]Step3_1_4!PivotTable22</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Step3_1_4!$E$178</c:f>
              <c:strCache>
                <c:ptCount val="1"/>
                <c:pt idx="0">
                  <c:v>Total</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Step3_1_4!$D$179:$D$189</c:f>
              <c:strCache>
                <c:ptCount val="10"/>
                <c:pt idx="0">
                  <c:v>Beauty Care</c:v>
                </c:pt>
                <c:pt idx="1">
                  <c:v>Books</c:v>
                </c:pt>
                <c:pt idx="2">
                  <c:v>Collectibles</c:v>
                </c:pt>
                <c:pt idx="3">
                  <c:v>Electronics</c:v>
                </c:pt>
                <c:pt idx="4">
                  <c:v>Fashion</c:v>
                </c:pt>
                <c:pt idx="5">
                  <c:v>Gaming</c:v>
                </c:pt>
                <c:pt idx="6">
                  <c:v>Home &amp; Garden</c:v>
                </c:pt>
                <c:pt idx="7">
                  <c:v>Kitchen</c:v>
                </c:pt>
                <c:pt idx="8">
                  <c:v>Sporting Goods</c:v>
                </c:pt>
                <c:pt idx="9">
                  <c:v>Toys &amp; Hobbies</c:v>
                </c:pt>
              </c:strCache>
            </c:strRef>
          </c:cat>
          <c:val>
            <c:numRef>
              <c:f>Step3_1_4!$E$179:$E$189</c:f>
              <c:numCache>
                <c:formatCode>General</c:formatCode>
                <c:ptCount val="10"/>
                <c:pt idx="0">
                  <c:v>8</c:v>
                </c:pt>
                <c:pt idx="1">
                  <c:v>18</c:v>
                </c:pt>
                <c:pt idx="2">
                  <c:v>17</c:v>
                </c:pt>
                <c:pt idx="3">
                  <c:v>13</c:v>
                </c:pt>
                <c:pt idx="4">
                  <c:v>21</c:v>
                </c:pt>
                <c:pt idx="5">
                  <c:v>11</c:v>
                </c:pt>
                <c:pt idx="6">
                  <c:v>9</c:v>
                </c:pt>
                <c:pt idx="7">
                  <c:v>9</c:v>
                </c:pt>
                <c:pt idx="8">
                  <c:v>16</c:v>
                </c:pt>
                <c:pt idx="9">
                  <c:v>15</c:v>
                </c:pt>
              </c:numCache>
            </c:numRef>
          </c:val>
          <c:extLst>
            <c:ext xmlns:c16="http://schemas.microsoft.com/office/drawing/2014/chart" uri="{C3380CC4-5D6E-409C-BE32-E72D297353CC}">
              <c16:uniqueId val="{00000000-F928-4B13-BDD8-C1D7698FB51A}"/>
            </c:ext>
          </c:extLst>
        </c:ser>
        <c:dLbls>
          <c:dLblPos val="outEnd"/>
          <c:showLegendKey val="0"/>
          <c:showVal val="1"/>
          <c:showCatName val="0"/>
          <c:showSerName val="0"/>
          <c:showPercent val="0"/>
          <c:showBubbleSize val="0"/>
        </c:dLbls>
        <c:gapWidth val="219"/>
        <c:overlap val="-27"/>
        <c:axId val="2052053168"/>
        <c:axId val="2052050216"/>
      </c:barChart>
      <c:catAx>
        <c:axId val="205205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052050216"/>
        <c:crosses val="autoZero"/>
        <c:auto val="1"/>
        <c:lblAlgn val="ctr"/>
        <c:lblOffset val="100"/>
        <c:noMultiLvlLbl val="0"/>
      </c:catAx>
      <c:valAx>
        <c:axId val="2052050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latin typeface="Calibri" panose="020F0502020204030204" pitchFamily="34" charset="0"/>
                    <a:cs typeface="Calibri" panose="020F0502020204030204" pitchFamily="34" charset="0"/>
                  </a:rPr>
                  <a:t>Number of Items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05205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400" b="1" i="0" baseline="0">
                <a:effectLst/>
                <a:latin typeface="Calibri" panose="020F0502020204030204" pitchFamily="34" charset="0"/>
                <a:cs typeface="Calibri" panose="020F0502020204030204" pitchFamily="34" charset="0"/>
              </a:rPr>
              <a:t>Total Cost and Registrations per Campaign</a:t>
            </a:r>
            <a:endParaRPr lang="en-US" sz="1400" b="1">
              <a:effectLst/>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2864196409802039"/>
          <c:y val="0.11073765882524546"/>
          <c:w val="0.85435320601905251"/>
          <c:h val="0.43851882296431716"/>
        </c:manualLayout>
      </c:layout>
      <c:barChart>
        <c:barDir val="col"/>
        <c:grouping val="clustered"/>
        <c:varyColors val="0"/>
        <c:ser>
          <c:idx val="1"/>
          <c:order val="1"/>
          <c:tx>
            <c:strRef>
              <c:f>'Step3_1&amp;2'!$G$9</c:f>
              <c:strCache>
                <c:ptCount val="1"/>
                <c:pt idx="0">
                  <c:v>total_number_of_registrations</c:v>
                </c:pt>
              </c:strCache>
              <c:extLst xmlns:c15="http://schemas.microsoft.com/office/drawing/2012/chart"/>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'Step3_1&amp;2'!$E$10:$E$24</c:f>
              <c:strCache>
                <c:ptCount val="15"/>
                <c:pt idx="0">
                  <c:v>Facebook (2019/05/30-2019/12/31)</c:v>
                </c:pt>
                <c:pt idx="1">
                  <c:v>Google Ads (2019/05/30-2019/12/31)</c:v>
                </c:pt>
                <c:pt idx="2">
                  <c:v>Organic (2019/05/30-2021/08/05)</c:v>
                </c:pt>
                <c:pt idx="3">
                  <c:v>YouTube (2019/05/30-2019/12/31)</c:v>
                </c:pt>
                <c:pt idx="4">
                  <c:v>Facebook (2020/01/01-2020/03/31)</c:v>
                </c:pt>
                <c:pt idx="5">
                  <c:v>YouTube (2020/01/01-2020/01/31)</c:v>
                </c:pt>
                <c:pt idx="6">
                  <c:v>Google Ads (2020/02/01-2020/02/28)</c:v>
                </c:pt>
                <c:pt idx="7">
                  <c:v>YouTube (2020/03/25-2020/06/30)</c:v>
                </c:pt>
                <c:pt idx="8">
                  <c:v>Google Ads (2020/05/01-2020/09/01)</c:v>
                </c:pt>
                <c:pt idx="9">
                  <c:v>Facebook (2020/06/18-2020/08/30)</c:v>
                </c:pt>
                <c:pt idx="10">
                  <c:v>YouTube (2020/08/12-2020/12/31)</c:v>
                </c:pt>
                <c:pt idx="11">
                  <c:v>Facebook (2020/11/13-2021/03/10)</c:v>
                </c:pt>
                <c:pt idx="12">
                  <c:v>YouTube (2021/02/23-2021/06/30)</c:v>
                </c:pt>
                <c:pt idx="13">
                  <c:v>Google Ads (2021/03/12-2021/08/05)</c:v>
                </c:pt>
                <c:pt idx="14">
                  <c:v>Facebook (2021/04/01-2021/07/12)</c:v>
                </c:pt>
              </c:strCache>
              <c:extLst xmlns:c15="http://schemas.microsoft.com/office/drawing/2012/chart"/>
            </c:strRef>
          </c:cat>
          <c:val>
            <c:numRef>
              <c:f>'Step3_1&amp;2'!$G$10:$G$24</c:f>
              <c:numCache>
                <c:formatCode>General</c:formatCode>
                <c:ptCount val="15"/>
                <c:pt idx="0">
                  <c:v>82</c:v>
                </c:pt>
                <c:pt idx="1">
                  <c:v>69</c:v>
                </c:pt>
                <c:pt idx="2">
                  <c:v>22</c:v>
                </c:pt>
                <c:pt idx="3">
                  <c:v>44</c:v>
                </c:pt>
                <c:pt idx="4">
                  <c:v>21</c:v>
                </c:pt>
                <c:pt idx="5">
                  <c:v>9</c:v>
                </c:pt>
                <c:pt idx="6">
                  <c:v>12</c:v>
                </c:pt>
                <c:pt idx="7">
                  <c:v>36</c:v>
                </c:pt>
                <c:pt idx="8">
                  <c:v>27</c:v>
                </c:pt>
                <c:pt idx="9">
                  <c:v>18</c:v>
                </c:pt>
                <c:pt idx="10">
                  <c:v>33</c:v>
                </c:pt>
                <c:pt idx="11">
                  <c:v>16</c:v>
                </c:pt>
                <c:pt idx="12">
                  <c:v>3</c:v>
                </c:pt>
                <c:pt idx="13">
                  <c:v>3</c:v>
                </c:pt>
                <c:pt idx="14">
                  <c:v>1</c:v>
                </c:pt>
              </c:numCache>
              <c:extLst xmlns:c15="http://schemas.microsoft.com/office/drawing/2012/chart"/>
            </c:numRef>
          </c:val>
          <c:extLst>
            <c:ext xmlns:c16="http://schemas.microsoft.com/office/drawing/2014/chart" uri="{C3380CC4-5D6E-409C-BE32-E72D297353CC}">
              <c16:uniqueId val="{00000000-6DB0-4E47-93DB-F24F0E4FBCC0}"/>
            </c:ext>
          </c:extLst>
        </c:ser>
        <c:dLbls>
          <c:showLegendKey val="0"/>
          <c:showVal val="1"/>
          <c:showCatName val="0"/>
          <c:showSerName val="0"/>
          <c:showPercent val="0"/>
          <c:showBubbleSize val="0"/>
        </c:dLbls>
        <c:gapWidth val="150"/>
        <c:axId val="1525270864"/>
        <c:axId val="1525278080"/>
        <c:extLst>
          <c:ext xmlns:c15="http://schemas.microsoft.com/office/drawing/2012/chart" uri="{02D57815-91ED-43cb-92C2-25804820EDAC}">
            <c15:filteredBarSeries>
              <c15:ser>
                <c:idx val="0"/>
                <c:order val="0"/>
                <c:tx>
                  <c:strRef>
                    <c:extLst>
                      <c:ext uri="{02D57815-91ED-43cb-92C2-25804820EDAC}">
                        <c15:formulaRef>
                          <c15:sqref>'Step3_1&amp;2'!$F$9</c15:sqref>
                        </c15:formulaRef>
                      </c:ext>
                    </c:extLst>
                    <c:strCache>
                      <c:ptCount val="1"/>
                      <c:pt idx="0">
                        <c:v>cost_per_customer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'Step3_1&amp;2'!$E$10:$E$24</c15:sqref>
                        </c15:formulaRef>
                      </c:ext>
                    </c:extLst>
                    <c:strCache>
                      <c:ptCount val="15"/>
                      <c:pt idx="0">
                        <c:v>Facebook (2019/05/30-2019/12/31)</c:v>
                      </c:pt>
                      <c:pt idx="1">
                        <c:v>Google Ads (2019/05/30-2019/12/31)</c:v>
                      </c:pt>
                      <c:pt idx="2">
                        <c:v>Organic (2019/05/30-2021/08/05)</c:v>
                      </c:pt>
                      <c:pt idx="3">
                        <c:v>YouTube (2019/05/30-2019/12/31)</c:v>
                      </c:pt>
                      <c:pt idx="4">
                        <c:v>Facebook (2020/01/01-2020/03/31)</c:v>
                      </c:pt>
                      <c:pt idx="5">
                        <c:v>YouTube (2020/01/01-2020/01/31)</c:v>
                      </c:pt>
                      <c:pt idx="6">
                        <c:v>Google Ads (2020/02/01-2020/02/28)</c:v>
                      </c:pt>
                      <c:pt idx="7">
                        <c:v>YouTube (2020/03/25-2020/06/30)</c:v>
                      </c:pt>
                      <c:pt idx="8">
                        <c:v>Google Ads (2020/05/01-2020/09/01)</c:v>
                      </c:pt>
                      <c:pt idx="9">
                        <c:v>Facebook (2020/06/18-2020/08/30)</c:v>
                      </c:pt>
                      <c:pt idx="10">
                        <c:v>YouTube (2020/08/12-2020/12/31)</c:v>
                      </c:pt>
                      <c:pt idx="11">
                        <c:v>Facebook (2020/11/13-2021/03/10)</c:v>
                      </c:pt>
                      <c:pt idx="12">
                        <c:v>YouTube (2021/02/23-2021/06/30)</c:v>
                      </c:pt>
                      <c:pt idx="13">
                        <c:v>Google Ads (2021/03/12-2021/08/05)</c:v>
                      </c:pt>
                      <c:pt idx="14">
                        <c:v>Facebook (2021/04/01-2021/07/12)</c:v>
                      </c:pt>
                    </c:strCache>
                  </c:strRef>
                </c:cat>
                <c:val>
                  <c:numRef>
                    <c:extLst>
                      <c:ext uri="{02D57815-91ED-43cb-92C2-25804820EDAC}">
                        <c15:formulaRef>
                          <c15:sqref>'Step3_1&amp;2'!$F$10:$F$24</c15:sqref>
                        </c15:formulaRef>
                      </c:ext>
                    </c:extLst>
                    <c:numCache>
                      <c:formatCode>General</c:formatCode>
                      <c:ptCount val="15"/>
                      <c:pt idx="0">
                        <c:v>15</c:v>
                      </c:pt>
                      <c:pt idx="1">
                        <c:v>10</c:v>
                      </c:pt>
                      <c:pt idx="2">
                        <c:v>0</c:v>
                      </c:pt>
                      <c:pt idx="3">
                        <c:v>12</c:v>
                      </c:pt>
                      <c:pt idx="4">
                        <c:v>12</c:v>
                      </c:pt>
                      <c:pt idx="5">
                        <c:v>9</c:v>
                      </c:pt>
                      <c:pt idx="6">
                        <c:v>13</c:v>
                      </c:pt>
                      <c:pt idx="7">
                        <c:v>15</c:v>
                      </c:pt>
                      <c:pt idx="8">
                        <c:v>18</c:v>
                      </c:pt>
                      <c:pt idx="9">
                        <c:v>16</c:v>
                      </c:pt>
                      <c:pt idx="10">
                        <c:v>19</c:v>
                      </c:pt>
                      <c:pt idx="11">
                        <c:v>13</c:v>
                      </c:pt>
                      <c:pt idx="12">
                        <c:v>11</c:v>
                      </c:pt>
                      <c:pt idx="13">
                        <c:v>11</c:v>
                      </c:pt>
                      <c:pt idx="14">
                        <c:v>10</c:v>
                      </c:pt>
                    </c:numCache>
                  </c:numRef>
                </c:val>
                <c:extLst>
                  <c:ext xmlns:c16="http://schemas.microsoft.com/office/drawing/2014/chart" uri="{C3380CC4-5D6E-409C-BE32-E72D297353CC}">
                    <c16:uniqueId val="{00000002-6DB0-4E47-93DB-F24F0E4FBCC0}"/>
                  </c:ext>
                </c:extLst>
              </c15:ser>
            </c15:filteredBarSeries>
          </c:ext>
        </c:extLst>
      </c:barChart>
      <c:lineChart>
        <c:grouping val="standard"/>
        <c:varyColors val="0"/>
        <c:ser>
          <c:idx val="2"/>
          <c:order val="2"/>
          <c:tx>
            <c:strRef>
              <c:f>'Step3_1&amp;2'!$H$9</c:f>
              <c:strCache>
                <c:ptCount val="1"/>
                <c:pt idx="0">
                  <c:v>total_cost_per_campaign</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'Step3_1&amp;2'!$E$10:$E$24</c:f>
              <c:strCache>
                <c:ptCount val="15"/>
                <c:pt idx="0">
                  <c:v>Facebook (2019/05/30-2019/12/31)</c:v>
                </c:pt>
                <c:pt idx="1">
                  <c:v>Google Ads (2019/05/30-2019/12/31)</c:v>
                </c:pt>
                <c:pt idx="2">
                  <c:v>Organic (2019/05/30-2021/08/05)</c:v>
                </c:pt>
                <c:pt idx="3">
                  <c:v>YouTube (2019/05/30-2019/12/31)</c:v>
                </c:pt>
                <c:pt idx="4">
                  <c:v>Facebook (2020/01/01-2020/03/31)</c:v>
                </c:pt>
                <c:pt idx="5">
                  <c:v>YouTube (2020/01/01-2020/01/31)</c:v>
                </c:pt>
                <c:pt idx="6">
                  <c:v>Google Ads (2020/02/01-2020/02/28)</c:v>
                </c:pt>
                <c:pt idx="7">
                  <c:v>YouTube (2020/03/25-2020/06/30)</c:v>
                </c:pt>
                <c:pt idx="8">
                  <c:v>Google Ads (2020/05/01-2020/09/01)</c:v>
                </c:pt>
                <c:pt idx="9">
                  <c:v>Facebook (2020/06/18-2020/08/30)</c:v>
                </c:pt>
                <c:pt idx="10">
                  <c:v>YouTube (2020/08/12-2020/12/31)</c:v>
                </c:pt>
                <c:pt idx="11">
                  <c:v>Facebook (2020/11/13-2021/03/10)</c:v>
                </c:pt>
                <c:pt idx="12">
                  <c:v>YouTube (2021/02/23-2021/06/30)</c:v>
                </c:pt>
                <c:pt idx="13">
                  <c:v>Google Ads (2021/03/12-2021/08/05)</c:v>
                </c:pt>
                <c:pt idx="14">
                  <c:v>Facebook (2021/04/01-2021/07/12)</c:v>
                </c:pt>
              </c:strCache>
            </c:strRef>
          </c:cat>
          <c:val>
            <c:numRef>
              <c:f>'Step3_1&amp;2'!$H$10:$H$24</c:f>
              <c:numCache>
                <c:formatCode>General</c:formatCode>
                <c:ptCount val="15"/>
                <c:pt idx="0">
                  <c:v>1230</c:v>
                </c:pt>
                <c:pt idx="1">
                  <c:v>690</c:v>
                </c:pt>
                <c:pt idx="2">
                  <c:v>0</c:v>
                </c:pt>
                <c:pt idx="3">
                  <c:v>528</c:v>
                </c:pt>
                <c:pt idx="4">
                  <c:v>252</c:v>
                </c:pt>
                <c:pt idx="5">
                  <c:v>81</c:v>
                </c:pt>
                <c:pt idx="6">
                  <c:v>156</c:v>
                </c:pt>
                <c:pt idx="7">
                  <c:v>540</c:v>
                </c:pt>
                <c:pt idx="8">
                  <c:v>486</c:v>
                </c:pt>
                <c:pt idx="9">
                  <c:v>288</c:v>
                </c:pt>
                <c:pt idx="10">
                  <c:v>627</c:v>
                </c:pt>
                <c:pt idx="11">
                  <c:v>208</c:v>
                </c:pt>
                <c:pt idx="12">
                  <c:v>33</c:v>
                </c:pt>
                <c:pt idx="13">
                  <c:v>33</c:v>
                </c:pt>
                <c:pt idx="14">
                  <c:v>10</c:v>
                </c:pt>
              </c:numCache>
            </c:numRef>
          </c:val>
          <c:smooth val="0"/>
          <c:extLst>
            <c:ext xmlns:c16="http://schemas.microsoft.com/office/drawing/2014/chart" uri="{C3380CC4-5D6E-409C-BE32-E72D297353CC}">
              <c16:uniqueId val="{00000001-6DB0-4E47-93DB-F24F0E4FBCC0}"/>
            </c:ext>
          </c:extLst>
        </c:ser>
        <c:dLbls>
          <c:showLegendKey val="0"/>
          <c:showVal val="0"/>
          <c:showCatName val="0"/>
          <c:showSerName val="0"/>
          <c:showPercent val="0"/>
          <c:showBubbleSize val="0"/>
        </c:dLbls>
        <c:marker val="1"/>
        <c:smooth val="0"/>
        <c:axId val="1242226768"/>
        <c:axId val="1242235952"/>
      </c:lineChart>
      <c:catAx>
        <c:axId val="152527086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000" b="1" i="0" baseline="0">
                    <a:effectLst/>
                    <a:latin typeface="Calibri" panose="020F0502020204030204" pitchFamily="34" charset="0"/>
                    <a:cs typeface="Calibri" panose="020F0502020204030204" pitchFamily="34" charset="0"/>
                  </a:rPr>
                  <a:t>Campaign</a:t>
                </a:r>
              </a:p>
            </c:rich>
          </c:tx>
          <c:layout>
            <c:manualLayout>
              <c:xMode val="edge"/>
              <c:yMode val="edge"/>
              <c:x val="0.37814510000028251"/>
              <c:y val="0.83977075523303379"/>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5278080"/>
        <c:crosses val="autoZero"/>
        <c:auto val="1"/>
        <c:lblAlgn val="ctr"/>
        <c:lblOffset val="100"/>
        <c:noMultiLvlLbl val="0"/>
      </c:catAx>
      <c:valAx>
        <c:axId val="1525278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000" b="1" i="0" baseline="0">
                    <a:effectLst/>
                    <a:latin typeface="Calibri" panose="020F0502020204030204" pitchFamily="34" charset="0"/>
                    <a:cs typeface="Calibri" panose="020F0502020204030204" pitchFamily="34" charset="0"/>
                  </a:rPr>
                  <a:t>Registrations</a:t>
                </a:r>
                <a:endParaRPr lang="en-US" sz="1000" b="1">
                  <a:effectLst/>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5270864"/>
        <c:crosses val="autoZero"/>
        <c:crossBetween val="between"/>
      </c:valAx>
      <c:valAx>
        <c:axId val="1242235952"/>
        <c:scaling>
          <c:orientation val="minMax"/>
        </c:scaling>
        <c:delete val="0"/>
        <c:axPos val="r"/>
        <c:title>
          <c:tx>
            <c:rich>
              <a:bodyPr rot="-5400000" spcFirstLastPara="1" vertOverflow="ellipsis" vert="horz" wrap="square" anchor="ctr" anchorCtr="1"/>
              <a:lstStyle/>
              <a:p>
                <a:pPr>
                  <a:defRPr sz="1000" b="1" i="0" u="none" strike="noStrike" kern="1200" baseline="0">
                    <a:solidFill>
                      <a:srgbClr val="FF0000"/>
                    </a:solidFill>
                    <a:latin typeface="Calibri" panose="020F0502020204030204" pitchFamily="34" charset="0"/>
                    <a:ea typeface="+mn-ea"/>
                    <a:cs typeface="Calibri" panose="020F0502020204030204" pitchFamily="34" charset="0"/>
                  </a:defRPr>
                </a:pPr>
                <a:r>
                  <a:rPr lang="en-US" b="1">
                    <a:solidFill>
                      <a:srgbClr val="FF0000"/>
                    </a:solidFill>
                    <a:latin typeface="Calibri" panose="020F0502020204030204" pitchFamily="34" charset="0"/>
                    <a:cs typeface="Calibri" panose="020F0502020204030204" pitchFamily="34" charset="0"/>
                  </a:rPr>
                  <a:t>Total Cost</a:t>
                </a:r>
              </a:p>
            </c:rich>
          </c:tx>
          <c:layout>
            <c:manualLayout>
              <c:xMode val="edge"/>
              <c:yMode val="edge"/>
              <c:x val="0.93081443936838348"/>
              <c:y val="0.27598801583836435"/>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rgbClr val="FF0000"/>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242226768"/>
        <c:crosses val="max"/>
        <c:crossBetween val="between"/>
      </c:valAx>
      <c:catAx>
        <c:axId val="124222676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1242235952"/>
        <c:crosses val="autoZero"/>
        <c:auto val="1"/>
        <c:lblAlgn val="ctr"/>
        <c:lblOffset val="100"/>
        <c:noMultiLvlLbl val="0"/>
      </c:catAx>
      <c:spPr>
        <a:noFill/>
        <a:ln>
          <a:noFill/>
        </a:ln>
        <a:effectLst/>
      </c:spPr>
    </c:plotArea>
    <c:legend>
      <c:legendPos val="b"/>
      <c:layout>
        <c:manualLayout>
          <c:xMode val="edge"/>
          <c:yMode val="edge"/>
          <c:x val="0.48076865726235868"/>
          <c:y val="0.1216163562728655"/>
          <c:w val="0.43825330767991993"/>
          <c:h val="4.3021333614368953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[webStore.xlsx]Step3_1&amp;2!PivotTable31</c:name>
    <c:fmtId val="1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'Step3_1&amp;2'!$B$137:$B$138</c:f>
              <c:strCache>
                <c:ptCount val="1"/>
                <c:pt idx="0">
                  <c:v>Facebook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'Step3_1&amp;2'!$A$139:$A$150</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'Step3_1&amp;2'!$B$139:$B$150</c:f>
              <c:numCache>
                <c:formatCode>General</c:formatCode>
                <c:ptCount val="11"/>
                <c:pt idx="0">
                  <c:v>9</c:v>
                </c:pt>
                <c:pt idx="1">
                  <c:v>17</c:v>
                </c:pt>
                <c:pt idx="2">
                  <c:v>5</c:v>
                </c:pt>
                <c:pt idx="3">
                  <c:v>15</c:v>
                </c:pt>
                <c:pt idx="4">
                  <c:v>20</c:v>
                </c:pt>
                <c:pt idx="5">
                  <c:v>14</c:v>
                </c:pt>
                <c:pt idx="6">
                  <c:v>14</c:v>
                </c:pt>
                <c:pt idx="7">
                  <c:v>6</c:v>
                </c:pt>
                <c:pt idx="8">
                  <c:v>16</c:v>
                </c:pt>
                <c:pt idx="9">
                  <c:v>14</c:v>
                </c:pt>
                <c:pt idx="10">
                  <c:v>8</c:v>
                </c:pt>
              </c:numCache>
            </c:numRef>
          </c:val>
          <c:extLst>
            <c:ext xmlns:c16="http://schemas.microsoft.com/office/drawing/2014/chart" uri="{C3380CC4-5D6E-409C-BE32-E72D297353CC}">
              <c16:uniqueId val="{00000000-8206-4CE6-9E09-7C5C5E7E153D}"/>
            </c:ext>
          </c:extLst>
        </c:ser>
        <c:ser>
          <c:idx val="1"/>
          <c:order val="1"/>
          <c:tx>
            <c:strRef>
              <c:f>'Step3_1&amp;2'!$C$137:$C$138</c:f>
              <c:strCache>
                <c:ptCount val="1"/>
                <c:pt idx="0">
                  <c:v>Google Ads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'Step3_1&amp;2'!$A$139:$A$150</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'Step3_1&amp;2'!$C$139:$C$150</c:f>
              <c:numCache>
                <c:formatCode>General</c:formatCode>
                <c:ptCount val="11"/>
                <c:pt idx="0">
                  <c:v>9</c:v>
                </c:pt>
                <c:pt idx="1">
                  <c:v>13</c:v>
                </c:pt>
                <c:pt idx="2">
                  <c:v>6</c:v>
                </c:pt>
                <c:pt idx="3">
                  <c:v>9</c:v>
                </c:pt>
                <c:pt idx="4">
                  <c:v>5</c:v>
                </c:pt>
                <c:pt idx="5">
                  <c:v>13</c:v>
                </c:pt>
                <c:pt idx="6">
                  <c:v>11</c:v>
                </c:pt>
                <c:pt idx="7">
                  <c:v>11</c:v>
                </c:pt>
                <c:pt idx="8">
                  <c:v>16</c:v>
                </c:pt>
                <c:pt idx="9">
                  <c:v>9</c:v>
                </c:pt>
                <c:pt idx="10">
                  <c:v>9</c:v>
                </c:pt>
              </c:numCache>
            </c:numRef>
          </c:val>
          <c:extLst>
            <c:ext xmlns:c16="http://schemas.microsoft.com/office/drawing/2014/chart" uri="{C3380CC4-5D6E-409C-BE32-E72D297353CC}">
              <c16:uniqueId val="{00000001-8206-4CE6-9E09-7C5C5E7E153D}"/>
            </c:ext>
          </c:extLst>
        </c:ser>
        <c:ser>
          <c:idx val="2"/>
          <c:order val="2"/>
          <c:tx>
            <c:strRef>
              <c:f>'Step3_1&amp;2'!$D$137:$D$138</c:f>
              <c:strCache>
                <c:ptCount val="1"/>
                <c:pt idx="0">
                  <c:v>Organic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'Step3_1&amp;2'!$A$139:$A$150</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'Step3_1&amp;2'!$D$139:$D$150</c:f>
              <c:numCache>
                <c:formatCode>General</c:formatCode>
                <c:ptCount val="11"/>
                <c:pt idx="1">
                  <c:v>3</c:v>
                </c:pt>
                <c:pt idx="3">
                  <c:v>4</c:v>
                </c:pt>
                <c:pt idx="4">
                  <c:v>3</c:v>
                </c:pt>
                <c:pt idx="5">
                  <c:v>3</c:v>
                </c:pt>
                <c:pt idx="6">
                  <c:v>2</c:v>
                </c:pt>
                <c:pt idx="8">
                  <c:v>1</c:v>
                </c:pt>
                <c:pt idx="9">
                  <c:v>2</c:v>
                </c:pt>
                <c:pt idx="10">
                  <c:v>4</c:v>
                </c:pt>
              </c:numCache>
            </c:numRef>
          </c:val>
          <c:extLst>
            <c:ext xmlns:c16="http://schemas.microsoft.com/office/drawing/2014/chart" uri="{C3380CC4-5D6E-409C-BE32-E72D297353CC}">
              <c16:uniqueId val="{00000002-8206-4CE6-9E09-7C5C5E7E153D}"/>
            </c:ext>
          </c:extLst>
        </c:ser>
        <c:ser>
          <c:idx val="3"/>
          <c:order val="3"/>
          <c:tx>
            <c:strRef>
              <c:f>'Step3_1&amp;2'!$E$137:$E$138</c:f>
              <c:strCache>
                <c:ptCount val="1"/>
                <c:pt idx="0">
                  <c:v>YouTube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'Step3_1&amp;2'!$A$139:$A$150</c:f>
              <c:strCache>
                <c:ptCount val="11"/>
                <c:pt idx="0">
                  <c:v>Belguim</c:v>
                </c:pt>
                <c:pt idx="1">
                  <c:v>Canada</c:v>
                </c:pt>
                <c:pt idx="2">
                  <c:v>England</c:v>
                </c:pt>
                <c:pt idx="3">
                  <c:v>France</c:v>
                </c:pt>
                <c:pt idx="4">
                  <c:v>Germany</c:v>
                </c:pt>
                <c:pt idx="5">
                  <c:v>Italy</c:v>
                </c:pt>
                <c:pt idx="6">
                  <c:v>Other</c:v>
                </c:pt>
                <c:pt idx="7">
                  <c:v>Portugal</c:v>
                </c:pt>
                <c:pt idx="8">
                  <c:v>Spain</c:v>
                </c:pt>
                <c:pt idx="9">
                  <c:v>Sweden</c:v>
                </c:pt>
                <c:pt idx="10">
                  <c:v>United States</c:v>
                </c:pt>
              </c:strCache>
            </c:strRef>
          </c:cat>
          <c:val>
            <c:numRef>
              <c:f>'Step3_1&amp;2'!$E$139:$E$150</c:f>
              <c:numCache>
                <c:formatCode>General</c:formatCode>
                <c:ptCount val="11"/>
                <c:pt idx="0">
                  <c:v>12</c:v>
                </c:pt>
                <c:pt idx="1">
                  <c:v>12</c:v>
                </c:pt>
                <c:pt idx="2">
                  <c:v>8</c:v>
                </c:pt>
                <c:pt idx="3">
                  <c:v>10</c:v>
                </c:pt>
                <c:pt idx="4">
                  <c:v>8</c:v>
                </c:pt>
                <c:pt idx="5">
                  <c:v>13</c:v>
                </c:pt>
                <c:pt idx="6">
                  <c:v>14</c:v>
                </c:pt>
                <c:pt idx="7">
                  <c:v>8</c:v>
                </c:pt>
                <c:pt idx="8">
                  <c:v>14</c:v>
                </c:pt>
                <c:pt idx="9">
                  <c:v>8</c:v>
                </c:pt>
                <c:pt idx="10">
                  <c:v>18</c:v>
                </c:pt>
              </c:numCache>
            </c:numRef>
          </c:val>
          <c:extLst>
            <c:ext xmlns:c16="http://schemas.microsoft.com/office/drawing/2014/chart" uri="{C3380CC4-5D6E-409C-BE32-E72D297353CC}">
              <c16:uniqueId val="{00000003-8206-4CE6-9E09-7C5C5E7E153D}"/>
            </c:ext>
          </c:extLst>
        </c:ser>
        <c:dLbls>
          <c:dLblPos val="outEnd"/>
          <c:showLegendKey val="0"/>
          <c:showVal val="1"/>
          <c:showCatName val="0"/>
          <c:showSerName val="0"/>
          <c:showPercent val="0"/>
          <c:showBubbleSize val="0"/>
        </c:dLbls>
        <c:gapWidth val="182"/>
        <c:axId val="1239004040"/>
        <c:axId val="1239004368"/>
      </c:barChart>
      <c:catAx>
        <c:axId val="12390040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dirty="0">
                    <a:effectLst/>
                    <a:latin typeface="Calibri" panose="020F0502020204030204" pitchFamily="34" charset="0"/>
                    <a:cs typeface="Calibri" panose="020F0502020204030204" pitchFamily="34" charset="0"/>
                  </a:rPr>
                  <a:t>Country</a:t>
                </a:r>
                <a:endParaRPr lang="en-US" sz="1000" dirty="0">
                  <a:effectLst/>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239004368"/>
        <c:crosses val="autoZero"/>
        <c:auto val="1"/>
        <c:lblAlgn val="ctr"/>
        <c:lblOffset val="100"/>
        <c:noMultiLvlLbl val="0"/>
      </c:catAx>
      <c:valAx>
        <c:axId val="12390043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000" b="0" i="0" baseline="0" dirty="0">
                    <a:solidFill>
                      <a:schemeClr val="bg1"/>
                    </a:solidFill>
                    <a:effectLst/>
                    <a:latin typeface="Calibri" panose="020F0502020204030204" pitchFamily="34" charset="0"/>
                    <a:cs typeface="Calibri" panose="020F0502020204030204" pitchFamily="34" charset="0"/>
                  </a:rPr>
                  <a:t>Number of Registrations</a:t>
                </a:r>
                <a:endParaRPr lang="en-US" sz="1000" dirty="0">
                  <a:solidFill>
                    <a:schemeClr val="bg1"/>
                  </a:solidFill>
                  <a:effectLst/>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39004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5F70-0A8E-4406-8BF1-2E1F2ACA6C9D}" type="datetimeFigureOut">
              <a:rPr lang="en-US" smtClean="0"/>
              <a:t>2021-09-13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AB44C-3028-466F-B2ED-6602205CDC76}" type="slidenum">
              <a:rPr lang="en-US" smtClean="0"/>
              <a:t>‹#›</a:t>
            </a:fld>
            <a:endParaRPr lang="en-US"/>
          </a:p>
        </p:txBody>
      </p:sp>
    </p:spTree>
    <p:extLst>
      <p:ext uri="{BB962C8B-B14F-4D97-AF65-F5344CB8AC3E}">
        <p14:creationId xmlns:p14="http://schemas.microsoft.com/office/powerpoint/2010/main" val="3281850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agenda:</a:t>
            </a:r>
          </a:p>
          <a:p>
            <a:pPr marL="171450" indent="-171450">
              <a:buFont typeface="Arial" panose="020B0604020202020204" pitchFamily="34" charset="0"/>
              <a:buChar char="•"/>
            </a:pPr>
            <a:r>
              <a:rPr lang="en-US" dirty="0"/>
              <a:t>Our marketplace and what is trending</a:t>
            </a:r>
          </a:p>
          <a:p>
            <a:pPr marL="171450" indent="-171450">
              <a:buFont typeface="Arial" panose="020B0604020202020204" pitchFamily="34" charset="0"/>
              <a:buChar char="•"/>
            </a:pPr>
            <a:r>
              <a:rPr lang="en-US" dirty="0"/>
              <a:t>Campaign results</a:t>
            </a:r>
          </a:p>
          <a:p>
            <a:pPr marL="171450" indent="-171450">
              <a:buFont typeface="Arial" panose="020B0604020202020204" pitchFamily="34" charset="0"/>
              <a:buChar char="•"/>
            </a:pPr>
            <a:r>
              <a:rPr lang="en-US" dirty="0"/>
              <a:t>A/B test results</a:t>
            </a:r>
          </a:p>
          <a:p>
            <a:endParaRPr lang="en-US" dirty="0"/>
          </a:p>
        </p:txBody>
      </p:sp>
      <p:sp>
        <p:nvSpPr>
          <p:cNvPr id="4" name="Slide Number Placeholder 3"/>
          <p:cNvSpPr>
            <a:spLocks noGrp="1"/>
          </p:cNvSpPr>
          <p:nvPr>
            <p:ph type="sldNum" sz="quarter" idx="5"/>
          </p:nvPr>
        </p:nvSpPr>
        <p:spPr/>
        <p:txBody>
          <a:bodyPr/>
          <a:lstStyle/>
          <a:p>
            <a:fld id="{82FAB44C-3028-466F-B2ED-6602205CDC76}" type="slidenum">
              <a:rPr lang="en-US" smtClean="0"/>
              <a:t>1</a:t>
            </a:fld>
            <a:endParaRPr lang="en-US"/>
          </a:p>
        </p:txBody>
      </p:sp>
    </p:spTree>
    <p:extLst>
      <p:ext uri="{BB962C8B-B14F-4D97-AF65-F5344CB8AC3E}">
        <p14:creationId xmlns:p14="http://schemas.microsoft.com/office/powerpoint/2010/main" val="3589185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AB44C-3028-466F-B2ED-6602205CDC76}" type="slidenum">
              <a:rPr lang="en-US" smtClean="0"/>
              <a:t>10</a:t>
            </a:fld>
            <a:endParaRPr lang="en-US"/>
          </a:p>
        </p:txBody>
      </p:sp>
    </p:spTree>
    <p:extLst>
      <p:ext uri="{BB962C8B-B14F-4D97-AF65-F5344CB8AC3E}">
        <p14:creationId xmlns:p14="http://schemas.microsoft.com/office/powerpoint/2010/main" val="13026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top 3 countries with the most number of customers: (1) Canada, (2) United States, (3) Spain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[To the Reviewer] I purposefully chose to show the absolute counts rather than the gender ratio so we can see the gender ratio as well as compare the totals between countries.</a:t>
            </a:r>
          </a:p>
        </p:txBody>
      </p:sp>
      <p:sp>
        <p:nvSpPr>
          <p:cNvPr id="4" name="Slide Number Placeholder 3"/>
          <p:cNvSpPr>
            <a:spLocks noGrp="1"/>
          </p:cNvSpPr>
          <p:nvPr>
            <p:ph type="sldNum" sz="quarter" idx="5"/>
          </p:nvPr>
        </p:nvSpPr>
        <p:spPr/>
        <p:txBody>
          <a:bodyPr/>
          <a:lstStyle/>
          <a:p>
            <a:fld id="{82FAB44C-3028-466F-B2ED-6602205CDC76}" type="slidenum">
              <a:rPr lang="en-US" smtClean="0"/>
              <a:t>2</a:t>
            </a:fld>
            <a:endParaRPr lang="en-US"/>
          </a:p>
        </p:txBody>
      </p:sp>
    </p:spTree>
    <p:extLst>
      <p:ext uri="{BB962C8B-B14F-4D97-AF65-F5344CB8AC3E}">
        <p14:creationId xmlns:p14="http://schemas.microsoft.com/office/powerpoint/2010/main" val="414491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top 3 countries with the most number of customers: (1) Canada, (2) United States, (3) Spain</a:t>
            </a:r>
          </a:p>
        </p:txBody>
      </p:sp>
      <p:sp>
        <p:nvSpPr>
          <p:cNvPr id="4" name="Slide Number Placeholder 3"/>
          <p:cNvSpPr>
            <a:spLocks noGrp="1"/>
          </p:cNvSpPr>
          <p:nvPr>
            <p:ph type="sldNum" sz="quarter" idx="5"/>
          </p:nvPr>
        </p:nvSpPr>
        <p:spPr/>
        <p:txBody>
          <a:bodyPr/>
          <a:lstStyle/>
          <a:p>
            <a:fld id="{82FAB44C-3028-466F-B2ED-6602205CDC76}" type="slidenum">
              <a:rPr lang="en-US" smtClean="0"/>
              <a:t>3</a:t>
            </a:fld>
            <a:endParaRPr lang="en-US"/>
          </a:p>
        </p:txBody>
      </p:sp>
    </p:spTree>
    <p:extLst>
      <p:ext uri="{BB962C8B-B14F-4D97-AF65-F5344CB8AC3E}">
        <p14:creationId xmlns:p14="http://schemas.microsoft.com/office/powerpoint/2010/main" val="136326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Top 3 source countries of incoming orders: (1) Canada, (2) Spain, (3) Italy</a:t>
            </a:r>
          </a:p>
        </p:txBody>
      </p:sp>
      <p:sp>
        <p:nvSpPr>
          <p:cNvPr id="4" name="Slide Number Placeholder 3"/>
          <p:cNvSpPr>
            <a:spLocks noGrp="1"/>
          </p:cNvSpPr>
          <p:nvPr>
            <p:ph type="sldNum" sz="quarter" idx="5"/>
          </p:nvPr>
        </p:nvSpPr>
        <p:spPr/>
        <p:txBody>
          <a:bodyPr/>
          <a:lstStyle/>
          <a:p>
            <a:fld id="{82FAB44C-3028-466F-B2ED-6602205CDC76}" type="slidenum">
              <a:rPr lang="en-US" smtClean="0"/>
              <a:t>4</a:t>
            </a:fld>
            <a:endParaRPr lang="en-US"/>
          </a:p>
        </p:txBody>
      </p:sp>
    </p:spTree>
    <p:extLst>
      <p:ext uri="{BB962C8B-B14F-4D97-AF65-F5344CB8AC3E}">
        <p14:creationId xmlns:p14="http://schemas.microsoft.com/office/powerpoint/2010/main" val="14022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138 item types over 10 categories are being bought and sold in our Marketplace</a:t>
            </a:r>
          </a:p>
          <a:p>
            <a:pPr marL="171450" indent="-171450">
              <a:buFont typeface="Arial" panose="020B0604020202020204" pitchFamily="34" charset="0"/>
              <a:buChar char="•"/>
            </a:pPr>
            <a:r>
              <a:rPr lang="en-US" dirty="0"/>
              <a:t>Worldwide trend of most sold item categories: (1) Fashion, (2) Books, (3) Collectibles</a:t>
            </a:r>
          </a:p>
          <a:p>
            <a:pPr marL="171450" indent="-171450">
              <a:buFont typeface="Arial" panose="020B0604020202020204" pitchFamily="34" charset="0"/>
              <a:buChar char="•"/>
            </a:pPr>
            <a:r>
              <a:rPr lang="en-US" dirty="0"/>
              <a:t>Per-country breakdown</a:t>
            </a:r>
          </a:p>
          <a:p>
            <a:pPr marL="171450" indent="-171450">
              <a:buFont typeface="Arial" panose="020B0604020202020204" pitchFamily="34" charset="0"/>
              <a:buChar char="•"/>
            </a:pPr>
            <a:r>
              <a:rPr lang="en-US" dirty="0"/>
              <a:t>BTW we have 24 vendors registered with us. </a:t>
            </a:r>
          </a:p>
        </p:txBody>
      </p:sp>
      <p:sp>
        <p:nvSpPr>
          <p:cNvPr id="4" name="Slide Number Placeholder 3"/>
          <p:cNvSpPr>
            <a:spLocks noGrp="1"/>
          </p:cNvSpPr>
          <p:nvPr>
            <p:ph type="sldNum" sz="quarter" idx="5"/>
          </p:nvPr>
        </p:nvSpPr>
        <p:spPr/>
        <p:txBody>
          <a:bodyPr/>
          <a:lstStyle/>
          <a:p>
            <a:fld id="{82FAB44C-3028-466F-B2ED-6602205CDC76}" type="slidenum">
              <a:rPr lang="en-US" smtClean="0"/>
              <a:t>5</a:t>
            </a:fld>
            <a:endParaRPr lang="en-US"/>
          </a:p>
        </p:txBody>
      </p:sp>
    </p:spTree>
    <p:extLst>
      <p:ext uri="{BB962C8B-B14F-4D97-AF65-F5344CB8AC3E}">
        <p14:creationId xmlns:p14="http://schemas.microsoft.com/office/powerpoint/2010/main" val="261536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AB44C-3028-466F-B2ED-6602205CDC76}" type="slidenum">
              <a:rPr lang="en-US" smtClean="0"/>
              <a:t>6</a:t>
            </a:fld>
            <a:endParaRPr lang="en-US"/>
          </a:p>
        </p:txBody>
      </p:sp>
    </p:spTree>
    <p:extLst>
      <p:ext uri="{BB962C8B-B14F-4D97-AF65-F5344CB8AC3E}">
        <p14:creationId xmlns:p14="http://schemas.microsoft.com/office/powerpoint/2010/main" val="226608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Yu Mincho" panose="02020400000000000000" pitchFamily="18" charset="-128"/>
                <a:cs typeface="Arial" panose="020B0604020202020204" pitchFamily="34" charset="0"/>
              </a:rPr>
              <a:t>According to the data from 15 campaigns run in 4 sources between 2019-5-30 and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2021-08-05, </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171450" indent="-171450">
              <a:buFont typeface="Arial" panose="020B0604020202020204" pitchFamily="34" charset="0"/>
              <a:buChar char="•"/>
            </a:pPr>
            <a:r>
              <a:rPr lang="en-US" dirty="0"/>
              <a:t>In the earliest campaign, Facebook performed the best. </a:t>
            </a:r>
          </a:p>
          <a:p>
            <a:pPr marL="171450" indent="-171450">
              <a:buFont typeface="Arial" panose="020B0604020202020204" pitchFamily="34" charset="0"/>
              <a:buChar char="•"/>
            </a:pPr>
            <a:r>
              <a:rPr lang="en-US" dirty="0"/>
              <a:t>Over time, Google Ads and YouTube showed better results in Facebook. </a:t>
            </a:r>
          </a:p>
          <a:p>
            <a:pPr marL="171450" indent="-171450">
              <a:buFont typeface="Arial" panose="020B0604020202020204" pitchFamily="34" charset="0"/>
              <a:buChar char="•"/>
            </a:pPr>
            <a:r>
              <a:rPr lang="en-US" dirty="0"/>
              <a:t>Organic is the timeless stable channel. </a:t>
            </a:r>
          </a:p>
          <a:p>
            <a:pPr marL="171450" indent="-171450">
              <a:buFont typeface="Arial" panose="020B0604020202020204" pitchFamily="34" charset="0"/>
              <a:buChar char="•"/>
            </a:pPr>
            <a:r>
              <a:rPr lang="en-US" dirty="0"/>
              <a:t>Overall, the number of registrations acquired in a campaign has been decreasing steadily.</a:t>
            </a:r>
          </a:p>
        </p:txBody>
      </p:sp>
      <p:sp>
        <p:nvSpPr>
          <p:cNvPr id="4" name="Slide Number Placeholder 3"/>
          <p:cNvSpPr>
            <a:spLocks noGrp="1"/>
          </p:cNvSpPr>
          <p:nvPr>
            <p:ph type="sldNum" sz="quarter" idx="5"/>
          </p:nvPr>
        </p:nvSpPr>
        <p:spPr/>
        <p:txBody>
          <a:bodyPr/>
          <a:lstStyle/>
          <a:p>
            <a:fld id="{82FAB44C-3028-466F-B2ED-6602205CDC76}" type="slidenum">
              <a:rPr lang="en-US" smtClean="0"/>
              <a:t>7</a:t>
            </a:fld>
            <a:endParaRPr lang="en-US"/>
          </a:p>
        </p:txBody>
      </p:sp>
    </p:spTree>
    <p:extLst>
      <p:ext uri="{BB962C8B-B14F-4D97-AF65-F5344CB8AC3E}">
        <p14:creationId xmlns:p14="http://schemas.microsoft.com/office/powerpoint/2010/main" val="1681449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AB44C-3028-466F-B2ED-6602205CDC76}" type="slidenum">
              <a:rPr lang="en-US" smtClean="0"/>
              <a:t>8</a:t>
            </a:fld>
            <a:endParaRPr lang="en-US"/>
          </a:p>
        </p:txBody>
      </p:sp>
    </p:spTree>
    <p:extLst>
      <p:ext uri="{BB962C8B-B14F-4D97-AF65-F5344CB8AC3E}">
        <p14:creationId xmlns:p14="http://schemas.microsoft.com/office/powerpoint/2010/main" val="4153102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 comparison of the order revenues seem to suggest otherwise, the t-test results showed that none of the ‘test’ groups performed better than the ‘control’ groups. </a:t>
            </a:r>
          </a:p>
          <a:p>
            <a:endParaRPr lang="en-US" dirty="0"/>
          </a:p>
          <a:p>
            <a:r>
              <a:rPr lang="en-US" dirty="0"/>
              <a:t>In terms of the revenues, I saw the test group showing better results than the control group in two out of five hypotheses (see the xlsx file). But then when I ran the t-test, none of the results were statistically significant and the null hypothesis prevailed. That was very disappointing. Perhaps I got the data wrong?</a:t>
            </a:r>
          </a:p>
        </p:txBody>
      </p:sp>
      <p:sp>
        <p:nvSpPr>
          <p:cNvPr id="4" name="Slide Number Placeholder 3"/>
          <p:cNvSpPr>
            <a:spLocks noGrp="1"/>
          </p:cNvSpPr>
          <p:nvPr>
            <p:ph type="sldNum" sz="quarter" idx="5"/>
          </p:nvPr>
        </p:nvSpPr>
        <p:spPr/>
        <p:txBody>
          <a:bodyPr/>
          <a:lstStyle/>
          <a:p>
            <a:fld id="{82FAB44C-3028-466F-B2ED-6602205CDC76}" type="slidenum">
              <a:rPr lang="en-US" smtClean="0"/>
              <a:t>9</a:t>
            </a:fld>
            <a:endParaRPr lang="en-US"/>
          </a:p>
        </p:txBody>
      </p:sp>
    </p:spTree>
    <p:extLst>
      <p:ext uri="{BB962C8B-B14F-4D97-AF65-F5344CB8AC3E}">
        <p14:creationId xmlns:p14="http://schemas.microsoft.com/office/powerpoint/2010/main" val="887193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D28888B-742B-4839-A603-2F6EA23DD8F6}" type="datetimeFigureOut">
              <a:rPr lang="en-US" smtClean="0"/>
              <a:t>2021-09-13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8CB8A0A-A50A-41F3-84B7-68E9A0695717}"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41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28888B-742B-4839-A603-2F6EA23DD8F6}" type="datetimeFigureOut">
              <a:rPr lang="en-US" smtClean="0"/>
              <a:t>2021-09-13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211485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28888B-742B-4839-A603-2F6EA23DD8F6}" type="datetimeFigureOut">
              <a:rPr lang="en-US" smtClean="0"/>
              <a:t>2021-09-13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1846296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28888B-742B-4839-A603-2F6EA23DD8F6}" type="datetimeFigureOut">
              <a:rPr lang="en-US" smtClean="0"/>
              <a:t>2021-09-13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8A0A-A50A-41F3-84B7-68E9A0695717}"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0377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28888B-742B-4839-A603-2F6EA23DD8F6}" type="datetimeFigureOut">
              <a:rPr lang="en-US" smtClean="0"/>
              <a:t>2021-09-13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3833515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28888B-742B-4839-A603-2F6EA23DD8F6}" type="datetimeFigureOut">
              <a:rPr lang="en-US" smtClean="0"/>
              <a:t>2021-09-13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30220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28888B-742B-4839-A603-2F6EA23DD8F6}" type="datetimeFigureOut">
              <a:rPr lang="en-US" smtClean="0"/>
              <a:t>2021-09-13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56266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28888B-742B-4839-A603-2F6EA23DD8F6}" type="datetimeFigureOut">
              <a:rPr lang="en-US" smtClean="0"/>
              <a:t>2021-09-13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1922988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28888B-742B-4839-A603-2F6EA23DD8F6}" type="datetimeFigureOut">
              <a:rPr lang="en-US" smtClean="0"/>
              <a:t>2021-09-13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27434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28888B-742B-4839-A603-2F6EA23DD8F6}" type="datetimeFigureOut">
              <a:rPr lang="en-US" smtClean="0"/>
              <a:t>2021-09-13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23417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28888B-742B-4839-A603-2F6EA23DD8F6}" type="datetimeFigureOut">
              <a:rPr lang="en-US" smtClean="0"/>
              <a:t>2021-09-13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12662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28888B-742B-4839-A603-2F6EA23DD8F6}" type="datetimeFigureOut">
              <a:rPr lang="en-US" smtClean="0"/>
              <a:t>2021-09-13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70662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28888B-742B-4839-A603-2F6EA23DD8F6}" type="datetimeFigureOut">
              <a:rPr lang="en-US" smtClean="0"/>
              <a:t>2021-09-13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400468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28888B-742B-4839-A603-2F6EA23DD8F6}" type="datetimeFigureOut">
              <a:rPr lang="en-US" smtClean="0"/>
              <a:t>2021-09-13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164622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8888B-742B-4839-A603-2F6EA23DD8F6}" type="datetimeFigureOut">
              <a:rPr lang="en-US" smtClean="0"/>
              <a:t>2021-09-13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352879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28888B-742B-4839-A603-2F6EA23DD8F6}" type="datetimeFigureOut">
              <a:rPr lang="en-US" smtClean="0"/>
              <a:t>2021-09-13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148588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28888B-742B-4839-A603-2F6EA23DD8F6}" type="datetimeFigureOut">
              <a:rPr lang="en-US" smtClean="0"/>
              <a:t>2021-09-13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8A0A-A50A-41F3-84B7-68E9A0695717}" type="slidenum">
              <a:rPr lang="en-US" smtClean="0"/>
              <a:t>‹#›</a:t>
            </a:fld>
            <a:endParaRPr lang="en-US"/>
          </a:p>
        </p:txBody>
      </p:sp>
    </p:spTree>
    <p:extLst>
      <p:ext uri="{BB962C8B-B14F-4D97-AF65-F5344CB8AC3E}">
        <p14:creationId xmlns:p14="http://schemas.microsoft.com/office/powerpoint/2010/main" val="176310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D28888B-742B-4839-A603-2F6EA23DD8F6}" type="datetimeFigureOut">
              <a:rPr lang="en-US" smtClean="0"/>
              <a:t>2021-09-13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28CB8A0A-A50A-41F3-84B7-68E9A0695717}" type="slidenum">
              <a:rPr lang="en-US" smtClean="0"/>
              <a:t>‹#›</a:t>
            </a:fld>
            <a:endParaRPr lang="en-US"/>
          </a:p>
        </p:txBody>
      </p:sp>
    </p:spTree>
    <p:extLst>
      <p:ext uri="{BB962C8B-B14F-4D97-AF65-F5344CB8AC3E}">
        <p14:creationId xmlns:p14="http://schemas.microsoft.com/office/powerpoint/2010/main" val="46456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EEDA-B202-4323-ADA5-8A82389B6B80}"/>
              </a:ext>
            </a:extLst>
          </p:cNvPr>
          <p:cNvSpPr>
            <a:spLocks noGrp="1"/>
          </p:cNvSpPr>
          <p:nvPr>
            <p:ph type="ctrTitle"/>
          </p:nvPr>
        </p:nvSpPr>
        <p:spPr/>
        <p:txBody>
          <a:bodyPr>
            <a:normAutofit fontScale="90000"/>
          </a:bodyPr>
          <a:lstStyle/>
          <a:p>
            <a:r>
              <a:rPr lang="en-US" dirty="0" err="1"/>
              <a:t>AllMart</a:t>
            </a:r>
            <a:r>
              <a:rPr lang="en-US" dirty="0"/>
              <a:t> </a:t>
            </a:r>
            <a:br>
              <a:rPr lang="en-US" dirty="0"/>
            </a:br>
            <a:r>
              <a:rPr lang="en-US" sz="7300" dirty="0"/>
              <a:t>FROM SALES TO A/B </a:t>
            </a:r>
            <a:r>
              <a:rPr lang="en-US" sz="7300" dirty="0" err="1"/>
              <a:t>TeSTING</a:t>
            </a:r>
            <a:endParaRPr lang="en-US" dirty="0"/>
          </a:p>
        </p:txBody>
      </p:sp>
      <p:sp>
        <p:nvSpPr>
          <p:cNvPr id="3" name="Subtitle 2">
            <a:extLst>
              <a:ext uri="{FF2B5EF4-FFF2-40B4-BE49-F238E27FC236}">
                <a16:creationId xmlns:a16="http://schemas.microsoft.com/office/drawing/2014/main" id="{10B1DD41-BB67-4240-9EFE-0A50698C4B35}"/>
              </a:ext>
            </a:extLst>
          </p:cNvPr>
          <p:cNvSpPr>
            <a:spLocks noGrp="1"/>
          </p:cNvSpPr>
          <p:nvPr>
            <p:ph type="subTitle" idx="1"/>
          </p:nvPr>
        </p:nvSpPr>
        <p:spPr/>
        <p:txBody>
          <a:bodyPr/>
          <a:lstStyle/>
          <a:p>
            <a:r>
              <a:rPr lang="en-US" sz="2800" dirty="0"/>
              <a:t>DATA FROM 2019-05-30 - 2021-08-05</a:t>
            </a:r>
            <a:endParaRPr lang="en-US" dirty="0"/>
          </a:p>
        </p:txBody>
      </p:sp>
      <p:sp>
        <p:nvSpPr>
          <p:cNvPr id="5" name="TextBox 4">
            <a:extLst>
              <a:ext uri="{FF2B5EF4-FFF2-40B4-BE49-F238E27FC236}">
                <a16:creationId xmlns:a16="http://schemas.microsoft.com/office/drawing/2014/main" id="{E02145F2-C646-4F81-B548-74519791E52E}"/>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sp>
        <p:nvSpPr>
          <p:cNvPr id="6" name="TextBox 5">
            <a:extLst>
              <a:ext uri="{FF2B5EF4-FFF2-40B4-BE49-F238E27FC236}">
                <a16:creationId xmlns:a16="http://schemas.microsoft.com/office/drawing/2014/main" id="{CE1C6FCE-96DD-44F0-8BC9-688A3CEFADD3}"/>
              </a:ext>
            </a:extLst>
          </p:cNvPr>
          <p:cNvSpPr txBox="1"/>
          <p:nvPr/>
        </p:nvSpPr>
        <p:spPr>
          <a:xfrm>
            <a:off x="8509167" y="5044491"/>
            <a:ext cx="2734275" cy="369332"/>
          </a:xfrm>
          <a:prstGeom prst="rect">
            <a:avLst/>
          </a:prstGeom>
          <a:noFill/>
        </p:spPr>
        <p:txBody>
          <a:bodyPr wrap="none" rtlCol="0">
            <a:spAutoFit/>
          </a:bodyPr>
          <a:lstStyle/>
          <a:p>
            <a:r>
              <a:rPr lang="en-US" dirty="0" err="1">
                <a:solidFill>
                  <a:schemeClr val="bg1"/>
                </a:solidFill>
              </a:rPr>
              <a:t>Yoad</a:t>
            </a:r>
            <a:r>
              <a:rPr lang="en-US" dirty="0">
                <a:solidFill>
                  <a:schemeClr val="bg1"/>
                </a:solidFill>
              </a:rPr>
              <a:t> Ben Bun, Rena </a:t>
            </a:r>
            <a:r>
              <a:rPr lang="en-US" dirty="0" err="1">
                <a:solidFill>
                  <a:schemeClr val="bg1"/>
                </a:solidFill>
              </a:rPr>
              <a:t>Bracha</a:t>
            </a:r>
            <a:endParaRPr lang="en-US" dirty="0">
              <a:solidFill>
                <a:schemeClr val="bg1"/>
              </a:solidFill>
            </a:endParaRPr>
          </a:p>
        </p:txBody>
      </p:sp>
      <p:sp>
        <p:nvSpPr>
          <p:cNvPr id="7" name="TextBox 6">
            <a:extLst>
              <a:ext uri="{FF2B5EF4-FFF2-40B4-BE49-F238E27FC236}">
                <a16:creationId xmlns:a16="http://schemas.microsoft.com/office/drawing/2014/main" id="{23F01FFF-36DD-4C71-B99B-1E336D5366F1}"/>
              </a:ext>
            </a:extLst>
          </p:cNvPr>
          <p:cNvSpPr txBox="1"/>
          <p:nvPr/>
        </p:nvSpPr>
        <p:spPr>
          <a:xfrm>
            <a:off x="9325929" y="5366574"/>
            <a:ext cx="2002471" cy="369332"/>
          </a:xfrm>
          <a:prstGeom prst="rect">
            <a:avLst/>
          </a:prstGeom>
          <a:noFill/>
        </p:spPr>
        <p:txBody>
          <a:bodyPr wrap="none" rtlCol="0">
            <a:spAutoFit/>
          </a:bodyPr>
          <a:lstStyle/>
          <a:p>
            <a:r>
              <a:rPr lang="en-US" dirty="0">
                <a:solidFill>
                  <a:schemeClr val="bg1"/>
                </a:solidFill>
              </a:rPr>
              <a:t>September 13, 2021</a:t>
            </a:r>
          </a:p>
        </p:txBody>
      </p:sp>
    </p:spTree>
    <p:extLst>
      <p:ext uri="{BB962C8B-B14F-4D97-AF65-F5344CB8AC3E}">
        <p14:creationId xmlns:p14="http://schemas.microsoft.com/office/powerpoint/2010/main" val="184072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9F36-6BF7-4CC5-9EF8-D8F3A517FD93}"/>
              </a:ext>
            </a:extLst>
          </p:cNvPr>
          <p:cNvSpPr>
            <a:spLocks noGrp="1"/>
          </p:cNvSpPr>
          <p:nvPr>
            <p:ph type="title"/>
          </p:nvPr>
        </p:nvSpPr>
        <p:spPr/>
        <p:txBody>
          <a:bodyPr/>
          <a:lstStyle/>
          <a:p>
            <a:r>
              <a:rPr lang="en-US" dirty="0"/>
              <a:t>Today’s takeaway</a:t>
            </a:r>
          </a:p>
        </p:txBody>
      </p:sp>
      <p:sp>
        <p:nvSpPr>
          <p:cNvPr id="3" name="Content Placeholder 2">
            <a:extLst>
              <a:ext uri="{FF2B5EF4-FFF2-40B4-BE49-F238E27FC236}">
                <a16:creationId xmlns:a16="http://schemas.microsoft.com/office/drawing/2014/main" id="{061DC89D-273D-4257-95B1-5162C5F160AE}"/>
              </a:ext>
            </a:extLst>
          </p:cNvPr>
          <p:cNvSpPr>
            <a:spLocks noGrp="1"/>
          </p:cNvSpPr>
          <p:nvPr>
            <p:ph sz="quarter" idx="13"/>
          </p:nvPr>
        </p:nvSpPr>
        <p:spPr/>
        <p:txBody>
          <a:bodyPr>
            <a:normAutofit fontScale="70000" lnSpcReduction="20000"/>
          </a:bodyPr>
          <a:lstStyle/>
          <a:p>
            <a:r>
              <a:rPr lang="en-US" cap="none" dirty="0">
                <a:latin typeface="Calibri" panose="020F0502020204030204" pitchFamily="34" charset="0"/>
                <a:cs typeface="Calibri" panose="020F0502020204030204" pitchFamily="34" charset="0"/>
              </a:rPr>
              <a:t>459 customers in 11 countries. </a:t>
            </a:r>
            <a:r>
              <a:rPr lang="en-US" u="sng" cap="none" dirty="0">
                <a:latin typeface="Calibri" panose="020F0502020204030204" pitchFamily="34" charset="0"/>
                <a:cs typeface="Calibri" panose="020F0502020204030204" pitchFamily="34" charset="0"/>
              </a:rPr>
              <a:t>Top 3 countries</a:t>
            </a:r>
            <a:r>
              <a:rPr lang="en-US" cap="none" dirty="0">
                <a:latin typeface="Calibri" panose="020F0502020204030204" pitchFamily="34" charset="0"/>
                <a:cs typeface="Calibri" panose="020F0502020204030204" pitchFamily="34" charset="0"/>
              </a:rPr>
              <a:t>: Canada, United States, Spain. Target other countries with special promotions to boost the number of customers (e.g. England)</a:t>
            </a:r>
          </a:p>
          <a:p>
            <a:r>
              <a:rPr lang="en-US" cap="none" dirty="0">
                <a:latin typeface="Calibri" panose="020F0502020204030204" pitchFamily="34" charset="0"/>
                <a:cs typeface="Calibri" panose="020F0502020204030204" pitchFamily="34" charset="0"/>
              </a:rPr>
              <a:t>Female customers exceed male customers by 5% but each country is individualistic. Design our campaign ads to appeal to our female audience?</a:t>
            </a:r>
          </a:p>
          <a:p>
            <a:r>
              <a:rPr lang="en-US" cap="none" dirty="0">
                <a:latin typeface="Calibri" panose="020F0502020204030204" pitchFamily="34" charset="0"/>
                <a:cs typeface="Calibri" panose="020F0502020204030204" pitchFamily="34" charset="0"/>
              </a:rPr>
              <a:t>1200 orders in 2 years and 3 months. </a:t>
            </a:r>
            <a:r>
              <a:rPr lang="en-US" u="sng" cap="none" dirty="0">
                <a:latin typeface="Calibri" panose="020F0502020204030204" pitchFamily="34" charset="0"/>
                <a:cs typeface="Calibri" panose="020F0502020204030204" pitchFamily="34" charset="0"/>
              </a:rPr>
              <a:t>Top 3 countries</a:t>
            </a:r>
            <a:r>
              <a:rPr lang="en-US" cap="none" dirty="0">
                <a:latin typeface="Calibri" panose="020F0502020204030204" pitchFamily="34" charset="0"/>
                <a:cs typeface="Calibri" panose="020F0502020204030204" pitchFamily="34" charset="0"/>
              </a:rPr>
              <a:t>: Canada, Spain, Italy</a:t>
            </a:r>
          </a:p>
          <a:p>
            <a:r>
              <a:rPr lang="en-US" cap="none" dirty="0">
                <a:latin typeface="Calibri" panose="020F0502020204030204" pitchFamily="34" charset="0"/>
                <a:cs typeface="Calibri" panose="020F0502020204030204" pitchFamily="34" charset="0"/>
              </a:rPr>
              <a:t>138 distinct items in 10 categories. </a:t>
            </a:r>
            <a:r>
              <a:rPr lang="en-US" u="sng" cap="none" dirty="0">
                <a:latin typeface="Calibri" panose="020F0502020204030204" pitchFamily="34" charset="0"/>
                <a:cs typeface="Calibri" panose="020F0502020204030204" pitchFamily="34" charset="0"/>
              </a:rPr>
              <a:t>Top 3 popular categories</a:t>
            </a:r>
            <a:r>
              <a:rPr lang="en-US" cap="none" dirty="0">
                <a:latin typeface="Calibri" panose="020F0502020204030204" pitchFamily="34" charset="0"/>
                <a:cs typeface="Calibri" panose="020F0502020204030204" pitchFamily="34" charset="0"/>
              </a:rPr>
              <a:t>: Fashion, Books, Collectibles. Promote sellers who handle these item categories?</a:t>
            </a:r>
          </a:p>
          <a:p>
            <a:r>
              <a:rPr lang="en-US" cap="none" dirty="0">
                <a:latin typeface="Calibri" panose="020F0502020204030204" pitchFamily="34" charset="0"/>
                <a:cs typeface="Calibri" panose="020F0502020204030204" pitchFamily="34" charset="0"/>
              </a:rPr>
              <a:t>Campaign source performances are on a decline. The cost does not always justify the registrations acquired. Some sources perform better in some countries than in others. Need to raise our visibility and ranked higher in the search results in some countries. </a:t>
            </a:r>
          </a:p>
          <a:p>
            <a:r>
              <a:rPr lang="en-US" cap="none" dirty="0">
                <a:latin typeface="Calibri" panose="020F0502020204030204" pitchFamily="34" charset="0"/>
                <a:cs typeface="Calibri" panose="020F0502020204030204" pitchFamily="34" charset="0"/>
              </a:rPr>
              <a:t>A/B Test results are out! In all five proposals, we are already doing well with no need for a change.</a:t>
            </a:r>
          </a:p>
        </p:txBody>
      </p:sp>
      <p:sp>
        <p:nvSpPr>
          <p:cNvPr id="4" name="TextBox 3">
            <a:extLst>
              <a:ext uri="{FF2B5EF4-FFF2-40B4-BE49-F238E27FC236}">
                <a16:creationId xmlns:a16="http://schemas.microsoft.com/office/drawing/2014/main" id="{00050FD0-C7D1-4972-8BB7-04CFB4804B77}"/>
              </a:ext>
            </a:extLst>
          </p:cNvPr>
          <p:cNvSpPr txBox="1"/>
          <p:nvPr/>
        </p:nvSpPr>
        <p:spPr>
          <a:xfrm>
            <a:off x="4684207" y="5741393"/>
            <a:ext cx="1742785" cy="523220"/>
          </a:xfrm>
          <a:prstGeom prst="rect">
            <a:avLst/>
          </a:prstGeom>
          <a:noFill/>
        </p:spPr>
        <p:txBody>
          <a:bodyPr wrap="none" rtlCol="0">
            <a:spAutoFit/>
          </a:bodyPr>
          <a:lstStyle/>
          <a:p>
            <a:r>
              <a:rPr lang="en-US" sz="2800" dirty="0">
                <a:solidFill>
                  <a:schemeClr val="bg1"/>
                </a:solidFill>
              </a:rPr>
              <a:t>THANK YOU</a:t>
            </a:r>
          </a:p>
        </p:txBody>
      </p:sp>
      <p:sp>
        <p:nvSpPr>
          <p:cNvPr id="6" name="TextBox 5">
            <a:extLst>
              <a:ext uri="{FF2B5EF4-FFF2-40B4-BE49-F238E27FC236}">
                <a16:creationId xmlns:a16="http://schemas.microsoft.com/office/drawing/2014/main" id="{0069A1BB-2B46-470E-BEF7-52DCA3A6ECCF}"/>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spTree>
    <p:extLst>
      <p:ext uri="{BB962C8B-B14F-4D97-AF65-F5344CB8AC3E}">
        <p14:creationId xmlns:p14="http://schemas.microsoft.com/office/powerpoint/2010/main" val="321158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263-EA4E-4027-AA4D-8961BB14ACF5}"/>
              </a:ext>
            </a:extLst>
          </p:cNvPr>
          <p:cNvSpPr>
            <a:spLocks noGrp="1"/>
          </p:cNvSpPr>
          <p:nvPr>
            <p:ph type="title"/>
          </p:nvPr>
        </p:nvSpPr>
        <p:spPr>
          <a:xfrm>
            <a:off x="248169" y="609598"/>
            <a:ext cx="4126860" cy="2023252"/>
          </a:xfrm>
        </p:spPr>
        <p:txBody>
          <a:bodyPr/>
          <a:lstStyle/>
          <a:p>
            <a:r>
              <a:rPr lang="en-US" dirty="0"/>
              <a:t>Our customers</a:t>
            </a:r>
          </a:p>
        </p:txBody>
      </p:sp>
      <p:sp>
        <p:nvSpPr>
          <p:cNvPr id="4" name="Text Placeholder 3">
            <a:extLst>
              <a:ext uri="{FF2B5EF4-FFF2-40B4-BE49-F238E27FC236}">
                <a16:creationId xmlns:a16="http://schemas.microsoft.com/office/drawing/2014/main" id="{8874FB2D-0A53-450C-BB1A-68F270080BBA}"/>
              </a:ext>
            </a:extLst>
          </p:cNvPr>
          <p:cNvSpPr>
            <a:spLocks noGrp="1"/>
          </p:cNvSpPr>
          <p:nvPr>
            <p:ph type="body" sz="half" idx="2"/>
          </p:nvPr>
        </p:nvSpPr>
        <p:spPr>
          <a:xfrm>
            <a:off x="248168" y="2632850"/>
            <a:ext cx="4126861" cy="2665533"/>
          </a:xfrm>
        </p:spPr>
        <p:txBody>
          <a:bodyPr/>
          <a:lstStyle/>
          <a:p>
            <a:r>
              <a:rPr lang="en-US" sz="2800" b="1" dirty="0">
                <a:effectLst/>
                <a:latin typeface="Calibri" panose="020F0502020204030204" pitchFamily="34" charset="0"/>
                <a:ea typeface="Yu Mincho" panose="02020400000000000000" pitchFamily="18" charset="-128"/>
                <a:cs typeface="Arial" panose="020B0604020202020204" pitchFamily="34" charset="0"/>
              </a:rPr>
              <a:t>459</a:t>
            </a:r>
            <a:r>
              <a:rPr lang="en-US" sz="1800" dirty="0">
                <a:effectLst/>
                <a:latin typeface="Calibri" panose="020F0502020204030204" pitchFamily="34" charset="0"/>
                <a:ea typeface="Yu Mincho" panose="02020400000000000000" pitchFamily="18" charset="-128"/>
                <a:cs typeface="Arial" panose="020B0604020202020204" pitchFamily="34" charset="0"/>
              </a:rPr>
              <a:t> customers worldwide</a:t>
            </a:r>
          </a:p>
          <a:p>
            <a:endParaRPr lang="en-US" dirty="0"/>
          </a:p>
        </p:txBody>
      </p:sp>
      <p:graphicFrame>
        <p:nvGraphicFramePr>
          <p:cNvPr id="5" name="Content Placeholder 4">
            <a:extLst>
              <a:ext uri="{FF2B5EF4-FFF2-40B4-BE49-F238E27FC236}">
                <a16:creationId xmlns:a16="http://schemas.microsoft.com/office/drawing/2014/main" id="{EF99B278-DD3E-4687-AFBF-28E25770E070}"/>
              </a:ext>
            </a:extLst>
          </p:cNvPr>
          <p:cNvGraphicFramePr>
            <a:graphicFrameLocks noGrp="1"/>
          </p:cNvGraphicFramePr>
          <p:nvPr>
            <p:ph sz="quarter" idx="13"/>
            <p:extLst>
              <p:ext uri="{D42A27DB-BD31-4B8C-83A1-F6EECF244321}">
                <p14:modId xmlns:p14="http://schemas.microsoft.com/office/powerpoint/2010/main" val="2506052452"/>
              </p:ext>
            </p:extLst>
          </p:nvPr>
        </p:nvGraphicFramePr>
        <p:xfrm>
          <a:off x="710726" y="3085008"/>
          <a:ext cx="3201744" cy="25085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0331F44-4045-4D22-B52F-FDAC629352F4}"/>
              </a:ext>
            </a:extLst>
          </p:cNvPr>
          <p:cNvGraphicFramePr>
            <a:graphicFrameLocks/>
          </p:cNvGraphicFramePr>
          <p:nvPr>
            <p:extLst>
              <p:ext uri="{D42A27DB-BD31-4B8C-83A1-F6EECF244321}">
                <p14:modId xmlns:p14="http://schemas.microsoft.com/office/powerpoint/2010/main" val="3138106615"/>
              </p:ext>
            </p:extLst>
          </p:nvPr>
        </p:nvGraphicFramePr>
        <p:xfrm>
          <a:off x="3912470" y="1085850"/>
          <a:ext cx="7678905" cy="428873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982A2647-8B89-4733-9F7A-4C29060B2C51}"/>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spTree>
    <p:extLst>
      <p:ext uri="{BB962C8B-B14F-4D97-AF65-F5344CB8AC3E}">
        <p14:creationId xmlns:p14="http://schemas.microsoft.com/office/powerpoint/2010/main" val="249029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74FB2D-0A53-450C-BB1A-68F270080BBA}"/>
              </a:ext>
            </a:extLst>
          </p:cNvPr>
          <p:cNvSpPr>
            <a:spLocks noGrp="1"/>
          </p:cNvSpPr>
          <p:nvPr>
            <p:ph type="body" sz="half" idx="2"/>
          </p:nvPr>
        </p:nvSpPr>
        <p:spPr>
          <a:xfrm>
            <a:off x="150193" y="2453631"/>
            <a:ext cx="4126861" cy="2665533"/>
          </a:xfrm>
        </p:spPr>
        <p:txBody>
          <a:bodyPr/>
          <a:lstStyle/>
          <a:p>
            <a:r>
              <a:rPr lang="en-US" sz="2800" b="1" dirty="0">
                <a:effectLst/>
                <a:latin typeface="Calibri" panose="020F0502020204030204" pitchFamily="34" charset="0"/>
                <a:ea typeface="Yu Mincho" panose="02020400000000000000" pitchFamily="18" charset="-128"/>
                <a:cs typeface="Arial" panose="020B0604020202020204" pitchFamily="34" charset="0"/>
              </a:rPr>
              <a:t>221</a:t>
            </a:r>
            <a:r>
              <a:rPr lang="en-US" sz="1800" dirty="0">
                <a:effectLst/>
                <a:latin typeface="Calibri" panose="020F0502020204030204" pitchFamily="34" charset="0"/>
                <a:ea typeface="Yu Mincho" panose="02020400000000000000" pitchFamily="18" charset="-128"/>
                <a:cs typeface="Arial" panose="020B0604020202020204" pitchFamily="34" charset="0"/>
              </a:rPr>
              <a:t> members worldwide</a:t>
            </a:r>
          </a:p>
          <a:p>
            <a:endParaRPr lang="en-US" dirty="0"/>
          </a:p>
        </p:txBody>
      </p:sp>
      <p:sp>
        <p:nvSpPr>
          <p:cNvPr id="9" name="TextBox 8">
            <a:extLst>
              <a:ext uri="{FF2B5EF4-FFF2-40B4-BE49-F238E27FC236}">
                <a16:creationId xmlns:a16="http://schemas.microsoft.com/office/drawing/2014/main" id="{982A2647-8B89-4733-9F7A-4C29060B2C51}"/>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graphicFrame>
        <p:nvGraphicFramePr>
          <p:cNvPr id="12" name="Chart 11">
            <a:extLst>
              <a:ext uri="{FF2B5EF4-FFF2-40B4-BE49-F238E27FC236}">
                <a16:creationId xmlns:a16="http://schemas.microsoft.com/office/drawing/2014/main" id="{490439C6-5712-4ED4-AD3E-68DBCF85E18C}"/>
              </a:ext>
            </a:extLst>
          </p:cNvPr>
          <p:cNvGraphicFramePr>
            <a:graphicFrameLocks/>
          </p:cNvGraphicFramePr>
          <p:nvPr>
            <p:extLst>
              <p:ext uri="{D42A27DB-BD31-4B8C-83A1-F6EECF244321}">
                <p14:modId xmlns:p14="http://schemas.microsoft.com/office/powerpoint/2010/main" val="751543481"/>
              </p:ext>
            </p:extLst>
          </p:nvPr>
        </p:nvGraphicFramePr>
        <p:xfrm>
          <a:off x="646081" y="2801590"/>
          <a:ext cx="3109490" cy="29134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a:extLst>
              <a:ext uri="{FF2B5EF4-FFF2-40B4-BE49-F238E27FC236}">
                <a16:creationId xmlns:a16="http://schemas.microsoft.com/office/drawing/2014/main" id="{450BBD5C-B5A1-4FAC-973E-4844D6AC87E0}"/>
              </a:ext>
            </a:extLst>
          </p:cNvPr>
          <p:cNvGraphicFramePr>
            <a:graphicFrameLocks noGrp="1"/>
          </p:cNvGraphicFramePr>
          <p:nvPr>
            <p:ph sz="quarter" idx="13"/>
            <p:extLst>
              <p:ext uri="{D42A27DB-BD31-4B8C-83A1-F6EECF244321}">
                <p14:modId xmlns:p14="http://schemas.microsoft.com/office/powerpoint/2010/main" val="3005003161"/>
              </p:ext>
            </p:extLst>
          </p:nvPr>
        </p:nvGraphicFramePr>
        <p:xfrm>
          <a:off x="3757066" y="361950"/>
          <a:ext cx="7788853" cy="528715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DB4B0D33-3924-488C-843A-42B45ECCC954}"/>
              </a:ext>
            </a:extLst>
          </p:cNvPr>
          <p:cNvSpPr txBox="1"/>
          <p:nvPr/>
        </p:nvSpPr>
        <p:spPr>
          <a:xfrm rot="18759118">
            <a:off x="4152059" y="4685582"/>
            <a:ext cx="713389" cy="276999"/>
          </a:xfrm>
          <a:prstGeom prst="rect">
            <a:avLst/>
          </a:prstGeom>
          <a:solidFill>
            <a:schemeClr val="bg2">
              <a:lumMod val="60000"/>
              <a:lumOff val="4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Belgium</a:t>
            </a:r>
          </a:p>
        </p:txBody>
      </p:sp>
    </p:spTree>
    <p:extLst>
      <p:ext uri="{BB962C8B-B14F-4D97-AF65-F5344CB8AC3E}">
        <p14:creationId xmlns:p14="http://schemas.microsoft.com/office/powerpoint/2010/main" val="197463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DC2B-3C10-41BC-8CD3-CE925DD4A9FA}"/>
              </a:ext>
            </a:extLst>
          </p:cNvPr>
          <p:cNvSpPr>
            <a:spLocks noGrp="1"/>
          </p:cNvSpPr>
          <p:nvPr>
            <p:ph type="title"/>
          </p:nvPr>
        </p:nvSpPr>
        <p:spPr/>
        <p:txBody>
          <a:bodyPr/>
          <a:lstStyle/>
          <a:p>
            <a:r>
              <a:rPr lang="en-US" dirty="0"/>
              <a:t>Orders and statistics</a:t>
            </a:r>
          </a:p>
        </p:txBody>
      </p:sp>
      <p:sp>
        <p:nvSpPr>
          <p:cNvPr id="4" name="Text Placeholder 3">
            <a:extLst>
              <a:ext uri="{FF2B5EF4-FFF2-40B4-BE49-F238E27FC236}">
                <a16:creationId xmlns:a16="http://schemas.microsoft.com/office/drawing/2014/main" id="{308115B7-9D06-4D31-ACA5-D7599CCA9DA1}"/>
              </a:ext>
            </a:extLst>
          </p:cNvPr>
          <p:cNvSpPr>
            <a:spLocks noGrp="1"/>
          </p:cNvSpPr>
          <p:nvPr>
            <p:ph type="body" sz="half" idx="2"/>
          </p:nvPr>
        </p:nvSpPr>
        <p:spPr>
          <a:xfrm>
            <a:off x="693642" y="2709052"/>
            <a:ext cx="4126861" cy="981205"/>
          </a:xfrm>
        </p:spPr>
        <p:txBody>
          <a:bodyPr/>
          <a:lstStyle/>
          <a:p>
            <a:r>
              <a:rPr lang="en-US" sz="2800" b="1" dirty="0">
                <a:latin typeface="Calibri" panose="020F0502020204030204" pitchFamily="34" charset="0"/>
                <a:cs typeface="Calibri" panose="020F0502020204030204" pitchFamily="34" charset="0"/>
              </a:rPr>
              <a:t>1200</a:t>
            </a:r>
            <a:r>
              <a:rPr lang="en-US" dirty="0">
                <a:latin typeface="Calibri" panose="020F0502020204030204" pitchFamily="34" charset="0"/>
                <a:cs typeface="Calibri" panose="020F0502020204030204" pitchFamily="34" charset="0"/>
              </a:rPr>
              <a:t> orders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from all over the world</a:t>
            </a:r>
          </a:p>
        </p:txBody>
      </p:sp>
      <p:graphicFrame>
        <p:nvGraphicFramePr>
          <p:cNvPr id="5" name="Content Placeholder 6">
            <a:extLst>
              <a:ext uri="{FF2B5EF4-FFF2-40B4-BE49-F238E27FC236}">
                <a16:creationId xmlns:a16="http://schemas.microsoft.com/office/drawing/2014/main" id="{041C60C9-6952-4E4F-BED1-7D401D9F4870}"/>
              </a:ext>
            </a:extLst>
          </p:cNvPr>
          <p:cNvGraphicFramePr>
            <a:graphicFrameLocks noGrp="1"/>
          </p:cNvGraphicFramePr>
          <p:nvPr>
            <p:ph sz="quarter" idx="13"/>
            <p:extLst>
              <p:ext uri="{D42A27DB-BD31-4B8C-83A1-F6EECF244321}">
                <p14:modId xmlns:p14="http://schemas.microsoft.com/office/powerpoint/2010/main" val="1622273404"/>
              </p:ext>
            </p:extLst>
          </p:nvPr>
        </p:nvGraphicFramePr>
        <p:xfrm>
          <a:off x="5046663" y="685800"/>
          <a:ext cx="6034087" cy="468947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83D12F5-B70A-40A9-89C4-44E7E9E1ED83}"/>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sp>
        <p:nvSpPr>
          <p:cNvPr id="9" name="TextBox 8">
            <a:extLst>
              <a:ext uri="{FF2B5EF4-FFF2-40B4-BE49-F238E27FC236}">
                <a16:creationId xmlns:a16="http://schemas.microsoft.com/office/drawing/2014/main" id="{6A1D4D64-E036-442F-8756-3CD0201BB13D}"/>
              </a:ext>
            </a:extLst>
          </p:cNvPr>
          <p:cNvSpPr txBox="1"/>
          <p:nvPr/>
        </p:nvSpPr>
        <p:spPr>
          <a:xfrm>
            <a:off x="1220110" y="4234542"/>
            <a:ext cx="3602264" cy="923330"/>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cs typeface="Calibri" panose="020F0502020204030204" pitchFamily="34" charset="0"/>
              </a:rPr>
              <a:t>Average first-time spending per customer: </a:t>
            </a:r>
            <a:r>
              <a:rPr lang="en-US" b="1" i="0" dirty="0">
                <a:solidFill>
                  <a:srgbClr val="000000"/>
                </a:solidFill>
                <a:effectLst/>
                <a:latin typeface="Calibri" panose="020F0502020204030204" pitchFamily="34" charset="0"/>
                <a:cs typeface="Calibri" panose="020F0502020204030204" pitchFamily="34" charset="0"/>
              </a:rPr>
              <a:t>213.85</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23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98F9-C33E-4DD5-80C7-791DCB6BF40F}"/>
              </a:ext>
            </a:extLst>
          </p:cNvPr>
          <p:cNvSpPr>
            <a:spLocks noGrp="1"/>
          </p:cNvSpPr>
          <p:nvPr>
            <p:ph type="title"/>
          </p:nvPr>
        </p:nvSpPr>
        <p:spPr/>
        <p:txBody>
          <a:bodyPr>
            <a:normAutofit/>
          </a:bodyPr>
          <a:lstStyle/>
          <a:p>
            <a:r>
              <a:rPr lang="en-US" dirty="0"/>
              <a:t>items and trend</a:t>
            </a:r>
          </a:p>
        </p:txBody>
      </p:sp>
      <p:pic>
        <p:nvPicPr>
          <p:cNvPr id="8" name="Content Placeholder 7">
            <a:extLst>
              <a:ext uri="{FF2B5EF4-FFF2-40B4-BE49-F238E27FC236}">
                <a16:creationId xmlns:a16="http://schemas.microsoft.com/office/drawing/2014/main" id="{E92AD2C1-D852-4667-BA2C-E2887298728F}"/>
              </a:ext>
            </a:extLst>
          </p:cNvPr>
          <p:cNvPicPr>
            <a:picLocks noGrp="1" noChangeAspect="1"/>
          </p:cNvPicPr>
          <p:nvPr>
            <p:ph sz="quarter" idx="14"/>
          </p:nvPr>
        </p:nvPicPr>
        <p:blipFill>
          <a:blip r:embed="rId3"/>
          <a:stretch>
            <a:fillRect/>
          </a:stretch>
        </p:blipFill>
        <p:spPr>
          <a:xfrm>
            <a:off x="252881" y="2823328"/>
            <a:ext cx="9506672" cy="2672862"/>
          </a:xfrm>
        </p:spPr>
      </p:pic>
      <p:graphicFrame>
        <p:nvGraphicFramePr>
          <p:cNvPr id="5" name="Content Placeholder 4">
            <a:extLst>
              <a:ext uri="{FF2B5EF4-FFF2-40B4-BE49-F238E27FC236}">
                <a16:creationId xmlns:a16="http://schemas.microsoft.com/office/drawing/2014/main" id="{F7B2D709-F41C-4E43-907E-E6C2404DC076}"/>
              </a:ext>
            </a:extLst>
          </p:cNvPr>
          <p:cNvGraphicFramePr>
            <a:graphicFrameLocks noGrp="1"/>
          </p:cNvGraphicFramePr>
          <p:nvPr>
            <p:ph sz="quarter" idx="13"/>
            <p:extLst>
              <p:ext uri="{D42A27DB-BD31-4B8C-83A1-F6EECF244321}">
                <p14:modId xmlns:p14="http://schemas.microsoft.com/office/powerpoint/2010/main" val="3683154375"/>
              </p:ext>
            </p:extLst>
          </p:nvPr>
        </p:nvGraphicFramePr>
        <p:xfrm>
          <a:off x="6530271" y="215782"/>
          <a:ext cx="3930900" cy="267286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0F0BE75A-9449-41AF-893A-713B53DCFF73}"/>
              </a:ext>
            </a:extLst>
          </p:cNvPr>
          <p:cNvSpPr txBox="1"/>
          <p:nvPr/>
        </p:nvSpPr>
        <p:spPr>
          <a:xfrm>
            <a:off x="176458" y="2415416"/>
            <a:ext cx="3662798"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Popular Item Categories per Country</a:t>
            </a:r>
          </a:p>
        </p:txBody>
      </p:sp>
      <p:sp>
        <p:nvSpPr>
          <p:cNvPr id="12" name="TextBox 11">
            <a:extLst>
              <a:ext uri="{FF2B5EF4-FFF2-40B4-BE49-F238E27FC236}">
                <a16:creationId xmlns:a16="http://schemas.microsoft.com/office/drawing/2014/main" id="{1F6BA57E-073E-4E99-A413-1BF6E4EEB89A}"/>
              </a:ext>
            </a:extLst>
          </p:cNvPr>
          <p:cNvSpPr txBox="1"/>
          <p:nvPr/>
        </p:nvSpPr>
        <p:spPr>
          <a:xfrm>
            <a:off x="9054800" y="202964"/>
            <a:ext cx="2471959"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Per-Country Breakdown</a:t>
            </a:r>
          </a:p>
        </p:txBody>
      </p:sp>
      <p:sp>
        <p:nvSpPr>
          <p:cNvPr id="14" name="TextBox 13">
            <a:extLst>
              <a:ext uri="{FF2B5EF4-FFF2-40B4-BE49-F238E27FC236}">
                <a16:creationId xmlns:a16="http://schemas.microsoft.com/office/drawing/2014/main" id="{D9B47B0E-BF19-4EC5-B16F-8E7F17ADF410}"/>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spTree>
    <p:extLst>
      <p:ext uri="{BB962C8B-B14F-4D97-AF65-F5344CB8AC3E}">
        <p14:creationId xmlns:p14="http://schemas.microsoft.com/office/powerpoint/2010/main" val="63587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A47C20-812C-494B-AE8D-8BF1CDB37438}"/>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graphicFrame>
        <p:nvGraphicFramePr>
          <p:cNvPr id="13" name="Table 13">
            <a:extLst>
              <a:ext uri="{FF2B5EF4-FFF2-40B4-BE49-F238E27FC236}">
                <a16:creationId xmlns:a16="http://schemas.microsoft.com/office/drawing/2014/main" id="{FECB88F3-62B3-444F-A66E-ED4FA8D29AA8}"/>
              </a:ext>
            </a:extLst>
          </p:cNvPr>
          <p:cNvGraphicFramePr>
            <a:graphicFrameLocks noGrp="1"/>
          </p:cNvGraphicFramePr>
          <p:nvPr>
            <p:extLst>
              <p:ext uri="{D42A27DB-BD31-4B8C-83A1-F6EECF244321}">
                <p14:modId xmlns:p14="http://schemas.microsoft.com/office/powerpoint/2010/main" val="3788573178"/>
              </p:ext>
            </p:extLst>
          </p:nvPr>
        </p:nvGraphicFramePr>
        <p:xfrm>
          <a:off x="565164" y="337648"/>
          <a:ext cx="4978400" cy="4643120"/>
        </p:xfrm>
        <a:graphic>
          <a:graphicData uri="http://schemas.openxmlformats.org/drawingml/2006/table">
            <a:tbl>
              <a:tblPr firstRow="1" bandRow="1">
                <a:tableStyleId>{5C22544A-7EE6-4342-B048-85BDC9FD1C3A}</a:tableStyleId>
              </a:tblPr>
              <a:tblGrid>
                <a:gridCol w="4978400">
                  <a:extLst>
                    <a:ext uri="{9D8B030D-6E8A-4147-A177-3AD203B41FA5}">
                      <a16:colId xmlns:a16="http://schemas.microsoft.com/office/drawing/2014/main" val="377890962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Top 10 Most Ordered Items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by Quantity</a:t>
                      </a:r>
                    </a:p>
                  </a:txBody>
                  <a:tcPr/>
                </a:tc>
                <a:extLst>
                  <a:ext uri="{0D108BD9-81ED-4DB2-BD59-A6C34878D82A}">
                    <a16:rowId xmlns:a16="http://schemas.microsoft.com/office/drawing/2014/main" val="844175958"/>
                  </a:ext>
                </a:extLst>
              </a:tr>
              <a:tr h="370840">
                <a:tc>
                  <a:txBody>
                    <a:bodyPr/>
                    <a:lstStyle/>
                    <a:p>
                      <a:r>
                        <a:rPr lang="en-US" sz="1400" dirty="0">
                          <a:latin typeface="Calibri" panose="020F0502020204030204" pitchFamily="34" charset="0"/>
                          <a:cs typeface="Calibri" panose="020F0502020204030204" pitchFamily="34" charset="0"/>
                        </a:rPr>
                        <a:t>1. Halloween Superhero Costume</a:t>
                      </a:r>
                    </a:p>
                  </a:txBody>
                  <a:tcPr/>
                </a:tc>
                <a:extLst>
                  <a:ext uri="{0D108BD9-81ED-4DB2-BD59-A6C34878D82A}">
                    <a16:rowId xmlns:a16="http://schemas.microsoft.com/office/drawing/2014/main" val="1193409751"/>
                  </a:ext>
                </a:extLst>
              </a:tr>
              <a:tr h="370840">
                <a:tc>
                  <a:txBody>
                    <a:bodyPr/>
                    <a:lstStyle/>
                    <a:p>
                      <a:r>
                        <a:rPr lang="en-US" sz="1400" dirty="0">
                          <a:latin typeface="Calibri" panose="020F0502020204030204" pitchFamily="34" charset="0"/>
                          <a:cs typeface="Calibri" panose="020F0502020204030204" pitchFamily="34" charset="0"/>
                        </a:rPr>
                        <a:t>2. 2019/20 Panini Contenders NBA Basketball BLASTER box (40 cards incl. ONE Memorabilia or Autograph card/bx)</a:t>
                      </a:r>
                    </a:p>
                  </a:txBody>
                  <a:tcPr/>
                </a:tc>
                <a:extLst>
                  <a:ext uri="{0D108BD9-81ED-4DB2-BD59-A6C34878D82A}">
                    <a16:rowId xmlns:a16="http://schemas.microsoft.com/office/drawing/2014/main" val="2007775863"/>
                  </a:ext>
                </a:extLst>
              </a:tr>
              <a:tr h="370840">
                <a:tc>
                  <a:txBody>
                    <a:bodyPr/>
                    <a:lstStyle/>
                    <a:p>
                      <a:r>
                        <a:rPr lang="en-US" sz="1400" dirty="0">
                          <a:latin typeface="Calibri" panose="020F0502020204030204" pitchFamily="34" charset="0"/>
                          <a:cs typeface="Calibri" panose="020F0502020204030204" pitchFamily="34" charset="0"/>
                        </a:rPr>
                        <a:t>3. Dragon Ball Z - Officially Licensed Dragon Ball Collector's Set</a:t>
                      </a:r>
                    </a:p>
                  </a:txBody>
                  <a:tcPr/>
                </a:tc>
                <a:extLst>
                  <a:ext uri="{0D108BD9-81ED-4DB2-BD59-A6C34878D82A}">
                    <a16:rowId xmlns:a16="http://schemas.microsoft.com/office/drawing/2014/main" val="76298371"/>
                  </a:ext>
                </a:extLst>
              </a:tr>
              <a:tr h="370840">
                <a:tc>
                  <a:txBody>
                    <a:bodyPr/>
                    <a:lstStyle/>
                    <a:p>
                      <a:r>
                        <a:rPr lang="en-US" sz="1400" dirty="0">
                          <a:latin typeface="Calibri" panose="020F0502020204030204" pitchFamily="34" charset="0"/>
                          <a:cs typeface="Calibri" panose="020F0502020204030204" pitchFamily="34" charset="0"/>
                        </a:rPr>
                        <a:t>4. One Piece Vol.1 1st Edition - JP</a:t>
                      </a:r>
                    </a:p>
                  </a:txBody>
                  <a:tcPr/>
                </a:tc>
                <a:extLst>
                  <a:ext uri="{0D108BD9-81ED-4DB2-BD59-A6C34878D82A}">
                    <a16:rowId xmlns:a16="http://schemas.microsoft.com/office/drawing/2014/main" val="943003651"/>
                  </a:ext>
                </a:extLst>
              </a:tr>
              <a:tr h="370840">
                <a:tc>
                  <a:txBody>
                    <a:bodyPr/>
                    <a:lstStyle/>
                    <a:p>
                      <a:r>
                        <a:rPr lang="en-US" sz="1400" dirty="0">
                          <a:latin typeface="Calibri" panose="020F0502020204030204" pitchFamily="34" charset="0"/>
                          <a:cs typeface="Calibri" panose="020F0502020204030204" pitchFamily="34" charset="0"/>
                        </a:rPr>
                        <a:t>5. Logitech G502 HERO Wired Gaming Mouse</a:t>
                      </a:r>
                    </a:p>
                  </a:txBody>
                  <a:tcPr/>
                </a:tc>
                <a:extLst>
                  <a:ext uri="{0D108BD9-81ED-4DB2-BD59-A6C34878D82A}">
                    <a16:rowId xmlns:a16="http://schemas.microsoft.com/office/drawing/2014/main" val="2536563382"/>
                  </a:ext>
                </a:extLst>
              </a:tr>
              <a:tr h="370840">
                <a:tc>
                  <a:txBody>
                    <a:bodyPr/>
                    <a:lstStyle/>
                    <a:p>
                      <a:r>
                        <a:rPr lang="en-US" sz="1400" dirty="0">
                          <a:latin typeface="Calibri" panose="020F0502020204030204" pitchFamily="34" charset="0"/>
                          <a:cs typeface="Calibri" panose="020F0502020204030204" pitchFamily="34" charset="0"/>
                        </a:rPr>
                        <a:t>6. Nintendo Switch </a:t>
                      </a:r>
                      <a:r>
                        <a:rPr lang="en-US" sz="1400" dirty="0" err="1">
                          <a:latin typeface="Calibri" panose="020F0502020204030204" pitchFamily="34" charset="0"/>
                          <a:cs typeface="Calibri" panose="020F0502020204030204" pitchFamily="34" charset="0"/>
                        </a:rPr>
                        <a:t>Pokemon</a:t>
                      </a:r>
                      <a:r>
                        <a:rPr lang="en-US" sz="1400" dirty="0">
                          <a:latin typeface="Calibri" panose="020F0502020204030204" pitchFamily="34" charset="0"/>
                          <a:cs typeface="Calibri" panose="020F0502020204030204" pitchFamily="34" charset="0"/>
                        </a:rPr>
                        <a:t> Version</a:t>
                      </a:r>
                    </a:p>
                  </a:txBody>
                  <a:tcPr/>
                </a:tc>
                <a:extLst>
                  <a:ext uri="{0D108BD9-81ED-4DB2-BD59-A6C34878D82A}">
                    <a16:rowId xmlns:a16="http://schemas.microsoft.com/office/drawing/2014/main" val="2348029904"/>
                  </a:ext>
                </a:extLst>
              </a:tr>
              <a:tr h="370840">
                <a:tc>
                  <a:txBody>
                    <a:bodyPr/>
                    <a:lstStyle/>
                    <a:p>
                      <a:r>
                        <a:rPr lang="en-US" sz="1400" dirty="0">
                          <a:latin typeface="Calibri" panose="020F0502020204030204" pitchFamily="34" charset="0"/>
                          <a:cs typeface="Calibri" panose="020F0502020204030204" pitchFamily="34" charset="0"/>
                        </a:rPr>
                        <a:t>7. Star Wars: the Old Republic - Legends Ser.: Fatal Alliance</a:t>
                      </a:r>
                    </a:p>
                  </a:txBody>
                  <a:tcPr/>
                </a:tc>
                <a:extLst>
                  <a:ext uri="{0D108BD9-81ED-4DB2-BD59-A6C34878D82A}">
                    <a16:rowId xmlns:a16="http://schemas.microsoft.com/office/drawing/2014/main" val="268458956"/>
                  </a:ext>
                </a:extLst>
              </a:tr>
              <a:tr h="370840">
                <a:tc>
                  <a:txBody>
                    <a:bodyPr/>
                    <a:lstStyle/>
                    <a:p>
                      <a:r>
                        <a:rPr lang="en-US" sz="1400" dirty="0">
                          <a:latin typeface="Calibri" panose="020F0502020204030204" pitchFamily="34" charset="0"/>
                          <a:cs typeface="Calibri" panose="020F0502020204030204" pitchFamily="34" charset="0"/>
                        </a:rPr>
                        <a:t>8. 2TB USB 3.0 Portable External Hard Drive Ultra Slim SATA Storage Device</a:t>
                      </a:r>
                    </a:p>
                  </a:txBody>
                  <a:tcPr/>
                </a:tc>
                <a:extLst>
                  <a:ext uri="{0D108BD9-81ED-4DB2-BD59-A6C34878D82A}">
                    <a16:rowId xmlns:a16="http://schemas.microsoft.com/office/drawing/2014/main" val="1652788384"/>
                  </a:ext>
                </a:extLst>
              </a:tr>
              <a:tr h="370840">
                <a:tc>
                  <a:txBody>
                    <a:bodyPr/>
                    <a:lstStyle/>
                    <a:p>
                      <a:r>
                        <a:rPr lang="en-US" sz="1400" dirty="0">
                          <a:latin typeface="Calibri" panose="020F0502020204030204" pitchFamily="34" charset="0"/>
                          <a:cs typeface="Calibri" panose="020F0502020204030204" pitchFamily="34" charset="0"/>
                        </a:rPr>
                        <a:t>9. Dragon Ball Z - Officially Licensed Dragon Ball Collector's Set</a:t>
                      </a:r>
                    </a:p>
                  </a:txBody>
                  <a:tcPr/>
                </a:tc>
                <a:extLst>
                  <a:ext uri="{0D108BD9-81ED-4DB2-BD59-A6C34878D82A}">
                    <a16:rowId xmlns:a16="http://schemas.microsoft.com/office/drawing/2014/main" val="3317817194"/>
                  </a:ext>
                </a:extLst>
              </a:tr>
              <a:tr h="370840">
                <a:tc>
                  <a:txBody>
                    <a:bodyPr/>
                    <a:lstStyle/>
                    <a:p>
                      <a:r>
                        <a:rPr lang="en-US" sz="1400" dirty="0">
                          <a:latin typeface="Calibri" panose="020F0502020204030204" pitchFamily="34" charset="0"/>
                          <a:cs typeface="Calibri" panose="020F0502020204030204" pitchFamily="34" charset="0"/>
                        </a:rPr>
                        <a:t>10. Cleanser</a:t>
                      </a:r>
                    </a:p>
                  </a:txBody>
                  <a:tcPr/>
                </a:tc>
                <a:extLst>
                  <a:ext uri="{0D108BD9-81ED-4DB2-BD59-A6C34878D82A}">
                    <a16:rowId xmlns:a16="http://schemas.microsoft.com/office/drawing/2014/main" val="1921711924"/>
                  </a:ext>
                </a:extLst>
              </a:tr>
            </a:tbl>
          </a:graphicData>
        </a:graphic>
      </p:graphicFrame>
      <p:graphicFrame>
        <p:nvGraphicFramePr>
          <p:cNvPr id="14" name="Table 14">
            <a:extLst>
              <a:ext uri="{FF2B5EF4-FFF2-40B4-BE49-F238E27FC236}">
                <a16:creationId xmlns:a16="http://schemas.microsoft.com/office/drawing/2014/main" id="{31E45B10-9BDF-47B8-9A30-75E63A4CB94D}"/>
              </a:ext>
            </a:extLst>
          </p:cNvPr>
          <p:cNvGraphicFramePr>
            <a:graphicFrameLocks noGrp="1"/>
          </p:cNvGraphicFramePr>
          <p:nvPr>
            <p:extLst>
              <p:ext uri="{D42A27DB-BD31-4B8C-83A1-F6EECF244321}">
                <p14:modId xmlns:p14="http://schemas.microsoft.com/office/powerpoint/2010/main" val="2461698990"/>
              </p:ext>
            </p:extLst>
          </p:nvPr>
        </p:nvGraphicFramePr>
        <p:xfrm>
          <a:off x="5902504" y="337648"/>
          <a:ext cx="5256246" cy="5085080"/>
        </p:xfrm>
        <a:graphic>
          <a:graphicData uri="http://schemas.openxmlformats.org/drawingml/2006/table">
            <a:tbl>
              <a:tblPr firstRow="1" bandRow="1">
                <a:tableStyleId>{5C22544A-7EE6-4342-B048-85BDC9FD1C3A}</a:tableStyleId>
              </a:tblPr>
              <a:tblGrid>
                <a:gridCol w="3753124">
                  <a:extLst>
                    <a:ext uri="{9D8B030D-6E8A-4147-A177-3AD203B41FA5}">
                      <a16:colId xmlns:a16="http://schemas.microsoft.com/office/drawing/2014/main" val="1617138019"/>
                    </a:ext>
                  </a:extLst>
                </a:gridCol>
                <a:gridCol w="1503122">
                  <a:extLst>
                    <a:ext uri="{9D8B030D-6E8A-4147-A177-3AD203B41FA5}">
                      <a16:colId xmlns:a16="http://schemas.microsoft.com/office/drawing/2014/main" val="487252747"/>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Top 10 Most Ordered Items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by Revenue</a:t>
                      </a:r>
                    </a:p>
                  </a:txBody>
                  <a:tcPr/>
                </a:tc>
                <a:tc>
                  <a:txBody>
                    <a:bodyPr/>
                    <a:lstStyle/>
                    <a:p>
                      <a:r>
                        <a:rPr lang="en-US" dirty="0"/>
                        <a:t>Revenue</a:t>
                      </a:r>
                    </a:p>
                  </a:txBody>
                  <a:tcPr/>
                </a:tc>
                <a:extLst>
                  <a:ext uri="{0D108BD9-81ED-4DB2-BD59-A6C34878D82A}">
                    <a16:rowId xmlns:a16="http://schemas.microsoft.com/office/drawing/2014/main" val="404480602"/>
                  </a:ext>
                </a:extLst>
              </a:tr>
              <a:tr h="370840">
                <a:tc>
                  <a:txBody>
                    <a:bodyPr/>
                    <a:lstStyle/>
                    <a:p>
                      <a:r>
                        <a:rPr lang="en-US" sz="1400" dirty="0">
                          <a:latin typeface="Calibri" panose="020F0502020204030204" pitchFamily="34" charset="0"/>
                          <a:cs typeface="Calibri" panose="020F0502020204030204" pitchFamily="34" charset="0"/>
                        </a:rPr>
                        <a:t>1. VIZIO Elevate 5.1.4 Home Theater Sound Bar with Dolby Atmos and DTS:X</a:t>
                      </a:r>
                    </a:p>
                  </a:txBody>
                  <a:tcPr/>
                </a:tc>
                <a:tc>
                  <a:txBody>
                    <a:bodyPr/>
                    <a:lstStyle/>
                    <a:p>
                      <a:pPr algn="r"/>
                      <a:r>
                        <a:rPr lang="en-US" sz="1400" dirty="0">
                          <a:latin typeface="Calibri" panose="020F0502020204030204" pitchFamily="34" charset="0"/>
                          <a:cs typeface="Calibri" panose="020F0502020204030204" pitchFamily="34" charset="0"/>
                        </a:rPr>
                        <a:t>22,319.76</a:t>
                      </a:r>
                    </a:p>
                  </a:txBody>
                  <a:tcPr/>
                </a:tc>
                <a:extLst>
                  <a:ext uri="{0D108BD9-81ED-4DB2-BD59-A6C34878D82A}">
                    <a16:rowId xmlns:a16="http://schemas.microsoft.com/office/drawing/2014/main" val="908168165"/>
                  </a:ext>
                </a:extLst>
              </a:tr>
              <a:tr h="370840">
                <a:tc>
                  <a:txBody>
                    <a:bodyPr/>
                    <a:lstStyle/>
                    <a:p>
                      <a:r>
                        <a:rPr lang="en-US" sz="1400" dirty="0">
                          <a:latin typeface="Calibri" panose="020F0502020204030204" pitchFamily="34" charset="0"/>
                          <a:cs typeface="Calibri" panose="020F0502020204030204" pitchFamily="34" charset="0"/>
                        </a:rPr>
                        <a:t>2. Nintendo Switch </a:t>
                      </a:r>
                      <a:r>
                        <a:rPr lang="en-US" sz="1400" dirty="0" err="1">
                          <a:latin typeface="Calibri" panose="020F0502020204030204" pitchFamily="34" charset="0"/>
                          <a:cs typeface="Calibri" panose="020F0502020204030204" pitchFamily="34" charset="0"/>
                        </a:rPr>
                        <a:t>Pokemon</a:t>
                      </a:r>
                      <a:r>
                        <a:rPr lang="en-US" sz="1400" dirty="0">
                          <a:latin typeface="Calibri" panose="020F0502020204030204" pitchFamily="34" charset="0"/>
                          <a:cs typeface="Calibri" panose="020F0502020204030204" pitchFamily="34" charset="0"/>
                        </a:rPr>
                        <a:t> Version</a:t>
                      </a:r>
                    </a:p>
                  </a:txBody>
                  <a:tcPr/>
                </a:tc>
                <a:tc>
                  <a:txBody>
                    <a:bodyPr/>
                    <a:lstStyle/>
                    <a:p>
                      <a:pPr algn="r"/>
                      <a:r>
                        <a:rPr lang="en-US" sz="1400" dirty="0">
                          <a:latin typeface="Calibri" panose="020F0502020204030204" pitchFamily="34" charset="0"/>
                          <a:cs typeface="Calibri" panose="020F0502020204030204" pitchFamily="34" charset="0"/>
                        </a:rPr>
                        <a:t>15,341.00</a:t>
                      </a:r>
                    </a:p>
                  </a:txBody>
                  <a:tcPr/>
                </a:tc>
                <a:extLst>
                  <a:ext uri="{0D108BD9-81ED-4DB2-BD59-A6C34878D82A}">
                    <a16:rowId xmlns:a16="http://schemas.microsoft.com/office/drawing/2014/main" val="3663288906"/>
                  </a:ext>
                </a:extLst>
              </a:tr>
              <a:tr h="370840">
                <a:tc>
                  <a:txBody>
                    <a:bodyPr/>
                    <a:lstStyle/>
                    <a:p>
                      <a:r>
                        <a:rPr lang="en-US" sz="1400" dirty="0">
                          <a:latin typeface="Calibri" panose="020F0502020204030204" pitchFamily="34" charset="0"/>
                          <a:cs typeface="Calibri" panose="020F0502020204030204" pitchFamily="34" charset="0"/>
                        </a:rPr>
                        <a:t>3. VIZIO Elevate 5.1.4 Home Theater Sound Bar with Dolby Atmos and DTS:X</a:t>
                      </a:r>
                    </a:p>
                  </a:txBody>
                  <a:tcPr/>
                </a:tc>
                <a:tc>
                  <a:txBody>
                    <a:bodyPr/>
                    <a:lstStyle/>
                    <a:p>
                      <a:pPr algn="r"/>
                      <a:r>
                        <a:rPr lang="en-US" sz="1400" dirty="0">
                          <a:latin typeface="Calibri" panose="020F0502020204030204" pitchFamily="34" charset="0"/>
                          <a:cs typeface="Calibri" panose="020F0502020204030204" pitchFamily="34" charset="0"/>
                        </a:rPr>
                        <a:t>12,089.87</a:t>
                      </a:r>
                    </a:p>
                  </a:txBody>
                  <a:tcPr/>
                </a:tc>
                <a:extLst>
                  <a:ext uri="{0D108BD9-81ED-4DB2-BD59-A6C34878D82A}">
                    <a16:rowId xmlns:a16="http://schemas.microsoft.com/office/drawing/2014/main" val="414048713"/>
                  </a:ext>
                </a:extLst>
              </a:tr>
              <a:tr h="370840">
                <a:tc>
                  <a:txBody>
                    <a:bodyPr/>
                    <a:lstStyle/>
                    <a:p>
                      <a:r>
                        <a:rPr lang="en-US" sz="1400" dirty="0">
                          <a:latin typeface="Calibri" panose="020F0502020204030204" pitchFamily="34" charset="0"/>
                          <a:cs typeface="Calibri" panose="020F0502020204030204" pitchFamily="34" charset="0"/>
                        </a:rPr>
                        <a:t>4. </a:t>
                      </a:r>
                      <a:r>
                        <a:rPr lang="fr-FR" sz="1400" dirty="0">
                          <a:latin typeface="Calibri" panose="020F0502020204030204" pitchFamily="34" charset="0"/>
                          <a:cs typeface="Calibri" panose="020F0502020204030204" pitchFamily="34" charset="0"/>
                        </a:rPr>
                        <a:t>PlayStation 4 500GB Console</a:t>
                      </a:r>
                      <a:endParaRPr lang="en-US" sz="1400" dirty="0">
                        <a:latin typeface="Calibri" panose="020F0502020204030204" pitchFamily="34" charset="0"/>
                        <a:cs typeface="Calibri" panose="020F0502020204030204" pitchFamily="34" charset="0"/>
                      </a:endParaRPr>
                    </a:p>
                  </a:txBody>
                  <a:tcPr/>
                </a:tc>
                <a:tc>
                  <a:txBody>
                    <a:bodyPr/>
                    <a:lstStyle/>
                    <a:p>
                      <a:pPr algn="r"/>
                      <a:r>
                        <a:rPr lang="fr-FR" sz="1400" dirty="0">
                          <a:latin typeface="Calibri" panose="020F0502020204030204" pitchFamily="34" charset="0"/>
                          <a:cs typeface="Calibri" panose="020F0502020204030204" pitchFamily="34" charset="0"/>
                        </a:rPr>
                        <a:t>8,585.00</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6645851"/>
                  </a:ext>
                </a:extLst>
              </a:tr>
              <a:tr h="370840">
                <a:tc>
                  <a:txBody>
                    <a:bodyPr/>
                    <a:lstStyle/>
                    <a:p>
                      <a:r>
                        <a:rPr lang="en-US" sz="1400" dirty="0">
                          <a:latin typeface="Calibri" panose="020F0502020204030204" pitchFamily="34" charset="0"/>
                          <a:cs typeface="Calibri" panose="020F0502020204030204" pitchFamily="34" charset="0"/>
                        </a:rPr>
                        <a:t>5. Makita DLM432Z</a:t>
                      </a:r>
                    </a:p>
                  </a:txBody>
                  <a:tcPr/>
                </a:tc>
                <a:tc>
                  <a:txBody>
                    <a:bodyPr/>
                    <a:lstStyle/>
                    <a:p>
                      <a:pPr algn="r"/>
                      <a:r>
                        <a:rPr lang="en-US" sz="1400" dirty="0">
                          <a:latin typeface="Calibri" panose="020F0502020204030204" pitchFamily="34" charset="0"/>
                          <a:cs typeface="Calibri" panose="020F0502020204030204" pitchFamily="34" charset="0"/>
                        </a:rPr>
                        <a:t>7,979.76</a:t>
                      </a:r>
                    </a:p>
                  </a:txBody>
                  <a:tcPr/>
                </a:tc>
                <a:extLst>
                  <a:ext uri="{0D108BD9-81ED-4DB2-BD59-A6C34878D82A}">
                    <a16:rowId xmlns:a16="http://schemas.microsoft.com/office/drawing/2014/main" val="3187701995"/>
                  </a:ext>
                </a:extLst>
              </a:tr>
              <a:tr h="370840">
                <a:tc>
                  <a:txBody>
                    <a:bodyPr/>
                    <a:lstStyle/>
                    <a:p>
                      <a:r>
                        <a:rPr lang="en-US" sz="1400" dirty="0">
                          <a:latin typeface="Calibri" panose="020F0502020204030204" pitchFamily="34" charset="0"/>
                          <a:cs typeface="Calibri" panose="020F0502020204030204" pitchFamily="34" charset="0"/>
                        </a:rPr>
                        <a:t>6. </a:t>
                      </a:r>
                      <a:r>
                        <a:rPr lang="en-US" sz="1400" dirty="0" err="1">
                          <a:latin typeface="Calibri" panose="020F0502020204030204" pitchFamily="34" charset="0"/>
                          <a:cs typeface="Calibri" panose="020F0502020204030204" pitchFamily="34" charset="0"/>
                        </a:rPr>
                        <a:t>AutoFull</a:t>
                      </a:r>
                      <a:r>
                        <a:rPr lang="en-US" sz="1400" dirty="0">
                          <a:latin typeface="Calibri" panose="020F0502020204030204" pitchFamily="34" charset="0"/>
                          <a:cs typeface="Calibri" panose="020F0502020204030204" pitchFamily="34" charset="0"/>
                        </a:rPr>
                        <a:t> Pink Gaming Chair PU Leather With Rabbit Ears</a:t>
                      </a:r>
                    </a:p>
                  </a:txBody>
                  <a:tcPr/>
                </a:tc>
                <a:tc>
                  <a:txBody>
                    <a:bodyPr/>
                    <a:lstStyle/>
                    <a:p>
                      <a:pPr algn="r"/>
                      <a:r>
                        <a:rPr lang="en-US" sz="1400" dirty="0">
                          <a:latin typeface="Calibri" panose="020F0502020204030204" pitchFamily="34" charset="0"/>
                          <a:cs typeface="Calibri" panose="020F0502020204030204" pitchFamily="34" charset="0"/>
                        </a:rPr>
                        <a:t>7,538.70</a:t>
                      </a:r>
                    </a:p>
                  </a:txBody>
                  <a:tcPr/>
                </a:tc>
                <a:extLst>
                  <a:ext uri="{0D108BD9-81ED-4DB2-BD59-A6C34878D82A}">
                    <a16:rowId xmlns:a16="http://schemas.microsoft.com/office/drawing/2014/main" val="803627639"/>
                  </a:ext>
                </a:extLst>
              </a:tr>
              <a:tr h="370840">
                <a:tc>
                  <a:txBody>
                    <a:bodyPr/>
                    <a:lstStyle/>
                    <a:p>
                      <a:r>
                        <a:rPr lang="en-US" sz="1400" dirty="0">
                          <a:latin typeface="Calibri" panose="020F0502020204030204" pitchFamily="34" charset="0"/>
                          <a:cs typeface="Calibri" panose="020F0502020204030204" pitchFamily="34" charset="0"/>
                        </a:rPr>
                        <a:t>7. Sony STRDH590 5.2-ch Surround Sound Home Theater Receiver</a:t>
                      </a:r>
                    </a:p>
                  </a:txBody>
                  <a:tcPr/>
                </a:tc>
                <a:tc>
                  <a:txBody>
                    <a:bodyPr/>
                    <a:lstStyle/>
                    <a:p>
                      <a:pPr algn="r"/>
                      <a:r>
                        <a:rPr lang="en-US" sz="1400" dirty="0">
                          <a:latin typeface="Calibri" panose="020F0502020204030204" pitchFamily="34" charset="0"/>
                          <a:cs typeface="Calibri" panose="020F0502020204030204" pitchFamily="34" charset="0"/>
                        </a:rPr>
                        <a:t>7,461.87</a:t>
                      </a:r>
                    </a:p>
                  </a:txBody>
                  <a:tcPr/>
                </a:tc>
                <a:extLst>
                  <a:ext uri="{0D108BD9-81ED-4DB2-BD59-A6C34878D82A}">
                    <a16:rowId xmlns:a16="http://schemas.microsoft.com/office/drawing/2014/main" val="1760730959"/>
                  </a:ext>
                </a:extLst>
              </a:tr>
              <a:tr h="370840">
                <a:tc>
                  <a:txBody>
                    <a:bodyPr/>
                    <a:lstStyle/>
                    <a:p>
                      <a:r>
                        <a:rPr lang="en-US" sz="1400" dirty="0">
                          <a:latin typeface="Calibri" panose="020F0502020204030204" pitchFamily="34" charset="0"/>
                          <a:cs typeface="Calibri" panose="020F0502020204030204" pitchFamily="34" charset="0"/>
                        </a:rPr>
                        <a:t>8. MARNI Leather Shoulder Bag K-86058</a:t>
                      </a:r>
                    </a:p>
                  </a:txBody>
                  <a:tcPr/>
                </a:tc>
                <a:tc>
                  <a:txBody>
                    <a:bodyPr/>
                    <a:lstStyle/>
                    <a:p>
                      <a:pPr algn="r"/>
                      <a:r>
                        <a:rPr lang="en-US" sz="1400" dirty="0">
                          <a:latin typeface="Calibri" panose="020F0502020204030204" pitchFamily="34" charset="0"/>
                          <a:cs typeface="Calibri" panose="020F0502020204030204" pitchFamily="34" charset="0"/>
                        </a:rPr>
                        <a:t>6,499.74</a:t>
                      </a:r>
                    </a:p>
                  </a:txBody>
                  <a:tcPr/>
                </a:tc>
                <a:extLst>
                  <a:ext uri="{0D108BD9-81ED-4DB2-BD59-A6C34878D82A}">
                    <a16:rowId xmlns:a16="http://schemas.microsoft.com/office/drawing/2014/main" val="4073046898"/>
                  </a:ext>
                </a:extLst>
              </a:tr>
              <a:tr h="370840">
                <a:tc>
                  <a:txBody>
                    <a:bodyPr/>
                    <a:lstStyle/>
                    <a:p>
                      <a:r>
                        <a:rPr lang="en-US" sz="1400" dirty="0">
                          <a:latin typeface="Calibri" panose="020F0502020204030204" pitchFamily="34" charset="0"/>
                          <a:cs typeface="Calibri" panose="020F0502020204030204" pitchFamily="34" charset="0"/>
                        </a:rPr>
                        <a:t>9. Face Mask</a:t>
                      </a:r>
                    </a:p>
                  </a:txBody>
                  <a:tcPr/>
                </a:tc>
                <a:tc>
                  <a:txBody>
                    <a:bodyPr/>
                    <a:lstStyle/>
                    <a:p>
                      <a:pPr algn="r"/>
                      <a:r>
                        <a:rPr lang="en-US" sz="1400" dirty="0">
                          <a:latin typeface="Calibri" panose="020F0502020204030204" pitchFamily="34" charset="0"/>
                          <a:cs typeface="Calibri" panose="020F0502020204030204" pitchFamily="34" charset="0"/>
                        </a:rPr>
                        <a:t>5,760.00</a:t>
                      </a:r>
                    </a:p>
                  </a:txBody>
                  <a:tcPr/>
                </a:tc>
                <a:extLst>
                  <a:ext uri="{0D108BD9-81ED-4DB2-BD59-A6C34878D82A}">
                    <a16:rowId xmlns:a16="http://schemas.microsoft.com/office/drawing/2014/main" val="1715550053"/>
                  </a:ext>
                </a:extLst>
              </a:tr>
              <a:tr h="370840">
                <a:tc>
                  <a:txBody>
                    <a:bodyPr/>
                    <a:lstStyle/>
                    <a:p>
                      <a:r>
                        <a:rPr lang="en-US" sz="1400" dirty="0">
                          <a:latin typeface="Calibri" panose="020F0502020204030204" pitchFamily="34" charset="0"/>
                          <a:cs typeface="Calibri" panose="020F0502020204030204" pitchFamily="34" charset="0"/>
                        </a:rPr>
                        <a:t>10. X Rocker 5152401 RGB Prism Pedestal Chair 2.1 Dual with LED</a:t>
                      </a:r>
                    </a:p>
                  </a:txBody>
                  <a:tcPr/>
                </a:tc>
                <a:tc>
                  <a:txBody>
                    <a:bodyPr/>
                    <a:lstStyle/>
                    <a:p>
                      <a:pPr algn="r"/>
                      <a:r>
                        <a:rPr lang="en-US" sz="1400" dirty="0">
                          <a:latin typeface="Calibri" panose="020F0502020204030204" pitchFamily="34" charset="0"/>
                          <a:cs typeface="Calibri" panose="020F0502020204030204" pitchFamily="34" charset="0"/>
                        </a:rPr>
                        <a:t>4,759.83</a:t>
                      </a:r>
                    </a:p>
                  </a:txBody>
                  <a:tcPr/>
                </a:tc>
                <a:extLst>
                  <a:ext uri="{0D108BD9-81ED-4DB2-BD59-A6C34878D82A}">
                    <a16:rowId xmlns:a16="http://schemas.microsoft.com/office/drawing/2014/main" val="1885700194"/>
                  </a:ext>
                </a:extLst>
              </a:tr>
            </a:tbl>
          </a:graphicData>
        </a:graphic>
      </p:graphicFrame>
    </p:spTree>
    <p:extLst>
      <p:ext uri="{BB962C8B-B14F-4D97-AF65-F5344CB8AC3E}">
        <p14:creationId xmlns:p14="http://schemas.microsoft.com/office/powerpoint/2010/main" val="402489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5F33-07E9-4338-8A4A-5A727864E945}"/>
              </a:ext>
            </a:extLst>
          </p:cNvPr>
          <p:cNvSpPr>
            <a:spLocks noGrp="1"/>
          </p:cNvSpPr>
          <p:nvPr>
            <p:ph type="title"/>
          </p:nvPr>
        </p:nvSpPr>
        <p:spPr>
          <a:xfrm>
            <a:off x="248168" y="908558"/>
            <a:ext cx="4778828" cy="555171"/>
          </a:xfrm>
        </p:spPr>
        <p:txBody>
          <a:bodyPr>
            <a:normAutofit fontScale="90000"/>
          </a:bodyPr>
          <a:lstStyle/>
          <a:p>
            <a:r>
              <a:rPr lang="en-US" dirty="0"/>
              <a:t>Our Campaigns</a:t>
            </a:r>
          </a:p>
        </p:txBody>
      </p:sp>
      <p:sp>
        <p:nvSpPr>
          <p:cNvPr id="6" name="TextBox 5">
            <a:extLst>
              <a:ext uri="{FF2B5EF4-FFF2-40B4-BE49-F238E27FC236}">
                <a16:creationId xmlns:a16="http://schemas.microsoft.com/office/drawing/2014/main" id="{2C7871E0-9926-424D-A856-2EB66F8211B6}"/>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sp>
        <p:nvSpPr>
          <p:cNvPr id="17" name="Content Placeholder 3">
            <a:extLst>
              <a:ext uri="{FF2B5EF4-FFF2-40B4-BE49-F238E27FC236}">
                <a16:creationId xmlns:a16="http://schemas.microsoft.com/office/drawing/2014/main" id="{52133694-D804-4263-976E-7969069176C6}"/>
              </a:ext>
            </a:extLst>
          </p:cNvPr>
          <p:cNvSpPr>
            <a:spLocks noGrp="1"/>
          </p:cNvSpPr>
          <p:nvPr>
            <p:ph sz="quarter" idx="13"/>
          </p:nvPr>
        </p:nvSpPr>
        <p:spPr>
          <a:xfrm>
            <a:off x="55342" y="1632858"/>
            <a:ext cx="2582239" cy="3870270"/>
          </a:xfrm>
        </p:spPr>
        <p:txBody>
          <a:bodyPr>
            <a:noAutofit/>
          </a:bodyPr>
          <a:lstStyle/>
          <a:p>
            <a:pPr marL="0" indent="0">
              <a:buNone/>
            </a:pPr>
            <a:endParaRPr lang="en-US" sz="1400" b="1" cap="none" dirty="0">
              <a:latin typeface="Calibri" panose="020F0502020204030204" pitchFamily="34" charset="0"/>
              <a:cs typeface="Calibri" panose="020F0502020204030204" pitchFamily="34" charset="0"/>
            </a:endParaRPr>
          </a:p>
          <a:p>
            <a:r>
              <a:rPr lang="en-US" sz="1400" b="1" cap="none" dirty="0">
                <a:latin typeface="Calibri" panose="020F0502020204030204" pitchFamily="34" charset="0"/>
                <a:cs typeface="Calibri" panose="020F0502020204030204" pitchFamily="34" charset="0"/>
              </a:rPr>
              <a:t>Campaign duration is not necessarily proportional to the total cost or to the registrations acquired.</a:t>
            </a:r>
          </a:p>
          <a:p>
            <a:r>
              <a:rPr lang="en-US" sz="1400" b="1" cap="none" dirty="0">
                <a:latin typeface="Calibri" panose="020F0502020204030204" pitchFamily="34" charset="0"/>
                <a:cs typeface="Calibri" panose="020F0502020204030204" pitchFamily="34" charset="0"/>
              </a:rPr>
              <a:t>Organic is cost-effective but is not growing.</a:t>
            </a:r>
          </a:p>
          <a:p>
            <a:r>
              <a:rPr lang="en-US" sz="1400" b="1" cap="none" dirty="0">
                <a:latin typeface="Calibri" panose="020F0502020204030204" pitchFamily="34" charset="0"/>
                <a:cs typeface="Calibri" panose="020F0502020204030204" pitchFamily="34" charset="0"/>
              </a:rPr>
              <a:t>FB has lost its effect over time. </a:t>
            </a:r>
          </a:p>
          <a:p>
            <a:r>
              <a:rPr lang="en-US" sz="1400" b="1" cap="none" dirty="0">
                <a:latin typeface="Calibri" panose="020F0502020204030204" pitchFamily="34" charset="0"/>
                <a:cs typeface="Calibri" panose="020F0502020204030204" pitchFamily="34" charset="0"/>
              </a:rPr>
              <a:t>YouTube and Google Ads are very expensive, considering that they bring in very few registrations. </a:t>
            </a:r>
            <a:endParaRPr lang="en-US" sz="1400" b="1" dirty="0">
              <a:effectLst/>
              <a:latin typeface="Calibri" panose="020F0502020204030204" pitchFamily="34" charset="0"/>
              <a:cs typeface="Calibri" panose="020F0502020204030204" pitchFamily="34" charset="0"/>
            </a:endParaRPr>
          </a:p>
          <a:p>
            <a:endParaRPr lang="en-US" sz="1400" b="1" dirty="0"/>
          </a:p>
        </p:txBody>
      </p:sp>
      <p:graphicFrame>
        <p:nvGraphicFramePr>
          <p:cNvPr id="7" name="Chart 6">
            <a:extLst>
              <a:ext uri="{FF2B5EF4-FFF2-40B4-BE49-F238E27FC236}">
                <a16:creationId xmlns:a16="http://schemas.microsoft.com/office/drawing/2014/main" id="{46B16043-2E42-4EE2-89EF-69DB08AFD2A5}"/>
              </a:ext>
            </a:extLst>
          </p:cNvPr>
          <p:cNvGraphicFramePr>
            <a:graphicFrameLocks/>
          </p:cNvGraphicFramePr>
          <p:nvPr>
            <p:extLst>
              <p:ext uri="{D42A27DB-BD31-4B8C-83A1-F6EECF244321}">
                <p14:modId xmlns:p14="http://schemas.microsoft.com/office/powerpoint/2010/main" val="1891991811"/>
              </p:ext>
            </p:extLst>
          </p:nvPr>
        </p:nvGraphicFramePr>
        <p:xfrm>
          <a:off x="2637582" y="1180301"/>
          <a:ext cx="8848725" cy="49815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487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A68D66-16BE-4E0C-9E23-03BCB78B3B33}"/>
              </a:ext>
            </a:extLst>
          </p:cNvPr>
          <p:cNvSpPr>
            <a:spLocks noGrp="1"/>
          </p:cNvSpPr>
          <p:nvPr>
            <p:ph sz="quarter" idx="13"/>
          </p:nvPr>
        </p:nvSpPr>
        <p:spPr>
          <a:xfrm>
            <a:off x="685802" y="2623457"/>
            <a:ext cx="5088712" cy="2732316"/>
          </a:xfrm>
        </p:spPr>
        <p:txBody>
          <a:bodyPr>
            <a:normAutofit/>
          </a:bodyPr>
          <a:lstStyle/>
          <a:p>
            <a:pPr marL="0" indent="0">
              <a:buNone/>
            </a:pPr>
            <a:r>
              <a:rPr lang="en-US" sz="1800" b="1" cap="none" dirty="0">
                <a:latin typeface="Calibri" panose="020F0502020204030204" pitchFamily="34" charset="0"/>
                <a:cs typeface="Calibri" panose="020F0502020204030204" pitchFamily="34" charset="0"/>
              </a:rPr>
              <a:t>Top Performing Campaign Sources</a:t>
            </a:r>
          </a:p>
          <a:p>
            <a:r>
              <a:rPr lang="en-US" sz="1800" cap="none" dirty="0">
                <a:latin typeface="Calibri" panose="020F0502020204030204" pitchFamily="34" charset="0"/>
                <a:cs typeface="Calibri" panose="020F0502020204030204" pitchFamily="34" charset="0"/>
              </a:rPr>
              <a:t>YouTube:  United States, England, Belgium</a:t>
            </a:r>
          </a:p>
          <a:p>
            <a:r>
              <a:rPr lang="en-US" sz="1800" cap="none" dirty="0">
                <a:latin typeface="Calibri" panose="020F0502020204030204" pitchFamily="34" charset="0"/>
                <a:cs typeface="Calibri" panose="020F0502020204030204" pitchFamily="34" charset="0"/>
              </a:rPr>
              <a:t>Facebook: Sweden, Italy, Germany, France, Canada</a:t>
            </a:r>
          </a:p>
          <a:p>
            <a:r>
              <a:rPr lang="en-US" sz="1800" cap="none" dirty="0">
                <a:latin typeface="Calibri" panose="020F0502020204030204" pitchFamily="34" charset="0"/>
                <a:cs typeface="Calibri" panose="020F0502020204030204" pitchFamily="34" charset="0"/>
              </a:rPr>
              <a:t>Google Ads: Spain, Portugal</a:t>
            </a:r>
          </a:p>
          <a:p>
            <a:pPr marL="0" indent="0">
              <a:buNone/>
            </a:pPr>
            <a:r>
              <a:rPr lang="en-US" sz="1800" cap="none" dirty="0">
                <a:latin typeface="Calibri" panose="020F0502020204030204" pitchFamily="34" charset="0"/>
                <a:cs typeface="Calibri" panose="020F0502020204030204" pitchFamily="34" charset="0"/>
              </a:rPr>
              <a:t>Note: no Organic: in Portugal, England, Belgium</a:t>
            </a:r>
          </a:p>
          <a:p>
            <a:endParaRPr lang="en-US" sz="1800" b="1" cap="none" dirty="0">
              <a:latin typeface="Calibri" panose="020F0502020204030204" pitchFamily="34" charset="0"/>
              <a:cs typeface="Calibri" panose="020F0502020204030204" pitchFamily="34" charset="0"/>
            </a:endParaRPr>
          </a:p>
          <a:p>
            <a:pPr marL="0" indent="0">
              <a:buNone/>
            </a:pPr>
            <a:endParaRPr lang="en-US" sz="1800" b="1" i="0" baseline="0" dirty="0">
              <a:effectLst/>
              <a:latin typeface="Calibri" panose="020F0502020204030204" pitchFamily="34" charset="0"/>
              <a:cs typeface="Calibri" panose="020F0502020204030204" pitchFamily="34" charset="0"/>
            </a:endParaRPr>
          </a:p>
          <a:p>
            <a:pPr marL="0" indent="0">
              <a:buNone/>
            </a:pPr>
            <a:endParaRPr lang="en-US" sz="1800" b="1" dirty="0">
              <a:latin typeface="Calibri" panose="020F0502020204030204" pitchFamily="34" charset="0"/>
              <a:cs typeface="Calibri" panose="020F0502020204030204" pitchFamily="34" charset="0"/>
            </a:endParaRPr>
          </a:p>
          <a:p>
            <a:pPr marL="0" indent="0">
              <a:buNone/>
            </a:pPr>
            <a:endParaRPr lang="en-US" sz="1800" b="1" dirty="0">
              <a:effectLst/>
              <a:latin typeface="Calibri" panose="020F0502020204030204" pitchFamily="34" charset="0"/>
              <a:cs typeface="Calibri" panose="020F0502020204030204" pitchFamily="34" charset="0"/>
            </a:endParaRPr>
          </a:p>
          <a:p>
            <a:endParaRPr lang="en-US" sz="1800" dirty="0"/>
          </a:p>
        </p:txBody>
      </p:sp>
      <p:sp>
        <p:nvSpPr>
          <p:cNvPr id="18" name="TextBox 17">
            <a:extLst>
              <a:ext uri="{FF2B5EF4-FFF2-40B4-BE49-F238E27FC236}">
                <a16:creationId xmlns:a16="http://schemas.microsoft.com/office/drawing/2014/main" id="{2DE7F0C6-3D05-41FD-9320-998A8AFF821F}"/>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graphicFrame>
        <p:nvGraphicFramePr>
          <p:cNvPr id="21" name="Chart 20">
            <a:extLst>
              <a:ext uri="{FF2B5EF4-FFF2-40B4-BE49-F238E27FC236}">
                <a16:creationId xmlns:a16="http://schemas.microsoft.com/office/drawing/2014/main" id="{AE4020F1-0076-465C-BF8A-FB9500CD5EF8}"/>
              </a:ext>
            </a:extLst>
          </p:cNvPr>
          <p:cNvGraphicFramePr>
            <a:graphicFrameLocks/>
          </p:cNvGraphicFramePr>
          <p:nvPr>
            <p:extLst>
              <p:ext uri="{D42A27DB-BD31-4B8C-83A1-F6EECF244321}">
                <p14:modId xmlns:p14="http://schemas.microsoft.com/office/powerpoint/2010/main" val="4032792165"/>
              </p:ext>
            </p:extLst>
          </p:nvPr>
        </p:nvGraphicFramePr>
        <p:xfrm>
          <a:off x="5025494" y="147977"/>
          <a:ext cx="6286500" cy="60024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096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9F36-6BF7-4CC5-9EF8-D8F3A517FD93}"/>
              </a:ext>
            </a:extLst>
          </p:cNvPr>
          <p:cNvSpPr>
            <a:spLocks noGrp="1"/>
          </p:cNvSpPr>
          <p:nvPr>
            <p:ph type="title"/>
          </p:nvPr>
        </p:nvSpPr>
        <p:spPr/>
        <p:txBody>
          <a:bodyPr/>
          <a:lstStyle/>
          <a:p>
            <a:r>
              <a:rPr lang="en-US" dirty="0"/>
              <a:t>A/B Test results</a:t>
            </a:r>
          </a:p>
        </p:txBody>
      </p:sp>
      <p:graphicFrame>
        <p:nvGraphicFramePr>
          <p:cNvPr id="7" name="Table 7">
            <a:extLst>
              <a:ext uri="{FF2B5EF4-FFF2-40B4-BE49-F238E27FC236}">
                <a16:creationId xmlns:a16="http://schemas.microsoft.com/office/drawing/2014/main" id="{E00E6866-A266-4E27-A795-4713EA1C06A6}"/>
              </a:ext>
            </a:extLst>
          </p:cNvPr>
          <p:cNvGraphicFramePr>
            <a:graphicFrameLocks noGrp="1"/>
          </p:cNvGraphicFramePr>
          <p:nvPr>
            <p:ph sz="quarter" idx="13"/>
            <p:extLst>
              <p:ext uri="{D42A27DB-BD31-4B8C-83A1-F6EECF244321}">
                <p14:modId xmlns:p14="http://schemas.microsoft.com/office/powerpoint/2010/main" val="3426920588"/>
              </p:ext>
            </p:extLst>
          </p:nvPr>
        </p:nvGraphicFramePr>
        <p:xfrm>
          <a:off x="685801" y="1837765"/>
          <a:ext cx="10394949" cy="4119880"/>
        </p:xfrm>
        <a:graphic>
          <a:graphicData uri="http://schemas.openxmlformats.org/drawingml/2006/table">
            <a:tbl>
              <a:tblPr firstRow="1" bandRow="1">
                <a:tableStyleId>{5C22544A-7EE6-4342-B048-85BDC9FD1C3A}</a:tableStyleId>
              </a:tblPr>
              <a:tblGrid>
                <a:gridCol w="1060938">
                  <a:extLst>
                    <a:ext uri="{9D8B030D-6E8A-4147-A177-3AD203B41FA5}">
                      <a16:colId xmlns:a16="http://schemas.microsoft.com/office/drawing/2014/main" val="241865713"/>
                    </a:ext>
                  </a:extLst>
                </a:gridCol>
                <a:gridCol w="4138247">
                  <a:extLst>
                    <a:ext uri="{9D8B030D-6E8A-4147-A177-3AD203B41FA5}">
                      <a16:colId xmlns:a16="http://schemas.microsoft.com/office/drawing/2014/main" val="1176973958"/>
                    </a:ext>
                  </a:extLst>
                </a:gridCol>
                <a:gridCol w="5195764">
                  <a:extLst>
                    <a:ext uri="{9D8B030D-6E8A-4147-A177-3AD203B41FA5}">
                      <a16:colId xmlns:a16="http://schemas.microsoft.com/office/drawing/2014/main" val="1554560719"/>
                    </a:ext>
                  </a:extLst>
                </a:gridCol>
              </a:tblGrid>
              <a:tr h="370840">
                <a:tc>
                  <a:txBody>
                    <a:bodyPr/>
                    <a:lstStyle/>
                    <a:p>
                      <a:r>
                        <a:rPr lang="en-US" dirty="0">
                          <a:latin typeface="Calibri" panose="020F0502020204030204" pitchFamily="34" charset="0"/>
                          <a:cs typeface="Calibri" panose="020F0502020204030204" pitchFamily="34" charset="0"/>
                        </a:rPr>
                        <a:t>A/B Test</a:t>
                      </a:r>
                    </a:p>
                  </a:txBody>
                  <a:tcPr/>
                </a:tc>
                <a:tc>
                  <a:txBody>
                    <a:bodyPr/>
                    <a:lstStyle/>
                    <a:p>
                      <a:r>
                        <a:rPr lang="en-US" dirty="0">
                          <a:latin typeface="Calibri" panose="020F0502020204030204" pitchFamily="34" charset="0"/>
                          <a:cs typeface="Calibri" panose="020F0502020204030204" pitchFamily="34" charset="0"/>
                        </a:rPr>
                        <a:t>Hypothesis</a:t>
                      </a:r>
                    </a:p>
                  </a:txBody>
                  <a:tcPr/>
                </a:tc>
                <a:tc>
                  <a:txBody>
                    <a:bodyPr/>
                    <a:lstStyle/>
                    <a:p>
                      <a:r>
                        <a:rPr lang="en-US" dirty="0">
                          <a:latin typeface="Calibri" panose="020F0502020204030204" pitchFamily="34" charset="0"/>
                          <a:cs typeface="Calibri" panose="020F0502020204030204" pitchFamily="34" charset="0"/>
                        </a:rPr>
                        <a:t>Result</a:t>
                      </a:r>
                    </a:p>
                  </a:txBody>
                  <a:tcPr/>
                </a:tc>
                <a:extLst>
                  <a:ext uri="{0D108BD9-81ED-4DB2-BD59-A6C34878D82A}">
                    <a16:rowId xmlns:a16="http://schemas.microsoft.com/office/drawing/2014/main" val="3278910720"/>
                  </a:ext>
                </a:extLst>
              </a:tr>
              <a:tr h="370840">
                <a:tc>
                  <a:txBody>
                    <a:bodyPr/>
                    <a:lstStyle/>
                    <a:p>
                      <a:r>
                        <a:rPr lang="en-US" dirty="0">
                          <a:latin typeface="Calibri" panose="020F0502020204030204" pitchFamily="34" charset="0"/>
                          <a:cs typeface="Calibri" panose="020F0502020204030204" pitchFamily="34" charset="0"/>
                        </a:rPr>
                        <a:t>1</a:t>
                      </a:r>
                    </a:p>
                  </a:txBody>
                  <a:tcPr/>
                </a:tc>
                <a:tc>
                  <a:txBody>
                    <a:bodyPr/>
                    <a:lstStyle/>
                    <a:p>
                      <a:r>
                        <a:rPr lang="en-US" dirty="0">
                          <a:latin typeface="Calibri" panose="020F0502020204030204" pitchFamily="34" charset="0"/>
                          <a:cs typeface="Calibri" panose="020F0502020204030204" pitchFamily="34" charset="0"/>
                        </a:rPr>
                        <a:t>Changing color of background from blue to green.</a:t>
                      </a:r>
                    </a:p>
                  </a:txBody>
                  <a:tcPr/>
                </a:tc>
                <a:tc>
                  <a:txBody>
                    <a:bodyPr/>
                    <a:lstStyle/>
                    <a:p>
                      <a:r>
                        <a:rPr lang="en-US" dirty="0">
                          <a:latin typeface="Calibri" panose="020F0502020204030204" pitchFamily="34" charset="0"/>
                          <a:cs typeface="Calibri" panose="020F0502020204030204" pitchFamily="34" charset="0"/>
                        </a:rPr>
                        <a:t>A blue background is more </a:t>
                      </a:r>
                      <a:r>
                        <a:rPr lang="en-US" dirty="0" err="1">
                          <a:latin typeface="Calibri" panose="020F0502020204030204" pitchFamily="34" charset="0"/>
                          <a:cs typeface="Calibri" panose="020F0502020204030204" pitchFamily="34" charset="0"/>
                        </a:rPr>
                        <a:t>favoured</a:t>
                      </a:r>
                      <a:r>
                        <a:rPr lang="en-US" dirty="0">
                          <a:latin typeface="Calibri" panose="020F0502020204030204" pitchFamily="34" charset="0"/>
                          <a:cs typeface="Calibri" panose="020F0502020204030204" pitchFamily="34" charset="0"/>
                        </a:rPr>
                        <a:t> than green. Stick to the status quo.</a:t>
                      </a:r>
                    </a:p>
                  </a:txBody>
                  <a:tcPr/>
                </a:tc>
                <a:extLst>
                  <a:ext uri="{0D108BD9-81ED-4DB2-BD59-A6C34878D82A}">
                    <a16:rowId xmlns:a16="http://schemas.microsoft.com/office/drawing/2014/main" val="3296322692"/>
                  </a:ext>
                </a:extLst>
              </a:tr>
              <a:tr h="370840">
                <a:tc>
                  <a:txBody>
                    <a:bodyPr/>
                    <a:lstStyle/>
                    <a:p>
                      <a:r>
                        <a:rPr lang="en-US" dirty="0">
                          <a:latin typeface="Calibri" panose="020F0502020204030204" pitchFamily="34" charset="0"/>
                          <a:cs typeface="Calibri" panose="020F0502020204030204" pitchFamily="34" charset="0"/>
                        </a:rPr>
                        <a:t>2</a:t>
                      </a:r>
                    </a:p>
                  </a:txBody>
                  <a:tcPr/>
                </a:tc>
                <a:tc>
                  <a:txBody>
                    <a:bodyPr/>
                    <a:lstStyle/>
                    <a:p>
                      <a:r>
                        <a:rPr lang="en-US" dirty="0">
                          <a:latin typeface="Calibri" panose="020F0502020204030204" pitchFamily="34" charset="0"/>
                          <a:cs typeface="Calibri" panose="020F0502020204030204" pitchFamily="34" charset="0"/>
                        </a:rPr>
                        <a:t>Showing 5 recommendation instead of 3 on each item page.</a:t>
                      </a:r>
                    </a:p>
                  </a:txBody>
                  <a:tcPr/>
                </a:tc>
                <a:tc>
                  <a:txBody>
                    <a:bodyPr/>
                    <a:lstStyle/>
                    <a:p>
                      <a:r>
                        <a:rPr lang="en-US" dirty="0">
                          <a:latin typeface="Calibri" panose="020F0502020204030204" pitchFamily="34" charset="0"/>
                          <a:cs typeface="Calibri" panose="020F0502020204030204" pitchFamily="34" charset="0"/>
                        </a:rPr>
                        <a:t>Customers seem to get lost when they are presented with 5 recommendations. Better to stick to the status quo of showing 3 recommendations.</a:t>
                      </a:r>
                    </a:p>
                  </a:txBody>
                  <a:tcPr/>
                </a:tc>
                <a:extLst>
                  <a:ext uri="{0D108BD9-81ED-4DB2-BD59-A6C34878D82A}">
                    <a16:rowId xmlns:a16="http://schemas.microsoft.com/office/drawing/2014/main" val="4024388149"/>
                  </a:ext>
                </a:extLst>
              </a:tr>
              <a:tr h="370840">
                <a:tc>
                  <a:txBody>
                    <a:bodyPr/>
                    <a:lstStyle/>
                    <a:p>
                      <a:r>
                        <a:rPr lang="en-US" dirty="0">
                          <a:latin typeface="Calibri" panose="020F0502020204030204" pitchFamily="34" charset="0"/>
                          <a:cs typeface="Calibri" panose="020F0502020204030204" pitchFamily="34" charset="0"/>
                        </a:rPr>
                        <a:t>3</a:t>
                      </a:r>
                    </a:p>
                  </a:txBody>
                  <a:tcPr/>
                </a:tc>
                <a:tc>
                  <a:txBody>
                    <a:bodyPr/>
                    <a:lstStyle/>
                    <a:p>
                      <a:r>
                        <a:rPr lang="en-US" dirty="0">
                          <a:latin typeface="Calibri" panose="020F0502020204030204" pitchFamily="34" charset="0"/>
                          <a:cs typeface="Calibri" panose="020F0502020204030204" pitchFamily="34" charset="0"/>
                        </a:rPr>
                        <a:t>Showing discount on the products page as well.</a:t>
                      </a:r>
                    </a:p>
                  </a:txBody>
                  <a:tcPr/>
                </a:tc>
                <a:tc>
                  <a:txBody>
                    <a:bodyPr/>
                    <a:lstStyle/>
                    <a:p>
                      <a:r>
                        <a:rPr lang="en-US" dirty="0">
                          <a:latin typeface="Calibri" panose="020F0502020204030204" pitchFamily="34" charset="0"/>
                          <a:cs typeface="Calibri" panose="020F0502020204030204" pitchFamily="34" charset="0"/>
                        </a:rPr>
                        <a:t>Reminding customers about the discount on the products does not work. Stick to the status quo.</a:t>
                      </a:r>
                    </a:p>
                  </a:txBody>
                  <a:tcPr/>
                </a:tc>
                <a:extLst>
                  <a:ext uri="{0D108BD9-81ED-4DB2-BD59-A6C34878D82A}">
                    <a16:rowId xmlns:a16="http://schemas.microsoft.com/office/drawing/2014/main" val="1040301233"/>
                  </a:ext>
                </a:extLst>
              </a:tr>
              <a:tr h="498915">
                <a:tc>
                  <a:txBody>
                    <a:bodyPr/>
                    <a:lstStyle/>
                    <a:p>
                      <a:r>
                        <a:rPr lang="en-US" dirty="0">
                          <a:latin typeface="Calibri" panose="020F0502020204030204" pitchFamily="34" charset="0"/>
                          <a:cs typeface="Calibri" panose="020F0502020204030204" pitchFamily="34" charset="0"/>
                        </a:rPr>
                        <a:t>4</a:t>
                      </a:r>
                    </a:p>
                  </a:txBody>
                  <a:tcPr/>
                </a:tc>
                <a:tc>
                  <a:txBody>
                    <a:bodyPr/>
                    <a:lstStyle/>
                    <a:p>
                      <a:r>
                        <a:rPr lang="en-US" dirty="0">
                          <a:latin typeface="Calibri" panose="020F0502020204030204" pitchFamily="34" charset="0"/>
                          <a:cs typeface="Calibri" panose="020F0502020204030204" pitchFamily="34" charset="0"/>
                        </a:rPr>
                        <a:t>Adding a remember me on this device option.</a:t>
                      </a:r>
                    </a:p>
                  </a:txBody>
                  <a:tcPr/>
                </a:tc>
                <a:tc>
                  <a:txBody>
                    <a:bodyPr/>
                    <a:lstStyle/>
                    <a:p>
                      <a:r>
                        <a:rPr lang="en-US" dirty="0">
                          <a:latin typeface="Calibri" panose="020F0502020204030204" pitchFamily="34" charset="0"/>
                          <a:cs typeface="Calibri" panose="020F0502020204030204" pitchFamily="34" charset="0"/>
                        </a:rPr>
                        <a:t>Adding such a reminder seems to have a reverse effect. Stick to the status quo and not show it.</a:t>
                      </a:r>
                    </a:p>
                  </a:txBody>
                  <a:tcPr/>
                </a:tc>
                <a:extLst>
                  <a:ext uri="{0D108BD9-81ED-4DB2-BD59-A6C34878D82A}">
                    <a16:rowId xmlns:a16="http://schemas.microsoft.com/office/drawing/2014/main" val="295817436"/>
                  </a:ext>
                </a:extLst>
              </a:tr>
              <a:tr h="370840">
                <a:tc>
                  <a:txBody>
                    <a:bodyPr/>
                    <a:lstStyle/>
                    <a:p>
                      <a:r>
                        <a:rPr lang="en-US" dirty="0">
                          <a:latin typeface="Calibri" panose="020F0502020204030204" pitchFamily="34" charset="0"/>
                          <a:cs typeface="Calibri" panose="020F0502020204030204" pitchFamily="34" charset="0"/>
                        </a:rPr>
                        <a:t>5</a:t>
                      </a:r>
                    </a:p>
                  </a:txBody>
                  <a:tcPr/>
                </a:tc>
                <a:tc>
                  <a:txBody>
                    <a:bodyPr/>
                    <a:lstStyle/>
                    <a:p>
                      <a:r>
                        <a:rPr lang="en-US" dirty="0">
                          <a:latin typeface="Calibri" panose="020F0502020204030204" pitchFamily="34" charset="0"/>
                          <a:cs typeface="Calibri" panose="020F0502020204030204" pitchFamily="34" charset="0"/>
                        </a:rPr>
                        <a:t>Use a relaxing music in the background.</a:t>
                      </a:r>
                    </a:p>
                  </a:txBody>
                  <a:tcPr/>
                </a:tc>
                <a:tc>
                  <a:txBody>
                    <a:bodyPr/>
                    <a:lstStyle/>
                    <a:p>
                      <a:r>
                        <a:rPr lang="en-US" dirty="0">
                          <a:latin typeface="Calibri" panose="020F0502020204030204" pitchFamily="34" charset="0"/>
                          <a:cs typeface="Calibri" panose="020F0502020204030204" pitchFamily="34" charset="0"/>
                        </a:rPr>
                        <a:t>Playing a relaxing music in the background seems to aggravate customers. Stick to the status quo of "silence is golden".</a:t>
                      </a:r>
                    </a:p>
                  </a:txBody>
                  <a:tcPr/>
                </a:tc>
                <a:extLst>
                  <a:ext uri="{0D108BD9-81ED-4DB2-BD59-A6C34878D82A}">
                    <a16:rowId xmlns:a16="http://schemas.microsoft.com/office/drawing/2014/main" val="2164149138"/>
                  </a:ext>
                </a:extLst>
              </a:tr>
            </a:tbl>
          </a:graphicData>
        </a:graphic>
      </p:graphicFrame>
      <p:sp>
        <p:nvSpPr>
          <p:cNvPr id="9" name="TextBox 8">
            <a:extLst>
              <a:ext uri="{FF2B5EF4-FFF2-40B4-BE49-F238E27FC236}">
                <a16:creationId xmlns:a16="http://schemas.microsoft.com/office/drawing/2014/main" id="{4B8E599D-C0D1-40D5-9973-68C698A51DC6}"/>
              </a:ext>
            </a:extLst>
          </p:cNvPr>
          <p:cNvSpPr txBox="1"/>
          <p:nvPr/>
        </p:nvSpPr>
        <p:spPr>
          <a:xfrm>
            <a:off x="8168744" y="6587877"/>
            <a:ext cx="4024307" cy="276999"/>
          </a:xfrm>
          <a:prstGeom prst="rect">
            <a:avLst/>
          </a:prstGeom>
          <a:noFill/>
        </p:spPr>
        <p:txBody>
          <a:bodyPr wrap="none" rtlCol="0">
            <a:spAutoFit/>
          </a:bodyPr>
          <a:lstStyle/>
          <a:p>
            <a:r>
              <a:rPr lang="en-US" sz="1200" dirty="0">
                <a:solidFill>
                  <a:schemeClr val="bg1"/>
                </a:solidFill>
                <a:latin typeface="Calibri" panose="020F0502020204030204" pitchFamily="34" charset="0"/>
                <a:cs typeface="Calibri" panose="020F0502020204030204" pitchFamily="34" charset="0"/>
              </a:rPr>
              <a:t>Company confidential © 2021 </a:t>
            </a:r>
            <a:r>
              <a:rPr lang="en-US" sz="1200" dirty="0" err="1">
                <a:solidFill>
                  <a:schemeClr val="bg1"/>
                </a:solidFill>
                <a:latin typeface="Calibri" panose="020F0502020204030204" pitchFamily="34" charset="0"/>
                <a:cs typeface="Calibri" panose="020F0502020204030204" pitchFamily="34" charset="0"/>
              </a:rPr>
              <a:t>Allmart</a:t>
            </a:r>
            <a:r>
              <a:rPr lang="en-US" sz="1200" dirty="0">
                <a:solidFill>
                  <a:schemeClr val="bg1"/>
                </a:solidFill>
                <a:latin typeface="Calibri" panose="020F0502020204030204" pitchFamily="34" charset="0"/>
                <a:cs typeface="Calibri" panose="020F0502020204030204" pitchFamily="34" charset="0"/>
              </a:rPr>
              <a:t>, Inc.  All rights reserved</a:t>
            </a:r>
          </a:p>
        </p:txBody>
      </p:sp>
    </p:spTree>
    <p:extLst>
      <p:ext uri="{BB962C8B-B14F-4D97-AF65-F5344CB8AC3E}">
        <p14:creationId xmlns:p14="http://schemas.microsoft.com/office/powerpoint/2010/main" val="41399024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Custom 1">
      <a:dk1>
        <a:sysClr val="windowText" lastClr="000000"/>
      </a:dk1>
      <a:lt1>
        <a:sysClr val="window" lastClr="FFFFFF"/>
      </a:lt1>
      <a:dk2>
        <a:srgbClr val="424242"/>
      </a:dk2>
      <a:lt2>
        <a:srgbClr val="C8C8C8"/>
      </a:lt2>
      <a:accent1>
        <a:srgbClr val="B80E0F"/>
      </a:accent1>
      <a:accent2>
        <a:srgbClr val="A6987D"/>
      </a:accent2>
      <a:accent3>
        <a:srgbClr val="00B0F0"/>
      </a:accent3>
      <a:accent4>
        <a:srgbClr val="FFFFFF"/>
      </a:accent4>
      <a:accent5>
        <a:srgbClr val="000000"/>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3303</TotalTime>
  <Words>1223</Words>
  <Application>Microsoft Office PowerPoint</Application>
  <PresentationFormat>Widescreen</PresentationFormat>
  <Paragraphs>152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Impact</vt:lpstr>
      <vt:lpstr>Main Event</vt:lpstr>
      <vt:lpstr>AllMart  FROM SALES TO A/B TeSTING</vt:lpstr>
      <vt:lpstr>Our customers</vt:lpstr>
      <vt:lpstr>PowerPoint Presentation</vt:lpstr>
      <vt:lpstr>Orders and statistics</vt:lpstr>
      <vt:lpstr>items and trend</vt:lpstr>
      <vt:lpstr>PowerPoint Presentation</vt:lpstr>
      <vt:lpstr>Our Campaigns</vt:lpstr>
      <vt:lpstr>PowerPoint Presentation</vt:lpstr>
      <vt:lpstr>A/B Test results</vt:lpstr>
      <vt:lpstr>Today’s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AllMart Sales Data</dc:title>
  <dc:creator>אלון ברכה</dc:creator>
  <cp:lastModifiedBy>Yaron Bracha</cp:lastModifiedBy>
  <cp:revision>185</cp:revision>
  <dcterms:created xsi:type="dcterms:W3CDTF">2021-09-05T07:05:51Z</dcterms:created>
  <dcterms:modified xsi:type="dcterms:W3CDTF">2021-09-13T07:43:28Z</dcterms:modified>
</cp:coreProperties>
</file>