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23"/>
  </p:notesMasterIdLst>
  <p:handoutMasterIdLst>
    <p:handoutMasterId r:id="rId24"/>
  </p:handoutMasterIdLst>
  <p:sldIdLst>
    <p:sldId id="315" r:id="rId5"/>
    <p:sldId id="318" r:id="rId6"/>
    <p:sldId id="266" r:id="rId7"/>
    <p:sldId id="319" r:id="rId8"/>
    <p:sldId id="317" r:id="rId9"/>
    <p:sldId id="312" r:id="rId10"/>
    <p:sldId id="322" r:id="rId11"/>
    <p:sldId id="320" r:id="rId12"/>
    <p:sldId id="333" r:id="rId13"/>
    <p:sldId id="323" r:id="rId14"/>
    <p:sldId id="324" r:id="rId15"/>
    <p:sldId id="325" r:id="rId16"/>
    <p:sldId id="326" r:id="rId17"/>
    <p:sldId id="327" r:id="rId18"/>
    <p:sldId id="337" r:id="rId19"/>
    <p:sldId id="336" r:id="rId20"/>
    <p:sldId id="335" r:id="rId21"/>
    <p:sldId id="29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5388" autoAdjust="0"/>
  </p:normalViewPr>
  <p:slideViewPr>
    <p:cSldViewPr snapToGrid="0">
      <p:cViewPr varScale="1">
        <p:scale>
          <a:sx n="91" d="100"/>
          <a:sy n="91" d="100"/>
        </p:scale>
        <p:origin x="322" y="6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5/4/2025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5/4/2025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1</a:t>
            </a:fld>
            <a:endParaRPr lang="en-US" dirty="0"/>
          </a:p>
        </p:txBody>
      </p:sp>
    </p:spTree>
    <p:extLst>
      <p:ext uri="{BB962C8B-B14F-4D97-AF65-F5344CB8AC3E}">
        <p14:creationId xmlns:p14="http://schemas.microsoft.com/office/powerpoint/2010/main" val="335608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3</a:t>
            </a:fld>
            <a:endParaRPr lang="en-US" dirty="0"/>
          </a:p>
        </p:txBody>
      </p:sp>
    </p:spTree>
    <p:extLst>
      <p:ext uri="{BB962C8B-B14F-4D97-AF65-F5344CB8AC3E}">
        <p14:creationId xmlns:p14="http://schemas.microsoft.com/office/powerpoint/2010/main" val="17274510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EB602-95FC-483A-B12D-216A7AD7EA24}" type="slidenum">
              <a:rPr lang="en-US" smtClean="0"/>
              <a:t>6</a:t>
            </a:fld>
            <a:endParaRPr lang="en-US" dirty="0"/>
          </a:p>
        </p:txBody>
      </p:sp>
    </p:spTree>
    <p:extLst>
      <p:ext uri="{BB962C8B-B14F-4D97-AF65-F5344CB8AC3E}">
        <p14:creationId xmlns:p14="http://schemas.microsoft.com/office/powerpoint/2010/main" val="35725550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07F282E-55F5-4803-B60F-09BA4600E538}" type="slidenum">
              <a:rPr lang="en-US" smtClean="0"/>
              <a:t>18</a:t>
            </a:fld>
            <a:endParaRPr lang="en-US"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9134"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361923"/>
            <a:ext cx="6623040" cy="1421898"/>
          </a:xfrm>
        </p:spPr>
        <p:txBody>
          <a:bodyPr anchor="b" anchorCtr="0">
            <a:noAutofit/>
          </a:bodyPr>
          <a:lstStyle>
            <a:lvl1pPr>
              <a:lnSpc>
                <a:spcPct val="100000"/>
              </a:lnSpc>
              <a:defRPr sz="3200"/>
            </a:lvl1pPr>
          </a:lstStyle>
          <a:p>
            <a:r>
              <a:rPr lang="en-US" dirty="0"/>
              <a:t>Click to add title</a:t>
            </a:r>
          </a:p>
        </p:txBody>
      </p:sp>
      <p:sp>
        <p:nvSpPr>
          <p:cNvPr id="3" name="Content Placeholder 2">
            <a:extLst>
              <a:ext uri="{FF2B5EF4-FFF2-40B4-BE49-F238E27FC236}">
                <a16:creationId xmlns:a16="http://schemas.microsoft.com/office/drawing/2014/main" id="{C40EA5BF-04A6-2B17-0703-8419C4DB97FF}"/>
              </a:ext>
            </a:extLst>
          </p:cNvPr>
          <p:cNvSpPr>
            <a:spLocks noGrp="1"/>
          </p:cNvSpPr>
          <p:nvPr>
            <p:ph sz="quarter" idx="14" hasCustomPrompt="1"/>
          </p:nvPr>
        </p:nvSpPr>
        <p:spPr>
          <a:xfrm>
            <a:off x="787399" y="2916772"/>
            <a:ext cx="6622819" cy="2852639"/>
          </a:xfrm>
        </p:spPr>
        <p:txBody>
          <a:bodyPr anchor="t"/>
          <a:lstStyle>
            <a:lvl1pPr marL="0" indent="0">
              <a:lnSpc>
                <a:spcPct val="125000"/>
              </a:lnSpc>
              <a:spcAft>
                <a:spcPts val="600"/>
              </a:spcAft>
              <a:buNone/>
              <a:defRPr sz="2000" b="0"/>
            </a:lvl1pPr>
            <a:lvl2pPr>
              <a:lnSpc>
                <a:spcPct val="125000"/>
              </a:lnSpc>
              <a:spcAft>
                <a:spcPts val="600"/>
              </a:spcAft>
              <a:defRPr/>
            </a:lvl2pPr>
            <a:lvl3pPr>
              <a:lnSpc>
                <a:spcPct val="125000"/>
              </a:lnSpc>
              <a:spcAft>
                <a:spcPts val="600"/>
              </a:spcAft>
              <a:defRPr/>
            </a:lvl3pPr>
            <a:lvl4pPr>
              <a:lnSpc>
                <a:spcPct val="125000"/>
              </a:lnSpc>
              <a:spcAft>
                <a:spcPts val="600"/>
              </a:spcAft>
              <a:defRPr/>
            </a:lvl4pPr>
            <a:lvl5pPr>
              <a:lnSpc>
                <a:spcPct val="125000"/>
              </a:lnSpc>
              <a:spcAft>
                <a:spcPts val="600"/>
              </a:spcAf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a:lstStyle>
            <a:lvl1pPr>
              <a:defRPr>
                <a:solidFill>
                  <a:schemeClr val="bg1"/>
                </a:solidFill>
              </a:defRPr>
            </a:lvl1pPr>
          </a:lstStyle>
          <a:p>
            <a:r>
              <a:rPr lang="en-US" dirty="0"/>
              <a:t>Presentation Title</a:t>
            </a:r>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a:lstStyle/>
          <a:p>
            <a:r>
              <a:rPr lang="en-US" dirty="0"/>
              <a:t>9/8/20XX</a:t>
            </a:r>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BD79D74E-6357-D3E7-30C0-09B4B82BA321}"/>
              </a:ext>
              <a:ext uri="{C183D7F6-B498-43B3-948B-1728B52AA6E4}">
                <adec:decorative xmlns:adec="http://schemas.microsoft.com/office/drawing/2017/decorative" val="1"/>
              </a:ext>
            </a:extLst>
          </p:cNvPr>
          <p:cNvSpPr/>
          <p:nvPr userDrawn="1"/>
        </p:nvSpPr>
        <p:spPr>
          <a:xfrm>
            <a:off x="8203482" y="1095507"/>
            <a:ext cx="3997653" cy="501689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5342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 Sub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8" y="1034477"/>
            <a:ext cx="9380431" cy="2614551"/>
          </a:xfrm>
        </p:spPr>
        <p:txBody>
          <a:bodyPr anchor="b"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EF94ADB5-E70F-B672-CBEB-D8194AEA79D5}"/>
              </a:ext>
            </a:extLst>
          </p:cNvPr>
          <p:cNvSpPr>
            <a:spLocks noGrp="1"/>
          </p:cNvSpPr>
          <p:nvPr>
            <p:ph type="body" sz="quarter" idx="10" hasCustomPrompt="1"/>
          </p:nvPr>
        </p:nvSpPr>
        <p:spPr>
          <a:xfrm>
            <a:off x="1386177" y="3649028"/>
            <a:ext cx="9380431" cy="2164715"/>
          </a:xfrm>
        </p:spPr>
        <p:txBody>
          <a:bodyPr anchor="t"/>
          <a:lstStyle>
            <a:lvl1pPr marL="0" indent="0">
              <a:lnSpc>
                <a:spcPct val="125000"/>
              </a:lnSpc>
              <a:buNone/>
              <a:defRPr lang="en-US" sz="2400" b="0" kern="1200" spc="150" baseline="0" dirty="0" smtClean="0">
                <a:solidFill>
                  <a:schemeClr val="bg1"/>
                </a:solidFill>
                <a:latin typeface="+mn-lt"/>
                <a:ea typeface="+mn-ea"/>
                <a:cs typeface="+mn-cs"/>
              </a:defRPr>
            </a:lvl1pPr>
            <a:lvl2pPr>
              <a:defRPr lang="en-US" sz="2400" b="0" kern="1200" spc="150" baseline="0" dirty="0" smtClean="0">
                <a:solidFill>
                  <a:schemeClr val="bg1"/>
                </a:solidFill>
                <a:latin typeface="+mn-lt"/>
                <a:ea typeface="+mn-ea"/>
                <a:cs typeface="+mn-cs"/>
              </a:defRPr>
            </a:lvl2pPr>
            <a:lvl3pPr>
              <a:defRPr lang="en-US" sz="2400" b="0" kern="1200" spc="150" baseline="0" dirty="0" smtClean="0">
                <a:solidFill>
                  <a:schemeClr val="bg1"/>
                </a:solidFill>
                <a:latin typeface="+mn-lt"/>
                <a:ea typeface="+mn-ea"/>
                <a:cs typeface="+mn-cs"/>
              </a:defRPr>
            </a:lvl3pPr>
            <a:lvl4pPr>
              <a:defRPr lang="en-US" sz="2400" b="0" kern="1200" spc="150" baseline="0" dirty="0" smtClean="0">
                <a:solidFill>
                  <a:schemeClr val="bg1"/>
                </a:solidFill>
                <a:latin typeface="+mn-lt"/>
                <a:ea typeface="+mn-ea"/>
                <a:cs typeface="+mn-cs"/>
              </a:defRPr>
            </a:lvl4pPr>
            <a:lvl5pPr>
              <a:defRPr lang="en-US" sz="2400" b="0" kern="1200" spc="150" baseline="0" dirty="0">
                <a:solidFill>
                  <a:schemeClr val="bg1"/>
                </a:solidFill>
                <a:latin typeface="+mn-lt"/>
                <a:ea typeface="+mn-ea"/>
                <a:cs typeface="+mn-cs"/>
              </a:defRPr>
            </a:lvl5pPr>
          </a:lstStyle>
          <a:p>
            <a:pPr lvl="0"/>
            <a:r>
              <a:rPr lang="en-US" dirty="0"/>
              <a:t>Click to add text</a:t>
            </a:r>
          </a:p>
        </p:txBody>
      </p:sp>
    </p:spTree>
    <p:extLst>
      <p:ext uri="{BB962C8B-B14F-4D97-AF65-F5344CB8AC3E}">
        <p14:creationId xmlns:p14="http://schemas.microsoft.com/office/powerpoint/2010/main" val="1935738827"/>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ntent 3">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28796342-0E80-4F8E-9563-9F5EDFC0DDF2}"/>
              </a:ext>
              <a:ext uri="{C183D7F6-B498-43B3-948B-1728B52AA6E4}">
                <adec:decorative xmlns:adec="http://schemas.microsoft.com/office/drawing/2017/decorative" val="1"/>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39B2F5D-C3BA-453E-8F4D-97074F48C7AE}"/>
              </a:ext>
              <a:ext uri="{C183D7F6-B498-43B3-948B-1728B52AA6E4}">
                <adec:decorative xmlns:adec="http://schemas.microsoft.com/office/drawing/2017/decorative" val="1"/>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3752"/>
            <a:ext cx="10013709" cy="103327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15" name="Content Placeholder 2">
            <a:extLst>
              <a:ext uri="{FF2B5EF4-FFF2-40B4-BE49-F238E27FC236}">
                <a16:creationId xmlns:a16="http://schemas.microsoft.com/office/drawing/2014/main" id="{5778233C-CCEC-FC64-A709-616569B37D23}"/>
              </a:ext>
            </a:extLst>
          </p:cNvPr>
          <p:cNvSpPr>
            <a:spLocks noGrp="1"/>
          </p:cNvSpPr>
          <p:nvPr>
            <p:ph sz="quarter" idx="18" hasCustomPrompt="1"/>
          </p:nvPr>
        </p:nvSpPr>
        <p:spPr>
          <a:xfrm>
            <a:off x="1542563"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67FEFA15-354D-6389-9102-922A664A73AE}"/>
              </a:ext>
            </a:extLst>
          </p:cNvPr>
          <p:cNvSpPr>
            <a:spLocks noGrp="1"/>
          </p:cNvSpPr>
          <p:nvPr>
            <p:ph sz="quarter" idx="19" hasCustomPrompt="1"/>
          </p:nvPr>
        </p:nvSpPr>
        <p:spPr>
          <a:xfrm>
            <a:off x="6966630" y="502269"/>
            <a:ext cx="4753581" cy="3718557"/>
          </a:xfrm>
        </p:spPr>
        <p:txBody>
          <a:bodyPr anchor="t">
            <a:normAutofit/>
          </a:bodyPr>
          <a:lstStyle>
            <a:lvl1pPr marL="0" indent="0">
              <a:lnSpc>
                <a:spcPct val="125000"/>
              </a:lnSpc>
              <a:spcAft>
                <a:spcPts val="600"/>
              </a:spcAft>
              <a:buNone/>
              <a:defRPr sz="1800" b="0"/>
            </a:lvl1pPr>
            <a:lvl2pPr marL="283464">
              <a:lnSpc>
                <a:spcPct val="125000"/>
              </a:lnSpc>
              <a:spcAft>
                <a:spcPts val="600"/>
              </a:spcAft>
              <a:defRPr sz="1800"/>
            </a:lvl2pPr>
            <a:lvl3pPr marL="566928">
              <a:lnSpc>
                <a:spcPct val="125000"/>
              </a:lnSpc>
              <a:spcAft>
                <a:spcPts val="600"/>
              </a:spcAft>
              <a:defRPr sz="1800"/>
            </a:lvl3pPr>
            <a:lvl4pPr marL="850392">
              <a:lnSpc>
                <a:spcPct val="125000"/>
              </a:lnSpc>
              <a:spcAft>
                <a:spcPts val="600"/>
              </a:spcAft>
              <a:defRPr sz="1800"/>
            </a:lvl4pPr>
            <a:lvl5pPr marL="1133856">
              <a:lnSpc>
                <a:spcPct val="125000"/>
              </a:lnSpc>
              <a:spcAft>
                <a:spcPts val="6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D874FDF0-F4BE-433D-86EE-9E1832D4388B}"/>
              </a:ext>
              <a:ext uri="{C183D7F6-B498-43B3-948B-1728B52AA6E4}">
                <adec:decorative xmlns:adec="http://schemas.microsoft.com/office/drawing/2017/decorative" val="1"/>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5DFCD07-1301-45ED-B326-449ECFADE70D}"/>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1924306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18CD596D-95F4-4C5C-A0E7-86D747FE70BE}"/>
              </a:ext>
              <a:ext uri="{C183D7F6-B498-43B3-948B-1728B52AA6E4}">
                <adec:decorative xmlns:adec="http://schemas.microsoft.com/office/drawing/2017/decorative" val="1"/>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67553E9F-DCBF-4BEE-A261-5AA97361A0E0}"/>
              </a:ext>
              <a:ext uri="{C183D7F6-B498-43B3-948B-1728B52AA6E4}">
                <adec:decorative xmlns:adec="http://schemas.microsoft.com/office/drawing/2017/decorative" val="1"/>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962423"/>
            <a:ext cx="10013710" cy="1216152"/>
          </a:xfrm>
        </p:spPr>
        <p:txBody>
          <a:bodyPr tIns="182880" anchor="ctr" anchorCtr="0">
            <a:noAutofit/>
          </a:bodyPr>
          <a:lstStyle>
            <a:lvl1pPr>
              <a:lnSpc>
                <a:spcPct val="100000"/>
              </a:lnSpc>
              <a:defRPr sz="3200">
                <a:solidFill>
                  <a:schemeClr val="bg1"/>
                </a:solidFill>
              </a:defRPr>
            </a:lvl1pPr>
          </a:lstStyle>
          <a:p>
            <a:r>
              <a:rPr lang="en-US" dirty="0">
                <a:solidFill>
                  <a:schemeClr val="bg1"/>
                </a:solidFill>
              </a:rPr>
              <a:t>Click to add title</a:t>
            </a:r>
          </a:p>
        </p:txBody>
      </p:sp>
      <p:sp>
        <p:nvSpPr>
          <p:cNvPr id="4" name="Table Placeholder 3">
            <a:extLst>
              <a:ext uri="{FF2B5EF4-FFF2-40B4-BE49-F238E27FC236}">
                <a16:creationId xmlns:a16="http://schemas.microsoft.com/office/drawing/2014/main" id="{74D0E84D-2B51-9F8D-82CE-C086143DC605}"/>
              </a:ext>
            </a:extLst>
          </p:cNvPr>
          <p:cNvSpPr>
            <a:spLocks noGrp="1"/>
          </p:cNvSpPr>
          <p:nvPr>
            <p:ph type="tbl" sz="quarter" idx="14"/>
          </p:nvPr>
        </p:nvSpPr>
        <p:spPr>
          <a:xfrm>
            <a:off x="1630363" y="2757951"/>
            <a:ext cx="9918700" cy="3387579"/>
          </a:xfrm>
        </p:spPr>
        <p:txBody>
          <a:bodyPr anchor="t"/>
          <a:lstStyle>
            <a:lvl1pPr marL="0" indent="0" algn="ctr">
              <a:buNone/>
              <a:defRPr/>
            </a:lvl1pPr>
          </a:lstStyle>
          <a:p>
            <a:r>
              <a:rPr lang="en-US"/>
              <a:t>Click icon to add table</a:t>
            </a:r>
            <a:endParaRPr lang="en-US" dirty="0"/>
          </a:p>
        </p:txBody>
      </p:sp>
      <p:sp>
        <p:nvSpPr>
          <p:cNvPr id="10" name="Rectangle 9">
            <a:extLst>
              <a:ext uri="{FF2B5EF4-FFF2-40B4-BE49-F238E27FC236}">
                <a16:creationId xmlns:a16="http://schemas.microsoft.com/office/drawing/2014/main" id="{7278DD10-67BC-4E87-A788-A45C6093F5F8}"/>
              </a:ext>
              <a:ext uri="{C183D7F6-B498-43B3-948B-1728B52AA6E4}">
                <adec:decorative xmlns:adec="http://schemas.microsoft.com/office/drawing/2017/decorative" val="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6769F5-486B-4B48-A543-2C70359DF66E}"/>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ooter Placeholder 4">
            <a:extLst>
              <a:ext uri="{FF2B5EF4-FFF2-40B4-BE49-F238E27FC236}">
                <a16:creationId xmlns:a16="http://schemas.microsoft.com/office/drawing/2014/main" id="{0DB9557B-D9D3-4FA9-2D64-D2F91957D2FC}"/>
              </a:ext>
            </a:extLst>
          </p:cNvPr>
          <p:cNvSpPr>
            <a:spLocks noGrp="1"/>
          </p:cNvSpPr>
          <p:nvPr>
            <p:ph type="ftr" sz="quarter" idx="11"/>
          </p:nvPr>
        </p:nvSpPr>
        <p:spPr>
          <a:xfrm>
            <a:off x="1535372" y="6309360"/>
            <a:ext cx="4946592" cy="457200"/>
          </a:xfrm>
        </p:spPr>
        <p:txBody>
          <a:bodyPr/>
          <a:lstStyle/>
          <a:p>
            <a:r>
              <a:rPr lang="en-US" dirty="0"/>
              <a:t>Presentation Title</a:t>
            </a:r>
          </a:p>
        </p:txBody>
      </p:sp>
      <p:sp>
        <p:nvSpPr>
          <p:cNvPr id="16" name="Slide Number Placeholder 5">
            <a:extLst>
              <a:ext uri="{FF2B5EF4-FFF2-40B4-BE49-F238E27FC236}">
                <a16:creationId xmlns:a16="http://schemas.microsoft.com/office/drawing/2014/main" id="{3BC3F5B3-7690-C0DA-4084-5EFE50E8C162}"/>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17" name="Date Placeholder 3">
            <a:extLst>
              <a:ext uri="{FF2B5EF4-FFF2-40B4-BE49-F238E27FC236}">
                <a16:creationId xmlns:a16="http://schemas.microsoft.com/office/drawing/2014/main" id="{99E56FFE-09D7-3078-C9E8-DFE8CF68AAD5}"/>
              </a:ext>
            </a:extLst>
          </p:cNvPr>
          <p:cNvSpPr>
            <a:spLocks noGrp="1"/>
          </p:cNvSpPr>
          <p:nvPr>
            <p:ph type="dt" sz="half" idx="10"/>
          </p:nvPr>
        </p:nvSpPr>
        <p:spPr>
          <a:xfrm>
            <a:off x="6678168" y="6309360"/>
            <a:ext cx="2148840" cy="457200"/>
          </a:xfrm>
        </p:spPr>
        <p:txBody>
          <a:bodyPr/>
          <a:lstStyle>
            <a:lvl1pPr algn="l">
              <a:defRPr/>
            </a:lvl1pPr>
          </a:lstStyle>
          <a:p>
            <a:r>
              <a:rPr lang="en-US" dirty="0"/>
              <a:t>9/8/20XX</a:t>
            </a:r>
          </a:p>
        </p:txBody>
      </p:sp>
    </p:spTree>
    <p:extLst>
      <p:ext uri="{BB962C8B-B14F-4D97-AF65-F5344CB8AC3E}">
        <p14:creationId xmlns:p14="http://schemas.microsoft.com/office/powerpoint/2010/main" val="24340333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ontent 1">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848455"/>
            <a:ext cx="5102365" cy="2601914"/>
          </a:xfrm>
        </p:spPr>
        <p:txBody>
          <a:bodyPr tIns="182880" anchor="ctr" anchorCtr="0">
            <a:noAutofit/>
          </a:bodyPr>
          <a:lstStyle>
            <a:lvl1pPr>
              <a:lnSpc>
                <a:spcPct val="100000"/>
              </a:lnSpc>
              <a:defRPr sz="3200" cap="all" baseline="0">
                <a:solidFill>
                  <a:schemeClr val="bg1"/>
                </a:solidFill>
              </a:defRPr>
            </a:lvl1pPr>
          </a:lstStyle>
          <a:p>
            <a:r>
              <a:rPr lang="en-US" dirty="0">
                <a:solidFill>
                  <a:schemeClr val="bg1"/>
                </a:solidFill>
              </a:rPr>
              <a:t>CLICK TO ADD TITLE</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anchor="ctr">
            <a:normAutofit/>
          </a:bodyPr>
          <a:lstStyle>
            <a:lvl1pPr marL="0" indent="0">
              <a:lnSpc>
                <a:spcPct val="100000"/>
              </a:lnSpc>
              <a:spcAft>
                <a:spcPts val="600"/>
              </a:spcAft>
              <a:buNone/>
              <a:defRPr sz="1800" b="0"/>
            </a:lvl1pPr>
          </a:lstStyle>
          <a:p>
            <a:r>
              <a:rPr lang="en-US" dirty="0"/>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a:lstStyle>
            <a:lvl1pPr>
              <a:defRPr lang="en-US" sz="1200" kern="1200" spc="150" baseline="0" dirty="0">
                <a:solidFill>
                  <a:schemeClr val="tx1">
                    <a:lumMod val="75000"/>
                    <a:lumOff val="25000"/>
                  </a:schemeClr>
                </a:solidFill>
                <a:latin typeface="+mj-lt"/>
                <a:ea typeface="+mn-ea"/>
                <a:cs typeface="+mn-cs"/>
              </a:defRPr>
            </a:lvl1pPr>
          </a:lstStyle>
          <a:p>
            <a:r>
              <a:rPr lang="en-US" dirty="0"/>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a:lstStyle/>
          <a:p>
            <a:r>
              <a:rPr lang="en-US" dirty="0"/>
              <a:t>9/8/20XX</a:t>
            </a:r>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a:lstStyle>
            <a:lvl1pPr>
              <a:defRPr sz="1200" b="0"/>
            </a:lvl1pPr>
          </a:lstStyle>
          <a:p>
            <a:fld id="{FAEF9944-A4F6-4C59-AEBD-678D6480B8EA}" type="slidenum">
              <a:rPr lang="en-US" smtClean="0"/>
              <a:pPr/>
              <a:t>‹#›</a:t>
            </a:fld>
            <a:endParaRPr lang="en-US" dirty="0"/>
          </a:p>
        </p:txBody>
      </p:sp>
      <p:sp>
        <p:nvSpPr>
          <p:cNvPr id="2" name="Rectangle 1">
            <a:extLst>
              <a:ext uri="{FF2B5EF4-FFF2-40B4-BE49-F238E27FC236}">
                <a16:creationId xmlns:a16="http://schemas.microsoft.com/office/drawing/2014/main" id="{50557ABF-B75C-BD78-1A04-E483A57A9491}"/>
              </a:ext>
              <a:ext uri="{C183D7F6-B498-43B3-948B-1728B52AA6E4}">
                <adec:decorative xmlns:adec="http://schemas.microsoft.com/office/drawing/2017/decorative" val="1"/>
              </a:ext>
            </a:extLst>
          </p:cNvPr>
          <p:cNvSpPr/>
          <p:nvPr userDrawn="1"/>
        </p:nvSpPr>
        <p:spPr>
          <a:xfrm>
            <a:off x="1067712" y="0"/>
            <a:ext cx="5728216" cy="8455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401838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702" r:id="rId13"/>
    <p:sldLayoutId id="2147483703" r:id="rId14"/>
    <p:sldLayoutId id="2147483708" r:id="rId15"/>
    <p:sldLayoutId id="2147483709" r:id="rId16"/>
    <p:sldLayoutId id="2147483682" r:id="rId17"/>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142300" y="945701"/>
            <a:ext cx="7340368" cy="4966597"/>
          </a:xfrm>
        </p:spPr>
        <p:txBody>
          <a:bodyPr vert="horz" lIns="109728" tIns="109728" rIns="109728" bIns="91440" rtlCol="0" anchor="ctr">
            <a:normAutofit/>
          </a:bodyPr>
          <a:lstStyle/>
          <a:p>
            <a:r>
              <a:rPr lang="en-US" sz="6000" i="0" dirty="0">
                <a:solidFill>
                  <a:srgbClr val="FFFFFF"/>
                </a:solidFill>
                <a:effectLst/>
                <a:latin typeface="Inter"/>
              </a:rPr>
              <a:t>signature forgery detection</a:t>
            </a:r>
            <a:r>
              <a:rPr lang="en-US" sz="6000" dirty="0"/>
              <a:t> </a:t>
            </a:r>
            <a:r>
              <a:rPr lang="en-US" sz="6000" b="0" dirty="0"/>
              <a:t>Presentation</a:t>
            </a:r>
          </a:p>
        </p:txBody>
      </p:sp>
    </p:spTree>
    <p:extLst>
      <p:ext uri="{BB962C8B-B14F-4D97-AF65-F5344CB8AC3E}">
        <p14:creationId xmlns:p14="http://schemas.microsoft.com/office/powerpoint/2010/main" val="2323907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AFED0-0204-DC29-E0D4-7DDCD096035A}"/>
              </a:ext>
            </a:extLst>
          </p:cNvPr>
          <p:cNvSpPr>
            <a:spLocks noGrp="1"/>
          </p:cNvSpPr>
          <p:nvPr>
            <p:ph type="ctrTitle"/>
          </p:nvPr>
        </p:nvSpPr>
        <p:spPr>
          <a:xfrm>
            <a:off x="1160125" y="2121724"/>
            <a:ext cx="9380431" cy="2614551"/>
          </a:xfrm>
        </p:spPr>
        <p:txBody>
          <a:bodyPr/>
          <a:lstStyle/>
          <a:p>
            <a:r>
              <a:rPr lang="en-US" sz="6000" dirty="0"/>
              <a:t>3-Algorithm</a:t>
            </a:r>
            <a:br>
              <a:rPr lang="en-US" dirty="0"/>
            </a:br>
            <a:endParaRPr lang="en-US" dirty="0"/>
          </a:p>
        </p:txBody>
      </p:sp>
    </p:spTree>
    <p:extLst>
      <p:ext uri="{BB962C8B-B14F-4D97-AF65-F5344CB8AC3E}">
        <p14:creationId xmlns:p14="http://schemas.microsoft.com/office/powerpoint/2010/main" val="365983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E941A-4516-010B-B1AC-B98C4E7AC67A}"/>
              </a:ext>
            </a:extLst>
          </p:cNvPr>
          <p:cNvSpPr>
            <a:spLocks noGrp="1"/>
          </p:cNvSpPr>
          <p:nvPr>
            <p:ph type="title"/>
          </p:nvPr>
        </p:nvSpPr>
        <p:spPr>
          <a:xfrm>
            <a:off x="1082365" y="954034"/>
            <a:ext cx="9311594" cy="1671720"/>
          </a:xfrm>
        </p:spPr>
        <p:txBody>
          <a:bodyPr/>
          <a:lstStyle/>
          <a:p>
            <a:r>
              <a:rPr lang="en-US" sz="4800" dirty="0"/>
              <a:t>3-Algorithm</a:t>
            </a:r>
            <a:br>
              <a:rPr lang="en-US" dirty="0"/>
            </a:br>
            <a:endParaRPr lang="en-US" dirty="0"/>
          </a:p>
        </p:txBody>
      </p:sp>
      <p:sp>
        <p:nvSpPr>
          <p:cNvPr id="3" name="Table Placeholder 2">
            <a:extLst>
              <a:ext uri="{FF2B5EF4-FFF2-40B4-BE49-F238E27FC236}">
                <a16:creationId xmlns:a16="http://schemas.microsoft.com/office/drawing/2014/main" id="{14F5A5DC-9368-410C-6CFA-64FABD83A5B5}"/>
              </a:ext>
            </a:extLst>
          </p:cNvPr>
          <p:cNvSpPr>
            <a:spLocks noGrp="1"/>
          </p:cNvSpPr>
          <p:nvPr>
            <p:ph type="tbl" sz="quarter" idx="14"/>
          </p:nvPr>
        </p:nvSpPr>
        <p:spPr>
          <a:xfrm>
            <a:off x="1141088" y="2548225"/>
            <a:ext cx="10989393" cy="4246857"/>
          </a:xfrm>
        </p:spPr>
        <p:txBody>
          <a:bodyPr>
            <a:normAutofit fontScale="32500" lnSpcReduction="20000"/>
          </a:bodyPr>
          <a:lstStyle/>
          <a:p>
            <a:pPr algn="l">
              <a:buNone/>
            </a:pPr>
            <a:r>
              <a:rPr lang="en-US" sz="5500" i="0" dirty="0">
                <a:solidFill>
                  <a:schemeClr val="tx1"/>
                </a:solidFill>
                <a:effectLst/>
              </a:rPr>
              <a:t>Imagine you have two sets of signatures: one set you </a:t>
            </a:r>
            <a:r>
              <a:rPr lang="en-US" sz="5500" i="1" dirty="0">
                <a:solidFill>
                  <a:schemeClr val="tx1"/>
                </a:solidFill>
                <a:effectLst/>
              </a:rPr>
              <a:t>know</a:t>
            </a:r>
            <a:r>
              <a:rPr lang="en-US" sz="5500" i="0" dirty="0">
                <a:solidFill>
                  <a:schemeClr val="tx1"/>
                </a:solidFill>
                <a:effectLst/>
              </a:rPr>
              <a:t> is genuine (from the person whose signature is in question), and one that is the </a:t>
            </a:r>
            <a:r>
              <a:rPr lang="en-US" sz="5500" i="1" dirty="0">
                <a:solidFill>
                  <a:schemeClr val="tx1"/>
                </a:solidFill>
                <a:effectLst/>
              </a:rPr>
              <a:t>questioned</a:t>
            </a:r>
            <a:r>
              <a:rPr lang="en-US" sz="5500" i="0" dirty="0">
                <a:solidFill>
                  <a:schemeClr val="tx1"/>
                </a:solidFill>
                <a:effectLst/>
              </a:rPr>
              <a:t> signature (the one you want to verify).</a:t>
            </a:r>
          </a:p>
          <a:p>
            <a:pPr algn="l"/>
            <a:r>
              <a:rPr lang="en-US" sz="5500" i="0" dirty="0">
                <a:solidFill>
                  <a:schemeClr val="tx1"/>
                </a:solidFill>
                <a:effectLst/>
              </a:rPr>
              <a:t>The algorithm works by:</a:t>
            </a:r>
          </a:p>
          <a:p>
            <a:pPr algn="l">
              <a:buNone/>
            </a:pPr>
            <a:r>
              <a:rPr lang="en-US" sz="5500" i="0" dirty="0">
                <a:solidFill>
                  <a:schemeClr val="tx1"/>
                </a:solidFill>
                <a:effectLst/>
              </a:rPr>
              <a:t>1. </a:t>
            </a:r>
            <a:r>
              <a:rPr lang="en-US" sz="5500" i="0" u="sng" dirty="0">
                <a:solidFill>
                  <a:schemeClr val="tx1"/>
                </a:solidFill>
                <a:effectLst/>
              </a:rPr>
              <a:t>Data Acquisition</a:t>
            </a:r>
            <a:r>
              <a:rPr lang="en-US" sz="5500" i="0" dirty="0">
                <a:solidFill>
                  <a:schemeClr val="tx1"/>
                </a:solidFill>
                <a:effectLst/>
              </a:rPr>
              <a:t>: </a:t>
            </a:r>
          </a:p>
          <a:p>
            <a:pPr algn="l">
              <a:buNone/>
            </a:pPr>
            <a:r>
              <a:rPr lang="en-US" sz="5500" i="0" dirty="0">
                <a:solidFill>
                  <a:schemeClr val="tx1"/>
                </a:solidFill>
                <a:effectLst/>
              </a:rPr>
              <a:t>Image Capture: High-resolution digital images are captured of both the questioned signature (the one whose authenticity is in question) and known genuine signatures (exemplar signatures) of the alleged writer. This might involve scanners, specialized forensic cameras, or even microscopic imaging if the signature is faint or damaged.</a:t>
            </a:r>
          </a:p>
          <a:p>
            <a:pPr algn="l"/>
            <a:endParaRPr lang="en-US" i="0" dirty="0">
              <a:solidFill>
                <a:schemeClr val="tx1"/>
              </a:solidFill>
              <a:effectLst/>
            </a:endParaRPr>
          </a:p>
          <a:p>
            <a:endParaRPr lang="en-US" dirty="0"/>
          </a:p>
        </p:txBody>
      </p:sp>
    </p:spTree>
    <p:extLst>
      <p:ext uri="{BB962C8B-B14F-4D97-AF65-F5344CB8AC3E}">
        <p14:creationId xmlns:p14="http://schemas.microsoft.com/office/powerpoint/2010/main" val="311968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027B85-C6DE-5D37-5EF9-2C182634B7E6}"/>
              </a:ext>
            </a:extLst>
          </p:cNvPr>
          <p:cNvSpPr>
            <a:spLocks noGrp="1"/>
          </p:cNvSpPr>
          <p:nvPr>
            <p:ph sz="quarter" idx="18"/>
          </p:nvPr>
        </p:nvSpPr>
        <p:spPr>
          <a:xfrm>
            <a:off x="1215392" y="468714"/>
            <a:ext cx="10579529" cy="3834839"/>
          </a:xfrm>
        </p:spPr>
        <p:txBody>
          <a:bodyPr>
            <a:normAutofit fontScale="85000" lnSpcReduction="20000"/>
          </a:bodyPr>
          <a:lstStyle/>
          <a:p>
            <a:r>
              <a:rPr lang="en-US" sz="2100" b="1" i="0" dirty="0">
                <a:solidFill>
                  <a:schemeClr val="tx1"/>
                </a:solidFill>
                <a:effectLst/>
              </a:rPr>
              <a:t>2. </a:t>
            </a:r>
            <a:r>
              <a:rPr lang="en-US" sz="2100" b="1" i="0" u="sng" dirty="0">
                <a:solidFill>
                  <a:schemeClr val="tx1"/>
                </a:solidFill>
                <a:effectLst/>
              </a:rPr>
              <a:t>Feature Extraction</a:t>
            </a:r>
            <a:r>
              <a:rPr lang="en-US" sz="2100" b="1" i="0" dirty="0">
                <a:solidFill>
                  <a:schemeClr val="tx1"/>
                </a:solidFill>
                <a:effectLst/>
              </a:rPr>
              <a:t>: The computer "learns" the key characteristics of the known genuine signatures. Think of these as specific details like the loops, angles, slants, pressure variations, and speed of the pen strokes. These are converted into numbers (data points).</a:t>
            </a:r>
          </a:p>
          <a:p>
            <a:pPr algn="l"/>
            <a:r>
              <a:rPr lang="en-US" sz="2100" b="1" i="0" dirty="0">
                <a:solidFill>
                  <a:schemeClr val="tx1"/>
                </a:solidFill>
                <a:effectLst/>
              </a:rPr>
              <a:t>3. </a:t>
            </a:r>
            <a:r>
              <a:rPr lang="en-US" sz="2100" b="1" i="0" u="sng" dirty="0">
                <a:solidFill>
                  <a:schemeClr val="tx1"/>
                </a:solidFill>
                <a:effectLst/>
              </a:rPr>
              <a:t>Comparison and Matching</a:t>
            </a:r>
            <a:r>
              <a:rPr lang="en-US" sz="2100" b="1" i="0" dirty="0">
                <a:solidFill>
                  <a:schemeClr val="tx1"/>
                </a:solidFill>
                <a:effectLst/>
              </a:rPr>
              <a:t>: The algorithm then compares the data points from the questioned signature with the data points from the known signatures. It measures how similar or different they are using mathematical techniques.</a:t>
            </a:r>
          </a:p>
          <a:p>
            <a:pPr algn="l"/>
            <a:r>
              <a:rPr lang="en-US" sz="2100" b="1" i="0" dirty="0">
                <a:solidFill>
                  <a:schemeClr val="tx1"/>
                </a:solidFill>
                <a:effectLst/>
              </a:rPr>
              <a:t>4. </a:t>
            </a:r>
            <a:r>
              <a:rPr lang="en-US" sz="2100" b="1" i="0" u="sng" dirty="0">
                <a:solidFill>
                  <a:schemeClr val="tx1"/>
                </a:solidFill>
                <a:effectLst/>
              </a:rPr>
              <a:t>Decision Making</a:t>
            </a:r>
            <a:r>
              <a:rPr lang="en-US" sz="2100" b="1" i="0" dirty="0">
                <a:solidFill>
                  <a:schemeClr val="tx1"/>
                </a:solidFill>
                <a:effectLst/>
              </a:rPr>
              <a:t>: Based on the similarity score, the algorithm makes a decision . A high similarity score suggests the questioned signature is likely genuine. A low similarity score suggests it's likely a forgery.</a:t>
            </a:r>
          </a:p>
          <a:p>
            <a:endParaRPr lang="en-US" sz="2000" b="1" dirty="0"/>
          </a:p>
        </p:txBody>
      </p:sp>
    </p:spTree>
    <p:extLst>
      <p:ext uri="{BB962C8B-B14F-4D97-AF65-F5344CB8AC3E}">
        <p14:creationId xmlns:p14="http://schemas.microsoft.com/office/powerpoint/2010/main" val="323920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3D17-2D02-A642-D1FF-8EB1C036A111}"/>
              </a:ext>
            </a:extLst>
          </p:cNvPr>
          <p:cNvSpPr>
            <a:spLocks noGrp="1"/>
          </p:cNvSpPr>
          <p:nvPr>
            <p:ph type="ctrTitle"/>
          </p:nvPr>
        </p:nvSpPr>
        <p:spPr>
          <a:xfrm>
            <a:off x="1193681" y="2121724"/>
            <a:ext cx="9380431" cy="2614551"/>
          </a:xfrm>
        </p:spPr>
        <p:txBody>
          <a:bodyPr/>
          <a:lstStyle/>
          <a:p>
            <a:r>
              <a:rPr lang="en-US" sz="6000" dirty="0"/>
              <a:t>4-The result</a:t>
            </a:r>
            <a:br>
              <a:rPr lang="en-US" dirty="0"/>
            </a:br>
            <a:endParaRPr lang="en-US" dirty="0"/>
          </a:p>
        </p:txBody>
      </p:sp>
    </p:spTree>
    <p:extLst>
      <p:ext uri="{BB962C8B-B14F-4D97-AF65-F5344CB8AC3E}">
        <p14:creationId xmlns:p14="http://schemas.microsoft.com/office/powerpoint/2010/main" val="3179996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F649-0D13-FC97-5FC7-4ACB75609621}"/>
              </a:ext>
            </a:extLst>
          </p:cNvPr>
          <p:cNvSpPr>
            <a:spLocks noGrp="1"/>
          </p:cNvSpPr>
          <p:nvPr>
            <p:ph type="title"/>
          </p:nvPr>
        </p:nvSpPr>
        <p:spPr>
          <a:xfrm>
            <a:off x="1023643" y="811421"/>
            <a:ext cx="8506251" cy="2024058"/>
          </a:xfrm>
        </p:spPr>
        <p:txBody>
          <a:bodyPr/>
          <a:lstStyle/>
          <a:p>
            <a:r>
              <a:rPr lang="en-US" sz="4800" dirty="0"/>
              <a:t>4-The result</a:t>
            </a:r>
            <a:br>
              <a:rPr lang="en-US" dirty="0"/>
            </a:br>
            <a:endParaRPr lang="en-US" dirty="0"/>
          </a:p>
        </p:txBody>
      </p:sp>
      <p:sp>
        <p:nvSpPr>
          <p:cNvPr id="3" name="Table Placeholder 2">
            <a:extLst>
              <a:ext uri="{FF2B5EF4-FFF2-40B4-BE49-F238E27FC236}">
                <a16:creationId xmlns:a16="http://schemas.microsoft.com/office/drawing/2014/main" id="{4EFA56A7-8D9E-B972-5FA4-0EDD31766156}"/>
              </a:ext>
            </a:extLst>
          </p:cNvPr>
          <p:cNvSpPr>
            <a:spLocks noGrp="1"/>
          </p:cNvSpPr>
          <p:nvPr>
            <p:ph type="tbl" sz="quarter" idx="14"/>
          </p:nvPr>
        </p:nvSpPr>
        <p:spPr>
          <a:xfrm>
            <a:off x="1099628" y="2189527"/>
            <a:ext cx="11092372" cy="4668473"/>
          </a:xfrm>
        </p:spPr>
        <p:txBody>
          <a:bodyPr>
            <a:noAutofit/>
          </a:bodyPr>
          <a:lstStyle/>
          <a:p>
            <a:pPr algn="l">
              <a:buFont typeface="Arial" panose="020B0604020202020204" pitchFamily="34" charset="0"/>
              <a:buChar char="•"/>
            </a:pPr>
            <a:r>
              <a:rPr lang="en-US" sz="1800" b="1" u="sng" dirty="0">
                <a:solidFill>
                  <a:schemeClr val="tx1">
                    <a:lumMod val="95000"/>
                    <a:lumOff val="5000"/>
                  </a:schemeClr>
                </a:solidFill>
              </a:rPr>
              <a:t>Test Accuracy</a:t>
            </a:r>
            <a:r>
              <a:rPr lang="en-US" sz="1800" b="1" dirty="0">
                <a:solidFill>
                  <a:schemeClr val="tx1">
                    <a:lumMod val="95000"/>
                    <a:lumOff val="5000"/>
                  </a:schemeClr>
                </a:solidFill>
              </a:rPr>
              <a:t>:</a:t>
            </a:r>
            <a:r>
              <a:rPr lang="en-US" sz="1800" dirty="0">
                <a:solidFill>
                  <a:schemeClr val="tx1">
                    <a:lumMod val="95000"/>
                    <a:lumOff val="5000"/>
                  </a:schemeClr>
                </a:solidFill>
              </a:rPr>
              <a:t> 96%</a:t>
            </a:r>
          </a:p>
          <a:p>
            <a:pPr algn="l">
              <a:buFont typeface="Arial" panose="020B0604020202020204" pitchFamily="34" charset="0"/>
              <a:buChar char="•"/>
            </a:pPr>
            <a:r>
              <a:rPr lang="en-US" sz="1800" b="1" u="sng" dirty="0">
                <a:solidFill>
                  <a:schemeClr val="tx1">
                    <a:lumMod val="95000"/>
                    <a:lumOff val="5000"/>
                  </a:schemeClr>
                </a:solidFill>
              </a:rPr>
              <a:t>Precision</a:t>
            </a:r>
            <a:r>
              <a:rPr lang="en-US" sz="1800" b="1" dirty="0">
                <a:solidFill>
                  <a:schemeClr val="tx1">
                    <a:lumMod val="95000"/>
                    <a:lumOff val="5000"/>
                  </a:schemeClr>
                </a:solidFill>
              </a:rPr>
              <a:t>:</a:t>
            </a:r>
            <a:r>
              <a:rPr lang="en-US" sz="1800" dirty="0">
                <a:solidFill>
                  <a:schemeClr val="tx1">
                    <a:lumMod val="95000"/>
                    <a:lumOff val="5000"/>
                  </a:schemeClr>
                </a:solidFill>
              </a:rPr>
              <a:t> 95%</a:t>
            </a:r>
          </a:p>
          <a:p>
            <a:pPr algn="l">
              <a:buFont typeface="Arial" panose="020B0604020202020204" pitchFamily="34" charset="0"/>
              <a:buChar char="•"/>
            </a:pPr>
            <a:r>
              <a:rPr lang="en-US" sz="1800" b="1" u="sng" dirty="0">
                <a:solidFill>
                  <a:schemeClr val="tx1">
                    <a:lumMod val="95000"/>
                    <a:lumOff val="5000"/>
                  </a:schemeClr>
                </a:solidFill>
              </a:rPr>
              <a:t>Recall</a:t>
            </a:r>
            <a:r>
              <a:rPr lang="en-US" sz="1800" b="1" dirty="0">
                <a:solidFill>
                  <a:schemeClr val="tx1">
                    <a:lumMod val="95000"/>
                    <a:lumOff val="5000"/>
                  </a:schemeClr>
                </a:solidFill>
              </a:rPr>
              <a:t>:</a:t>
            </a:r>
            <a:r>
              <a:rPr lang="en-US" sz="1800" dirty="0">
                <a:solidFill>
                  <a:schemeClr val="tx1">
                    <a:lumMod val="95000"/>
                    <a:lumOff val="5000"/>
                  </a:schemeClr>
                </a:solidFill>
              </a:rPr>
              <a:t> 96%</a:t>
            </a:r>
          </a:p>
          <a:p>
            <a:pPr algn="l">
              <a:buFont typeface="Arial" panose="020B0604020202020204" pitchFamily="34" charset="0"/>
              <a:buChar char="•"/>
            </a:pPr>
            <a:r>
              <a:rPr lang="en-US" sz="1800" b="1" u="sng" dirty="0">
                <a:solidFill>
                  <a:schemeClr val="tx1">
                    <a:lumMod val="95000"/>
                    <a:lumOff val="5000"/>
                  </a:schemeClr>
                </a:solidFill>
              </a:rPr>
              <a:t>F1-Score</a:t>
            </a:r>
            <a:r>
              <a:rPr lang="en-US" sz="1800" b="1" dirty="0">
                <a:solidFill>
                  <a:schemeClr val="tx1">
                    <a:lumMod val="95000"/>
                    <a:lumOff val="5000"/>
                  </a:schemeClr>
                </a:solidFill>
              </a:rPr>
              <a:t>:</a:t>
            </a:r>
            <a:r>
              <a:rPr lang="en-US" sz="1800" dirty="0">
                <a:solidFill>
                  <a:schemeClr val="tx1">
                    <a:lumMod val="95000"/>
                    <a:lumOff val="5000"/>
                  </a:schemeClr>
                </a:solidFill>
              </a:rPr>
              <a:t> 95.5%</a:t>
            </a:r>
          </a:p>
          <a:p>
            <a:pPr algn="l">
              <a:buFont typeface="Arial" panose="020B0604020202020204" pitchFamily="34" charset="0"/>
              <a:buChar char="•"/>
            </a:pPr>
            <a:r>
              <a:rPr lang="en-US" sz="1800" dirty="0">
                <a:solidFill>
                  <a:schemeClr val="tx1">
                    <a:lumMod val="95000"/>
                    <a:lumOff val="5000"/>
                  </a:schemeClr>
                </a:solidFill>
              </a:rPr>
              <a:t>The confusion matrix shows excellent classification for both genuine and forged signatures.</a:t>
            </a:r>
          </a:p>
          <a:p>
            <a:pPr algn="l">
              <a:buFont typeface="Arial" panose="020B0604020202020204" pitchFamily="34" charset="0"/>
              <a:buChar char="•"/>
            </a:pPr>
            <a:r>
              <a:rPr lang="en-US" sz="1800" dirty="0">
                <a:solidFill>
                  <a:schemeClr val="tx1">
                    <a:lumMod val="95000"/>
                    <a:lumOff val="5000"/>
                  </a:schemeClr>
                </a:solidFill>
              </a:rPr>
              <a:t>The model successfully predicts whether a signature is </a:t>
            </a:r>
            <a:r>
              <a:rPr lang="en-US" sz="1800" b="1" dirty="0">
                <a:solidFill>
                  <a:schemeClr val="tx1">
                    <a:lumMod val="95000"/>
                    <a:lumOff val="5000"/>
                  </a:schemeClr>
                </a:solidFill>
              </a:rPr>
              <a:t>Genuine</a:t>
            </a:r>
            <a:r>
              <a:rPr lang="en-US" sz="1800" dirty="0">
                <a:solidFill>
                  <a:schemeClr val="tx1">
                    <a:lumMod val="95000"/>
                    <a:lumOff val="5000"/>
                  </a:schemeClr>
                </a:solidFill>
              </a:rPr>
              <a:t> or </a:t>
            </a:r>
            <a:r>
              <a:rPr lang="en-US" sz="1800" b="1" dirty="0">
                <a:solidFill>
                  <a:schemeClr val="tx1">
                    <a:lumMod val="95000"/>
                    <a:lumOff val="5000"/>
                  </a:schemeClr>
                </a:solidFill>
              </a:rPr>
              <a:t>Forged</a:t>
            </a:r>
            <a:r>
              <a:rPr lang="en-US" sz="1800" dirty="0">
                <a:solidFill>
                  <a:schemeClr val="tx1">
                    <a:lumMod val="95000"/>
                    <a:lumOff val="5000"/>
                  </a:schemeClr>
                </a:solidFill>
              </a:rPr>
              <a:t> based on the uploaded image.</a:t>
            </a:r>
          </a:p>
          <a:p>
            <a:pPr algn="l">
              <a:buFont typeface="Arial" panose="020B0604020202020204" pitchFamily="34" charset="0"/>
              <a:buChar char="•"/>
            </a:pPr>
            <a:r>
              <a:rPr lang="en-US" sz="1800" dirty="0">
                <a:solidFill>
                  <a:schemeClr val="tx1">
                    <a:lumMod val="95000"/>
                    <a:lumOff val="5000"/>
                  </a:schemeClr>
                </a:solidFill>
              </a:rPr>
              <a:t>High precision in detecting forged signatures and reliable predictions in real-time.</a:t>
            </a:r>
          </a:p>
        </p:txBody>
      </p:sp>
    </p:spTree>
    <p:extLst>
      <p:ext uri="{BB962C8B-B14F-4D97-AF65-F5344CB8AC3E}">
        <p14:creationId xmlns:p14="http://schemas.microsoft.com/office/powerpoint/2010/main" val="1107796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8F1C9-8CF9-3F6D-03D7-AED871758D57}"/>
              </a:ext>
            </a:extLst>
          </p:cNvPr>
          <p:cNvSpPr>
            <a:spLocks noGrp="1"/>
          </p:cNvSpPr>
          <p:nvPr>
            <p:ph sz="quarter" idx="18"/>
          </p:nvPr>
        </p:nvSpPr>
        <p:spPr>
          <a:xfrm>
            <a:off x="1106335" y="117445"/>
            <a:ext cx="10649437" cy="3984771"/>
          </a:xfrm>
        </p:spPr>
        <p:txBody>
          <a:bodyPr>
            <a:noAutofit/>
          </a:bodyPr>
          <a:lstStyle/>
          <a:p>
            <a:pPr algn="l"/>
            <a:r>
              <a:rPr lang="en-US" b="1" dirty="0">
                <a:solidFill>
                  <a:schemeClr val="tx1">
                    <a:lumMod val="95000"/>
                    <a:lumOff val="5000"/>
                  </a:schemeClr>
                </a:solidFill>
              </a:rPr>
              <a:t>-</a:t>
            </a:r>
            <a:r>
              <a:rPr lang="en-US" b="1" u="sng" dirty="0">
                <a:solidFill>
                  <a:schemeClr val="tx1">
                    <a:lumMod val="95000"/>
                    <a:lumOff val="5000"/>
                  </a:schemeClr>
                </a:solidFill>
              </a:rPr>
              <a:t>Signature Verification Algorithm Output result</a:t>
            </a:r>
            <a:r>
              <a:rPr lang="en-US" b="1" dirty="0">
                <a:solidFill>
                  <a:schemeClr val="tx1">
                    <a:lumMod val="95000"/>
                    <a:lumOff val="5000"/>
                  </a:schemeClr>
                </a:solidFill>
              </a:rPr>
              <a:t>:</a:t>
            </a:r>
          </a:p>
          <a:p>
            <a:pPr algn="l"/>
            <a:r>
              <a:rPr lang="en-US" b="1" u="sng" dirty="0">
                <a:solidFill>
                  <a:schemeClr val="tx1">
                    <a:lumMod val="95000"/>
                    <a:lumOff val="5000"/>
                  </a:schemeClr>
                </a:solidFill>
              </a:rPr>
              <a:t>Inputs</a:t>
            </a:r>
            <a:r>
              <a:rPr lang="en-US" b="1" dirty="0">
                <a:solidFill>
                  <a:schemeClr val="tx1">
                    <a:lumMod val="95000"/>
                    <a:lumOff val="5000"/>
                  </a:schemeClr>
                </a:solidFill>
              </a:rPr>
              <a:t>:</a:t>
            </a:r>
          </a:p>
          <a:p>
            <a:pPr algn="l"/>
            <a:r>
              <a:rPr lang="en-US" b="1" dirty="0">
                <a:solidFill>
                  <a:schemeClr val="tx1">
                    <a:lumMod val="95000"/>
                    <a:lumOff val="5000"/>
                  </a:schemeClr>
                </a:solidFill>
              </a:rPr>
              <a:t>1. path1: File path of the original (reference) signature.</a:t>
            </a:r>
          </a:p>
          <a:p>
            <a:pPr algn="l"/>
            <a:r>
              <a:rPr lang="en-US" b="1" dirty="0">
                <a:solidFill>
                  <a:schemeClr val="tx1">
                    <a:lumMod val="95000"/>
                    <a:lumOff val="5000"/>
                  </a:schemeClr>
                </a:solidFill>
              </a:rPr>
              <a:t>2. path2: File path of the test signature (to be verified).</a:t>
            </a:r>
          </a:p>
          <a:p>
            <a:pPr algn="l"/>
            <a:r>
              <a:rPr lang="en-US" b="1" dirty="0">
                <a:solidFill>
                  <a:schemeClr val="tx1">
                    <a:lumMod val="95000"/>
                    <a:lumOff val="5000"/>
                  </a:schemeClr>
                </a:solidFill>
              </a:rPr>
              <a:t>Process: The algorithm compares the test signature (path2) with the original (path1) using a similarity metric ( Siamese Network).</a:t>
            </a:r>
          </a:p>
          <a:p>
            <a:pPr algn="l"/>
            <a:r>
              <a:rPr lang="en-US" b="1" u="sng" dirty="0">
                <a:solidFill>
                  <a:schemeClr val="tx1">
                    <a:lumMod val="95000"/>
                    <a:lumOff val="5000"/>
                  </a:schemeClr>
                </a:solidFill>
              </a:rPr>
              <a:t>It outputs a score between 0 and 1</a:t>
            </a:r>
            <a:r>
              <a:rPr lang="en-US" b="1" dirty="0">
                <a:solidFill>
                  <a:schemeClr val="tx1">
                    <a:lumMod val="95000"/>
                    <a:lumOff val="5000"/>
                  </a:schemeClr>
                </a:solidFill>
              </a:rPr>
              <a:t>:</a:t>
            </a:r>
          </a:p>
          <a:p>
            <a:pPr algn="l"/>
            <a:r>
              <a:rPr lang="en-US" b="1" dirty="0">
                <a:solidFill>
                  <a:schemeClr val="tx1">
                    <a:lumMod val="95000"/>
                    <a:lumOff val="5000"/>
                  </a:schemeClr>
                </a:solidFill>
              </a:rPr>
              <a:t>1. Score &lt; 0.5: Signatures are similar → Genuine (Original).</a:t>
            </a:r>
          </a:p>
          <a:p>
            <a:pPr algn="l"/>
            <a:r>
              <a:rPr lang="en-US" b="1" dirty="0">
                <a:solidFill>
                  <a:schemeClr val="tx1">
                    <a:lumMod val="95000"/>
                    <a:lumOff val="5000"/>
                  </a:schemeClr>
                </a:solidFill>
              </a:rPr>
              <a:t>2. Score ≥ 0.5: Signatures differ → Forged.</a:t>
            </a:r>
          </a:p>
          <a:p>
            <a:endParaRPr lang="en-US" dirty="0"/>
          </a:p>
        </p:txBody>
      </p:sp>
    </p:spTree>
    <p:extLst>
      <p:ext uri="{BB962C8B-B14F-4D97-AF65-F5344CB8AC3E}">
        <p14:creationId xmlns:p14="http://schemas.microsoft.com/office/powerpoint/2010/main" val="2989486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showing the results of a model accuracy&#10;&#10;AI-generated content may be incorrect.">
            <a:extLst>
              <a:ext uri="{FF2B5EF4-FFF2-40B4-BE49-F238E27FC236}">
                <a16:creationId xmlns:a16="http://schemas.microsoft.com/office/drawing/2014/main" id="{C56A66B5-4386-71BA-57DF-B4C5FEFD1C18}"/>
              </a:ext>
            </a:extLst>
          </p:cNvPr>
          <p:cNvPicPr>
            <a:picLocks noGrp="1" noChangeAspect="1"/>
          </p:cNvPicPr>
          <p:nvPr>
            <p:ph sz="quarter" idx="19"/>
          </p:nvPr>
        </p:nvPicPr>
        <p:blipFill>
          <a:blip r:embed="rId2"/>
          <a:stretch>
            <a:fillRect/>
          </a:stretch>
        </p:blipFill>
        <p:spPr>
          <a:xfrm>
            <a:off x="2549708" y="212151"/>
            <a:ext cx="7089536" cy="5760249"/>
          </a:xfrm>
          <a:prstGeom prst="rect">
            <a:avLst/>
          </a:prstGeom>
        </p:spPr>
      </p:pic>
      <p:sp>
        <p:nvSpPr>
          <p:cNvPr id="13" name="Rectangle 1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9860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EE865D-5A59-4DD1-A94D-A8DBE4A9E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graph showing the results of a model loss&#10;&#10;AI-generated content may be incorrect.">
            <a:extLst>
              <a:ext uri="{FF2B5EF4-FFF2-40B4-BE49-F238E27FC236}">
                <a16:creationId xmlns:a16="http://schemas.microsoft.com/office/drawing/2014/main" id="{B052148C-298E-141F-35AE-C0DE5239A5E7}"/>
              </a:ext>
            </a:extLst>
          </p:cNvPr>
          <p:cNvPicPr>
            <a:picLocks noGrp="1" noChangeAspect="1"/>
          </p:cNvPicPr>
          <p:nvPr>
            <p:ph sz="quarter" idx="19"/>
          </p:nvPr>
        </p:nvPicPr>
        <p:blipFill>
          <a:blip r:embed="rId2"/>
          <a:stretch>
            <a:fillRect/>
          </a:stretch>
        </p:blipFill>
        <p:spPr>
          <a:xfrm>
            <a:off x="2375103" y="209762"/>
            <a:ext cx="7438745" cy="5765028"/>
          </a:xfrm>
          <a:prstGeom prst="rect">
            <a:avLst/>
          </a:prstGeom>
        </p:spPr>
      </p:pic>
      <p:sp>
        <p:nvSpPr>
          <p:cNvPr id="13" name="Rectangle 12">
            <a:extLst>
              <a:ext uri="{FF2B5EF4-FFF2-40B4-BE49-F238E27FC236}">
                <a16:creationId xmlns:a16="http://schemas.microsoft.com/office/drawing/2014/main" id="{2E23EFB5-5855-497F-AC57-6C1941487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184551"/>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65295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199730" y="938637"/>
            <a:ext cx="5737965" cy="2490363"/>
          </a:xfrm>
        </p:spPr>
        <p:txBody>
          <a:bodyPr/>
          <a:lstStyle/>
          <a:p>
            <a:r>
              <a:rPr lang="en-US" sz="6000" dirty="0"/>
              <a:t>THANK YOU</a:t>
            </a:r>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CBA2-99DF-8D32-5A56-3C4F84125C06}"/>
              </a:ext>
            </a:extLst>
          </p:cNvPr>
          <p:cNvSpPr>
            <a:spLocks noGrp="1"/>
          </p:cNvSpPr>
          <p:nvPr>
            <p:ph type="title"/>
          </p:nvPr>
        </p:nvSpPr>
        <p:spPr>
          <a:xfrm>
            <a:off x="384506" y="65016"/>
            <a:ext cx="6623040" cy="925586"/>
          </a:xfrm>
        </p:spPr>
        <p:txBody>
          <a:bodyPr/>
          <a:lstStyle/>
          <a:p>
            <a:r>
              <a:rPr lang="en-US" sz="4000" dirty="0"/>
              <a:t>Team members:</a:t>
            </a:r>
          </a:p>
        </p:txBody>
      </p:sp>
      <p:sp>
        <p:nvSpPr>
          <p:cNvPr id="3" name="Content Placeholder 2">
            <a:extLst>
              <a:ext uri="{FF2B5EF4-FFF2-40B4-BE49-F238E27FC236}">
                <a16:creationId xmlns:a16="http://schemas.microsoft.com/office/drawing/2014/main" id="{8A4D0782-6073-F467-B5B3-6C04B3638D48}"/>
              </a:ext>
            </a:extLst>
          </p:cNvPr>
          <p:cNvSpPr>
            <a:spLocks noGrp="1"/>
          </p:cNvSpPr>
          <p:nvPr>
            <p:ph sz="quarter" idx="14"/>
          </p:nvPr>
        </p:nvSpPr>
        <p:spPr>
          <a:xfrm>
            <a:off x="384506" y="1451298"/>
            <a:ext cx="7618370" cy="4764944"/>
          </a:xfrm>
        </p:spPr>
        <p:txBody>
          <a:bodyPr>
            <a:normAutofit/>
          </a:bodyPr>
          <a:lstStyle/>
          <a:p>
            <a:r>
              <a:rPr lang="en-US" sz="2800" dirty="0"/>
              <a:t>Youstina Rady 21-01764</a:t>
            </a:r>
          </a:p>
          <a:p>
            <a:r>
              <a:rPr lang="en-US" sz="2800" dirty="0"/>
              <a:t>Renad Mohamed 21-01502</a:t>
            </a:r>
          </a:p>
          <a:p>
            <a:r>
              <a:rPr lang="en-US" sz="2800" dirty="0"/>
              <a:t>Engy Safwat 21-00632</a:t>
            </a:r>
          </a:p>
          <a:p>
            <a:r>
              <a:rPr lang="en-US" sz="2800" dirty="0"/>
              <a:t>Arwa Ali 21-00518</a:t>
            </a:r>
          </a:p>
          <a:p>
            <a:r>
              <a:rPr lang="en-US" sz="2800" dirty="0"/>
              <a:t>Mirna Magdy 21-01122</a:t>
            </a:r>
          </a:p>
        </p:txBody>
      </p:sp>
      <p:sp>
        <p:nvSpPr>
          <p:cNvPr id="4" name="Flowchart: Connector 3">
            <a:extLst>
              <a:ext uri="{FF2B5EF4-FFF2-40B4-BE49-F238E27FC236}">
                <a16:creationId xmlns:a16="http://schemas.microsoft.com/office/drawing/2014/main" id="{C02C8EE8-CD18-366D-0A7E-C4CB812E9979}"/>
              </a:ext>
            </a:extLst>
          </p:cNvPr>
          <p:cNvSpPr/>
          <p:nvPr/>
        </p:nvSpPr>
        <p:spPr>
          <a:xfrm>
            <a:off x="166392" y="462793"/>
            <a:ext cx="218114" cy="18455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9122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DE6B89-9484-4E50-8387-C55E031D8549}"/>
              </a:ext>
            </a:extLst>
          </p:cNvPr>
          <p:cNvSpPr>
            <a:spLocks noGrp="1"/>
          </p:cNvSpPr>
          <p:nvPr>
            <p:ph type="title"/>
          </p:nvPr>
        </p:nvSpPr>
        <p:spPr>
          <a:xfrm>
            <a:off x="357952" y="-475266"/>
            <a:ext cx="6623040" cy="1421898"/>
          </a:xfrm>
        </p:spPr>
        <p:txBody>
          <a:bodyPr>
            <a:normAutofit/>
          </a:bodyPr>
          <a:lstStyle/>
          <a:p>
            <a:r>
              <a:rPr lang="en-US" sz="4000" dirty="0"/>
              <a:t>Topics:</a:t>
            </a:r>
            <a:endParaRPr lang="en-US" sz="3600" dirty="0"/>
          </a:p>
        </p:txBody>
      </p:sp>
      <p:sp>
        <p:nvSpPr>
          <p:cNvPr id="5" name="Content Placeholder 4">
            <a:extLst>
              <a:ext uri="{FF2B5EF4-FFF2-40B4-BE49-F238E27FC236}">
                <a16:creationId xmlns:a16="http://schemas.microsoft.com/office/drawing/2014/main" id="{30EB58E2-A9A0-481A-8B5B-381B836CE40B}"/>
              </a:ext>
            </a:extLst>
          </p:cNvPr>
          <p:cNvSpPr>
            <a:spLocks noGrp="1"/>
          </p:cNvSpPr>
          <p:nvPr>
            <p:ph sz="quarter" idx="14"/>
          </p:nvPr>
        </p:nvSpPr>
        <p:spPr>
          <a:xfrm>
            <a:off x="357952" y="1394170"/>
            <a:ext cx="7601592" cy="5027603"/>
          </a:xfrm>
        </p:spPr>
        <p:txBody>
          <a:bodyPr>
            <a:normAutofit/>
          </a:bodyPr>
          <a:lstStyle/>
          <a:p>
            <a:r>
              <a:rPr lang="en-US" sz="2800" dirty="0"/>
              <a:t>1-Introduction</a:t>
            </a:r>
          </a:p>
          <a:p>
            <a:r>
              <a:rPr lang="en-US" sz="2800" dirty="0"/>
              <a:t>2-Dataset description</a:t>
            </a:r>
          </a:p>
          <a:p>
            <a:r>
              <a:rPr lang="en-US" sz="2800" dirty="0"/>
              <a:t>3-Algorithm</a:t>
            </a:r>
          </a:p>
          <a:p>
            <a:r>
              <a:rPr lang="en-US" sz="2800" dirty="0"/>
              <a:t>4-The result</a:t>
            </a:r>
            <a:endParaRPr lang="en-US" dirty="0"/>
          </a:p>
        </p:txBody>
      </p:sp>
      <p:sp>
        <p:nvSpPr>
          <p:cNvPr id="2" name="Flowchart: Connector 1">
            <a:extLst>
              <a:ext uri="{FF2B5EF4-FFF2-40B4-BE49-F238E27FC236}">
                <a16:creationId xmlns:a16="http://schemas.microsoft.com/office/drawing/2014/main" id="{FE3477F6-7EA9-7EFA-B55B-3433A55D16FE}"/>
              </a:ext>
            </a:extLst>
          </p:cNvPr>
          <p:cNvSpPr/>
          <p:nvPr/>
        </p:nvSpPr>
        <p:spPr>
          <a:xfrm>
            <a:off x="139838" y="436227"/>
            <a:ext cx="218114" cy="184558"/>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829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EF208-78FA-62C0-BBAE-5A2C42B645D6}"/>
              </a:ext>
            </a:extLst>
          </p:cNvPr>
          <p:cNvSpPr>
            <a:spLocks noGrp="1"/>
          </p:cNvSpPr>
          <p:nvPr>
            <p:ph type="ctrTitle"/>
          </p:nvPr>
        </p:nvSpPr>
        <p:spPr>
          <a:xfrm>
            <a:off x="1093013" y="2208493"/>
            <a:ext cx="9380431" cy="2441013"/>
          </a:xfrm>
        </p:spPr>
        <p:txBody>
          <a:bodyPr/>
          <a:lstStyle/>
          <a:p>
            <a:r>
              <a:rPr lang="en-US" sz="6000" dirty="0"/>
              <a:t>1-Introduction</a:t>
            </a:r>
            <a:br>
              <a:rPr lang="en-US" dirty="0"/>
            </a:br>
            <a:endParaRPr lang="en-US" dirty="0"/>
          </a:p>
        </p:txBody>
      </p:sp>
    </p:spTree>
    <p:extLst>
      <p:ext uri="{BB962C8B-B14F-4D97-AF65-F5344CB8AC3E}">
        <p14:creationId xmlns:p14="http://schemas.microsoft.com/office/powerpoint/2010/main" val="1250073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18768-8CE3-4AF9-4352-5D7C9416AE96}"/>
              </a:ext>
            </a:extLst>
          </p:cNvPr>
          <p:cNvSpPr>
            <a:spLocks noGrp="1"/>
          </p:cNvSpPr>
          <p:nvPr>
            <p:ph type="title"/>
          </p:nvPr>
        </p:nvSpPr>
        <p:spPr>
          <a:xfrm>
            <a:off x="1072367" y="1272814"/>
            <a:ext cx="9296426" cy="1050936"/>
          </a:xfrm>
        </p:spPr>
        <p:txBody>
          <a:bodyPr/>
          <a:lstStyle/>
          <a:p>
            <a:r>
              <a:rPr lang="en-US" sz="4800" dirty="0"/>
              <a:t>1-Introduction</a:t>
            </a:r>
            <a:br>
              <a:rPr lang="en-US" dirty="0"/>
            </a:br>
            <a:endParaRPr lang="en-US" dirty="0"/>
          </a:p>
        </p:txBody>
      </p:sp>
      <p:sp>
        <p:nvSpPr>
          <p:cNvPr id="3" name="Table Placeholder 2">
            <a:extLst>
              <a:ext uri="{FF2B5EF4-FFF2-40B4-BE49-F238E27FC236}">
                <a16:creationId xmlns:a16="http://schemas.microsoft.com/office/drawing/2014/main" id="{5FC9C667-19EC-4F3F-F12B-D9CEEE9F7A51}"/>
              </a:ext>
            </a:extLst>
          </p:cNvPr>
          <p:cNvSpPr>
            <a:spLocks noGrp="1"/>
          </p:cNvSpPr>
          <p:nvPr>
            <p:ph type="tbl" sz="quarter" idx="14"/>
          </p:nvPr>
        </p:nvSpPr>
        <p:spPr>
          <a:xfrm>
            <a:off x="1156257" y="2531448"/>
            <a:ext cx="10923890" cy="4620165"/>
          </a:xfrm>
        </p:spPr>
        <p:txBody>
          <a:bodyPr>
            <a:normAutofit fontScale="25000" lnSpcReduction="20000"/>
          </a:bodyPr>
          <a:lstStyle/>
          <a:p>
            <a:pPr algn="l"/>
            <a:r>
              <a:rPr lang="en-US" sz="7200" dirty="0"/>
              <a:t>Signature verification plays a crucial role in forensic science, impacting a wide range of legal and financial investigations.  This project delves into the complexities of signature examination, exploring both traditional and advanced techniques used to determine the authenticity of signatures.  From the meticulous analysis of handwriting characteristics using established forensic principles to the application of cutting-edge digital image processing and machine learning algorithms, this investigation aims to provide a comprehensive overview of the methods employed in signature verification and their respective strengths and limitations.  Ultimately, this project seeks to contribute to a better understanding of the challenges and advancements within this critical area of forensic science.</a:t>
            </a:r>
          </a:p>
          <a:p>
            <a:endParaRPr lang="en-US" sz="1000" dirty="0"/>
          </a:p>
        </p:txBody>
      </p:sp>
    </p:spTree>
    <p:extLst>
      <p:ext uri="{BB962C8B-B14F-4D97-AF65-F5344CB8AC3E}">
        <p14:creationId xmlns:p14="http://schemas.microsoft.com/office/powerpoint/2010/main" val="2988303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91CC7-9CF2-71F0-1AD4-791EA9CBAD97}"/>
              </a:ext>
            </a:extLst>
          </p:cNvPr>
          <p:cNvSpPr>
            <a:spLocks noGrp="1"/>
          </p:cNvSpPr>
          <p:nvPr>
            <p:ph sz="quarter" idx="18"/>
          </p:nvPr>
        </p:nvSpPr>
        <p:spPr>
          <a:xfrm>
            <a:off x="1151076" y="753937"/>
            <a:ext cx="10878737" cy="6292815"/>
          </a:xfrm>
        </p:spPr>
        <p:txBody>
          <a:bodyPr>
            <a:normAutofit/>
          </a:bodyPr>
          <a:lstStyle/>
          <a:p>
            <a:r>
              <a:rPr lang="en-US" sz="2000" b="1" dirty="0"/>
              <a:t>Imagine trying to figure out if a signature on a will, a contract, or a check is real. That's what signature verification in forensic science is all about.  Experts carefully examine signatures to see if they're genuine or forged.  This project explores how they do it, from looking at the tiny details of handwriting to using advanced technology like computers to compare signatures. We'll see how science helps solve mysteries and uncover the truth behind signatures.</a:t>
            </a:r>
          </a:p>
          <a:p>
            <a:endParaRPr lang="en-US" dirty="0"/>
          </a:p>
        </p:txBody>
      </p:sp>
    </p:spTree>
    <p:extLst>
      <p:ext uri="{BB962C8B-B14F-4D97-AF65-F5344CB8AC3E}">
        <p14:creationId xmlns:p14="http://schemas.microsoft.com/office/powerpoint/2010/main" val="1230700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15B7E-60B6-24CC-A2E9-E33986F4DF74}"/>
              </a:ext>
            </a:extLst>
          </p:cNvPr>
          <p:cNvSpPr>
            <a:spLocks noGrp="1"/>
          </p:cNvSpPr>
          <p:nvPr>
            <p:ph type="ctrTitle"/>
          </p:nvPr>
        </p:nvSpPr>
        <p:spPr>
          <a:xfrm>
            <a:off x="1143347" y="2377230"/>
            <a:ext cx="9787508" cy="2103539"/>
          </a:xfrm>
        </p:spPr>
        <p:txBody>
          <a:bodyPr/>
          <a:lstStyle/>
          <a:p>
            <a:r>
              <a:rPr lang="en-US" sz="6000" dirty="0"/>
              <a:t>2-Dataset description</a:t>
            </a:r>
          </a:p>
        </p:txBody>
      </p:sp>
    </p:spTree>
    <p:extLst>
      <p:ext uri="{BB962C8B-B14F-4D97-AF65-F5344CB8AC3E}">
        <p14:creationId xmlns:p14="http://schemas.microsoft.com/office/powerpoint/2010/main" val="41193062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A5DA6-D62F-B544-9E0F-0DFF491FAD50}"/>
              </a:ext>
            </a:extLst>
          </p:cNvPr>
          <p:cNvSpPr>
            <a:spLocks noGrp="1"/>
          </p:cNvSpPr>
          <p:nvPr>
            <p:ph type="title"/>
          </p:nvPr>
        </p:nvSpPr>
        <p:spPr>
          <a:xfrm>
            <a:off x="1089145" y="1172147"/>
            <a:ext cx="10013710" cy="1216152"/>
          </a:xfrm>
        </p:spPr>
        <p:txBody>
          <a:bodyPr/>
          <a:lstStyle/>
          <a:p>
            <a:r>
              <a:rPr lang="en-US" sz="4800" dirty="0"/>
              <a:t>2-Dataset description</a:t>
            </a:r>
            <a:br>
              <a:rPr lang="en-US" dirty="0"/>
            </a:br>
            <a:endParaRPr lang="en-US" dirty="0"/>
          </a:p>
        </p:txBody>
      </p:sp>
      <p:sp>
        <p:nvSpPr>
          <p:cNvPr id="3" name="Table Placeholder 2">
            <a:extLst>
              <a:ext uri="{FF2B5EF4-FFF2-40B4-BE49-F238E27FC236}">
                <a16:creationId xmlns:a16="http://schemas.microsoft.com/office/drawing/2014/main" id="{6C981508-06E0-01AE-D15E-CF68AE093BA8}"/>
              </a:ext>
            </a:extLst>
          </p:cNvPr>
          <p:cNvSpPr>
            <a:spLocks noGrp="1"/>
          </p:cNvSpPr>
          <p:nvPr>
            <p:ph type="tbl" sz="quarter" idx="14"/>
          </p:nvPr>
        </p:nvSpPr>
        <p:spPr>
          <a:xfrm>
            <a:off x="1089144" y="2388299"/>
            <a:ext cx="11102855" cy="4624897"/>
          </a:xfrm>
        </p:spPr>
        <p:txBody>
          <a:bodyPr>
            <a:noAutofit/>
          </a:bodyPr>
          <a:lstStyle/>
          <a:p>
            <a:pPr algn="l"/>
            <a:r>
              <a:rPr lang="en-US" dirty="0"/>
              <a:t>1.</a:t>
            </a:r>
            <a:r>
              <a:rPr lang="en-US" u="sng" dirty="0"/>
              <a:t>Content</a:t>
            </a:r>
            <a:r>
              <a:rPr lang="en-US" dirty="0"/>
              <a:t>: The dataset contains signature images categorized into real (genuine) and forged samples . Each signature is typically stored as a grayscale or binary image, focusing on the handwriting strokes.</a:t>
            </a:r>
          </a:p>
          <a:p>
            <a:pPr algn="l"/>
            <a:r>
              <a:rPr lang="en-US" dirty="0"/>
              <a:t>2.</a:t>
            </a:r>
            <a:r>
              <a:rPr lang="en-US" u="sng" dirty="0"/>
              <a:t>Structure</a:t>
            </a:r>
            <a:r>
              <a:rPr lang="en-US" dirty="0"/>
              <a:t>: The dataset is usually organized in folders</a:t>
            </a:r>
          </a:p>
          <a:p>
            <a:pPr algn="l"/>
            <a:r>
              <a:rPr lang="en-US" dirty="0"/>
              <a:t>3.</a:t>
            </a:r>
            <a:r>
              <a:rPr lang="en-US" u="sng" dirty="0"/>
              <a:t>Use Cases</a:t>
            </a:r>
            <a:r>
              <a:rPr lang="en-US" dirty="0"/>
              <a:t>: Signature Verification Systems: Train models to accept or reject signatures based on authenticity . Biometric Security: Enhance fraud detection in banking, legal documents, or contracts . Deep Learning Applications: Use CNNs (Convolutional Neural Networks) or Siamese Networks for one-shot learning.</a:t>
            </a:r>
          </a:p>
        </p:txBody>
      </p:sp>
    </p:spTree>
    <p:extLst>
      <p:ext uri="{BB962C8B-B14F-4D97-AF65-F5344CB8AC3E}">
        <p14:creationId xmlns:p14="http://schemas.microsoft.com/office/powerpoint/2010/main" val="2012533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8D681A-24AA-27D1-34C8-447C48419F7F}"/>
              </a:ext>
            </a:extLst>
          </p:cNvPr>
          <p:cNvSpPr>
            <a:spLocks noGrp="1"/>
          </p:cNvSpPr>
          <p:nvPr>
            <p:ph sz="quarter" idx="18"/>
          </p:nvPr>
        </p:nvSpPr>
        <p:spPr>
          <a:xfrm>
            <a:off x="1109849" y="953996"/>
            <a:ext cx="11082151" cy="3922776"/>
          </a:xfrm>
        </p:spPr>
        <p:txBody>
          <a:bodyPr>
            <a:normAutofit/>
          </a:bodyPr>
          <a:lstStyle/>
          <a:p>
            <a:r>
              <a:rPr lang="en-US" b="1" dirty="0"/>
              <a:t>4.</a:t>
            </a:r>
            <a:r>
              <a:rPr lang="en-US" b="1" u="sng" dirty="0"/>
              <a:t>Key Features</a:t>
            </a:r>
            <a:r>
              <a:rPr lang="en-US" b="1" dirty="0"/>
              <a:t>:  Image Format:(black ink on white background).Variations: Different signing styles, pressures, and distortions to test model robustness . Balanced Dataset: Typically includes a similar number of real and forged samples.</a:t>
            </a:r>
          </a:p>
          <a:p>
            <a:r>
              <a:rPr lang="en-US" b="1" dirty="0"/>
              <a:t>5.</a:t>
            </a:r>
            <a:r>
              <a:rPr lang="en-US" b="1" u="sng" dirty="0"/>
              <a:t>Potential Challenges</a:t>
            </a:r>
            <a:r>
              <a:rPr lang="en-US" b="1" dirty="0"/>
              <a:t>: Intra-class variability: Genuine signatures from the same person can differ due to mood, speed, or pen used . Skilled forgeries: Some fake signatures are highly realistic, making detection difficult.</a:t>
            </a:r>
          </a:p>
          <a:p>
            <a:endParaRPr lang="en-US" dirty="0"/>
          </a:p>
        </p:txBody>
      </p:sp>
    </p:spTree>
    <p:extLst>
      <p:ext uri="{BB962C8B-B14F-4D97-AF65-F5344CB8AC3E}">
        <p14:creationId xmlns:p14="http://schemas.microsoft.com/office/powerpoint/2010/main" val="283784258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{4948481F-6DD8-49EC-91A5-E914AF7F6410}tf56000440_win32</Template>
  <TotalTime>2885</TotalTime>
  <Words>827</Words>
  <Application>Microsoft Office PowerPoint</Application>
  <PresentationFormat>Widescreen</PresentationFormat>
  <Paragraphs>54</Paragraphs>
  <Slides>18</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Meiryo</vt:lpstr>
      <vt:lpstr>Arial</vt:lpstr>
      <vt:lpstr>Calibri</vt:lpstr>
      <vt:lpstr>Corbel</vt:lpstr>
      <vt:lpstr>Inter</vt:lpstr>
      <vt:lpstr>ShojiVTI</vt:lpstr>
      <vt:lpstr>signature forgery detection Presentation</vt:lpstr>
      <vt:lpstr>Team members:</vt:lpstr>
      <vt:lpstr>Topics:</vt:lpstr>
      <vt:lpstr>1-Introduction </vt:lpstr>
      <vt:lpstr>1-Introduction </vt:lpstr>
      <vt:lpstr>PowerPoint Presentation</vt:lpstr>
      <vt:lpstr>2-Dataset description</vt:lpstr>
      <vt:lpstr>2-Dataset description </vt:lpstr>
      <vt:lpstr>PowerPoint Presentation</vt:lpstr>
      <vt:lpstr>3-Algorithm </vt:lpstr>
      <vt:lpstr>3-Algorithm </vt:lpstr>
      <vt:lpstr>PowerPoint Presentation</vt:lpstr>
      <vt:lpstr>4-The result </vt:lpstr>
      <vt:lpstr>4-The result </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Youstina Rady</dc:creator>
  <cp:lastModifiedBy>Youstina Rady</cp:lastModifiedBy>
  <cp:revision>7</cp:revision>
  <dcterms:created xsi:type="dcterms:W3CDTF">2025-04-29T03:28:01Z</dcterms:created>
  <dcterms:modified xsi:type="dcterms:W3CDTF">2025-05-04T18:52:28Z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