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68" r:id="rId2"/>
    <p:sldId id="265"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88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4FA052-4E51-41B7-88A6-D863E65F5F1C}"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269501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728385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74709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3360787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68892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256982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506275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20042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41798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FA052-4E51-41B7-88A6-D863E65F5F1C}"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1250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4FA052-4E51-41B7-88A6-D863E65F5F1C}"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3429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4FA052-4E51-41B7-88A6-D863E65F5F1C}"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13948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4FA052-4E51-41B7-88A6-D863E65F5F1C}"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16595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FA052-4E51-41B7-88A6-D863E65F5F1C}"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05784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4FA052-4E51-41B7-88A6-D863E65F5F1C}"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31442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4FA052-4E51-41B7-88A6-D863E65F5F1C}"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C5DE-7112-4A70-9A20-BA5F89280E86}" type="slidenum">
              <a:rPr lang="en-US" smtClean="0"/>
              <a:t>‹#›</a:t>
            </a:fld>
            <a:endParaRPr lang="en-US"/>
          </a:p>
        </p:txBody>
      </p:sp>
    </p:spTree>
    <p:extLst>
      <p:ext uri="{BB962C8B-B14F-4D97-AF65-F5344CB8AC3E}">
        <p14:creationId xmlns:p14="http://schemas.microsoft.com/office/powerpoint/2010/main" val="148245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4FA052-4E51-41B7-88A6-D863E65F5F1C}" type="datetimeFigureOut">
              <a:rPr lang="en-US" smtClean="0"/>
              <a:t>8/22/2024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BEC5DE-7112-4A70-9A20-BA5F89280E86}" type="slidenum">
              <a:rPr lang="en-US" smtClean="0"/>
              <a:t>‹#›</a:t>
            </a:fld>
            <a:endParaRPr lang="en-US"/>
          </a:p>
        </p:txBody>
      </p:sp>
    </p:spTree>
    <p:extLst>
      <p:ext uri="{BB962C8B-B14F-4D97-AF65-F5344CB8AC3E}">
        <p14:creationId xmlns:p14="http://schemas.microsoft.com/office/powerpoint/2010/main" val="1057136873"/>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6A78BA-09DE-EDF1-2E69-299BD8B105DA}"/>
              </a:ext>
            </a:extLst>
          </p:cNvPr>
          <p:cNvSpPr txBox="1"/>
          <p:nvPr/>
        </p:nvSpPr>
        <p:spPr>
          <a:xfrm>
            <a:off x="692458" y="410864"/>
            <a:ext cx="11061577" cy="3539430"/>
          </a:xfrm>
          <a:prstGeom prst="rect">
            <a:avLst/>
          </a:prstGeom>
          <a:noFill/>
        </p:spPr>
        <p:txBody>
          <a:bodyPr wrap="square" rtlCol="0">
            <a:spAutoFit/>
          </a:bodyPr>
          <a:lstStyle/>
          <a:p>
            <a:r>
              <a:rPr lang="en-US" sz="3200" b="1" dirty="0">
                <a:solidFill>
                  <a:schemeClr val="tx2">
                    <a:lumMod val="75000"/>
                  </a:schemeClr>
                </a:solidFill>
              </a:rPr>
              <a:t>Project overview(main topics):</a:t>
            </a:r>
          </a:p>
          <a:p>
            <a:r>
              <a:rPr lang="en-US" sz="2400" b="1" dirty="0">
                <a:solidFill>
                  <a:schemeClr val="tx2">
                    <a:lumMod val="75000"/>
                  </a:schemeClr>
                </a:solidFill>
              </a:rPr>
              <a:t>   </a:t>
            </a:r>
            <a:r>
              <a:rPr lang="en-US" sz="2400" dirty="0">
                <a:solidFill>
                  <a:schemeClr val="tx1">
                    <a:lumMod val="85000"/>
                  </a:schemeClr>
                </a:solidFill>
              </a:rPr>
              <a:t>Dataset Description</a:t>
            </a:r>
          </a:p>
          <a:p>
            <a:endParaRPr lang="en-US" sz="2400" dirty="0">
              <a:solidFill>
                <a:schemeClr val="tx1">
                  <a:lumMod val="85000"/>
                </a:schemeClr>
              </a:solidFill>
            </a:endParaRPr>
          </a:p>
          <a:p>
            <a:r>
              <a:rPr lang="en-US" sz="2400" dirty="0">
                <a:solidFill>
                  <a:schemeClr val="tx1">
                    <a:lumMod val="85000"/>
                  </a:schemeClr>
                </a:solidFill>
              </a:rPr>
              <a:t>    preprocessing steps</a:t>
            </a:r>
          </a:p>
          <a:p>
            <a:endParaRPr lang="en-US" sz="2400" dirty="0">
              <a:solidFill>
                <a:schemeClr val="tx1">
                  <a:lumMod val="85000"/>
                </a:schemeClr>
              </a:solidFill>
            </a:endParaRPr>
          </a:p>
          <a:p>
            <a:r>
              <a:rPr lang="en-US" sz="2400" dirty="0">
                <a:solidFill>
                  <a:schemeClr val="tx1">
                    <a:lumMod val="85000"/>
                  </a:schemeClr>
                </a:solidFill>
              </a:rPr>
              <a:t>    choice of machine learning algorithms</a:t>
            </a:r>
          </a:p>
          <a:p>
            <a:endParaRPr lang="en-US" sz="2400" dirty="0">
              <a:solidFill>
                <a:schemeClr val="tx1">
                  <a:lumMod val="85000"/>
                </a:schemeClr>
              </a:solidFill>
            </a:endParaRPr>
          </a:p>
          <a:p>
            <a:r>
              <a:rPr lang="en-US" sz="2400" dirty="0">
                <a:solidFill>
                  <a:schemeClr val="tx1">
                    <a:lumMod val="85000"/>
                  </a:schemeClr>
                </a:solidFill>
              </a:rPr>
              <a:t>    evaluation of our model </a:t>
            </a:r>
          </a:p>
          <a:p>
            <a:r>
              <a:rPr lang="en-US" sz="2400" dirty="0">
                <a:solidFill>
                  <a:schemeClr val="tx1">
                    <a:lumMod val="85000"/>
                  </a:schemeClr>
                </a:solidFill>
              </a:rPr>
              <a:t> </a:t>
            </a:r>
          </a:p>
        </p:txBody>
      </p:sp>
      <p:sp>
        <p:nvSpPr>
          <p:cNvPr id="3" name="Star: 4 Points 2">
            <a:extLst>
              <a:ext uri="{FF2B5EF4-FFF2-40B4-BE49-F238E27FC236}">
                <a16:creationId xmlns:a16="http://schemas.microsoft.com/office/drawing/2014/main" id="{B9D7C7E9-0F0C-130F-AD8E-FA6C4674FB8A}"/>
              </a:ext>
            </a:extLst>
          </p:cNvPr>
          <p:cNvSpPr/>
          <p:nvPr/>
        </p:nvSpPr>
        <p:spPr>
          <a:xfrm>
            <a:off x="767917" y="953426"/>
            <a:ext cx="208628" cy="366725"/>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4 Points 3">
            <a:extLst>
              <a:ext uri="{FF2B5EF4-FFF2-40B4-BE49-F238E27FC236}">
                <a16:creationId xmlns:a16="http://schemas.microsoft.com/office/drawing/2014/main" id="{B9378E9B-1760-0E24-1285-EF2AB3721B78}"/>
              </a:ext>
            </a:extLst>
          </p:cNvPr>
          <p:cNvSpPr/>
          <p:nvPr/>
        </p:nvSpPr>
        <p:spPr>
          <a:xfrm>
            <a:off x="747943" y="1706849"/>
            <a:ext cx="248575" cy="337351"/>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4 Points 4">
            <a:extLst>
              <a:ext uri="{FF2B5EF4-FFF2-40B4-BE49-F238E27FC236}">
                <a16:creationId xmlns:a16="http://schemas.microsoft.com/office/drawing/2014/main" id="{18D2C21A-8E27-DAA3-C481-CB28A0A3C53C}"/>
              </a:ext>
            </a:extLst>
          </p:cNvPr>
          <p:cNvSpPr/>
          <p:nvPr/>
        </p:nvSpPr>
        <p:spPr>
          <a:xfrm>
            <a:off x="701337" y="2413973"/>
            <a:ext cx="284086" cy="337351"/>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4 Points 5">
            <a:extLst>
              <a:ext uri="{FF2B5EF4-FFF2-40B4-BE49-F238E27FC236}">
                <a16:creationId xmlns:a16="http://schemas.microsoft.com/office/drawing/2014/main" id="{246CF8AE-BA8B-1F08-52DD-D5E50B7BAF01}"/>
              </a:ext>
            </a:extLst>
          </p:cNvPr>
          <p:cNvSpPr/>
          <p:nvPr/>
        </p:nvSpPr>
        <p:spPr>
          <a:xfrm>
            <a:off x="655469" y="3122682"/>
            <a:ext cx="375821" cy="435006"/>
          </a:xfrm>
          <a:prstGeom prst="star4">
            <a:avLst>
              <a:gd name="adj" fmla="val 93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16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E9BC8-BC9B-0539-DC94-B923664C3C40}"/>
              </a:ext>
            </a:extLst>
          </p:cNvPr>
          <p:cNvSpPr txBox="1"/>
          <p:nvPr/>
        </p:nvSpPr>
        <p:spPr>
          <a:xfrm>
            <a:off x="281940" y="541623"/>
            <a:ext cx="11628120" cy="3877985"/>
          </a:xfrm>
          <a:prstGeom prst="rect">
            <a:avLst/>
          </a:prstGeom>
          <a:noFill/>
        </p:spPr>
        <p:txBody>
          <a:bodyPr wrap="square">
            <a:spAutoFit/>
          </a:bodyPr>
          <a:lstStyle/>
          <a:p>
            <a:r>
              <a:rPr lang="en-US" sz="2000" b="1" dirty="0">
                <a:solidFill>
                  <a:schemeClr val="tx2">
                    <a:lumMod val="75000"/>
                  </a:schemeClr>
                </a:solidFill>
              </a:rPr>
              <a:t>3- F1 Score:</a:t>
            </a:r>
          </a:p>
          <a:p>
            <a:r>
              <a:rPr lang="en-US" b="1" dirty="0">
                <a:solidFill>
                  <a:schemeClr val="bg1">
                    <a:lumMod val="95000"/>
                    <a:lumOff val="5000"/>
                  </a:schemeClr>
                </a:solidFill>
              </a:rPr>
              <a:t>-</a:t>
            </a:r>
            <a:r>
              <a:rPr lang="en-US" dirty="0"/>
              <a:t>It is calculated as the weighted average of precision and recall, with equal importance given to both metrics.</a:t>
            </a:r>
          </a:p>
          <a:p>
            <a:r>
              <a:rPr lang="en-US" b="1" dirty="0">
                <a:solidFill>
                  <a:schemeClr val="bg1">
                    <a:lumMod val="95000"/>
                    <a:lumOff val="5000"/>
                  </a:schemeClr>
                </a:solidFill>
              </a:rPr>
              <a:t>-</a:t>
            </a:r>
            <a:r>
              <a:rPr lang="en-US" dirty="0">
                <a:solidFill>
                  <a:srgbClr val="00B0F0"/>
                </a:solidFill>
              </a:rPr>
              <a:t>The F1 score ranges from 0 to 1</a:t>
            </a:r>
          </a:p>
          <a:p>
            <a:r>
              <a:rPr lang="en-US" b="1" dirty="0">
                <a:solidFill>
                  <a:schemeClr val="bg1">
                    <a:lumMod val="95000"/>
                    <a:lumOff val="5000"/>
                  </a:schemeClr>
                </a:solidFill>
              </a:rPr>
              <a:t>-</a:t>
            </a:r>
            <a:r>
              <a:rPr lang="en-US" dirty="0">
                <a:solidFill>
                  <a:srgbClr val="00B0F0"/>
                </a:solidFill>
              </a:rPr>
              <a:t>The mathematical formula for F1 Score is :</a:t>
            </a:r>
          </a:p>
          <a:p>
            <a:r>
              <a:rPr lang="en-US" dirty="0">
                <a:solidFill>
                  <a:srgbClr val="00B0F0"/>
                </a:solidFill>
              </a:rPr>
              <a:t>F1 Score = 2</a:t>
            </a:r>
            <a:r>
              <a:rPr lang="en-US" b="1" dirty="0">
                <a:solidFill>
                  <a:srgbClr val="00B0F0"/>
                </a:solidFill>
              </a:rPr>
              <a:t>(</a:t>
            </a:r>
            <a:r>
              <a:rPr lang="en-US" dirty="0">
                <a:solidFill>
                  <a:srgbClr val="00B0F0"/>
                </a:solidFill>
              </a:rPr>
              <a:t>Recall </a:t>
            </a:r>
            <a:r>
              <a:rPr lang="en-US" b="1" dirty="0">
                <a:solidFill>
                  <a:srgbClr val="00B0F0"/>
                </a:solidFill>
              </a:rPr>
              <a:t>× </a:t>
            </a:r>
            <a:r>
              <a:rPr lang="en-US" dirty="0">
                <a:solidFill>
                  <a:srgbClr val="00B0F0"/>
                </a:solidFill>
              </a:rPr>
              <a:t>Precision</a:t>
            </a:r>
            <a:r>
              <a:rPr lang="en-US" b="1" dirty="0">
                <a:solidFill>
                  <a:srgbClr val="00B0F0"/>
                </a:solidFill>
              </a:rPr>
              <a:t>) ÷ (</a:t>
            </a:r>
            <a:r>
              <a:rPr lang="en-US" dirty="0">
                <a:solidFill>
                  <a:srgbClr val="00B0F0"/>
                </a:solidFill>
              </a:rPr>
              <a:t>Recall </a:t>
            </a:r>
            <a:r>
              <a:rPr lang="en-US" b="1" dirty="0">
                <a:solidFill>
                  <a:srgbClr val="00B0F0"/>
                </a:solidFill>
              </a:rPr>
              <a:t>× </a:t>
            </a:r>
            <a:r>
              <a:rPr lang="en-US" dirty="0">
                <a:solidFill>
                  <a:srgbClr val="00B0F0"/>
                </a:solidFill>
              </a:rPr>
              <a:t>Precision</a:t>
            </a:r>
            <a:r>
              <a:rPr lang="en-US" b="1" dirty="0">
                <a:solidFill>
                  <a:srgbClr val="00B0F0"/>
                </a:solidFill>
              </a:rPr>
              <a:t>)</a:t>
            </a:r>
          </a:p>
          <a:p>
            <a:endParaRPr lang="en-US" b="1" dirty="0">
              <a:solidFill>
                <a:schemeClr val="bg1">
                  <a:lumMod val="95000"/>
                  <a:lumOff val="5000"/>
                </a:schemeClr>
              </a:solidFill>
            </a:endParaRPr>
          </a:p>
          <a:p>
            <a:r>
              <a:rPr lang="en-US" b="1" dirty="0">
                <a:solidFill>
                  <a:schemeClr val="tx2">
                    <a:lumMod val="25000"/>
                  </a:schemeClr>
                </a:solidFill>
              </a:rPr>
              <a:t>When we applied these  techniques to evaluate our model ,it gives us satisfied results that ensure that our model trained well and his performance in unseen data is great!</a:t>
            </a:r>
          </a:p>
          <a:p>
            <a:endParaRPr lang="en-US" b="1" dirty="0">
              <a:solidFill>
                <a:schemeClr val="tx2">
                  <a:lumMod val="25000"/>
                </a:schemeClr>
              </a:solidFill>
            </a:endParaRPr>
          </a:p>
          <a:p>
            <a:endParaRPr lang="en-US" dirty="0">
              <a:solidFill>
                <a:srgbClr val="00B0F0"/>
              </a:solidFill>
            </a:endParaRPr>
          </a:p>
          <a:p>
            <a:r>
              <a:rPr lang="en-US" sz="2800" b="1" dirty="0">
                <a:solidFill>
                  <a:schemeClr val="tx1">
                    <a:lumMod val="65000"/>
                  </a:schemeClr>
                </a:solidFill>
              </a:rPr>
              <a:t> </a:t>
            </a:r>
            <a:endParaRPr lang="en-US" sz="2000" b="1" dirty="0">
              <a:solidFill>
                <a:schemeClr val="tx2">
                  <a:lumMod val="75000"/>
                </a:schemeClr>
              </a:solidFill>
            </a:endParaRPr>
          </a:p>
          <a:p>
            <a:endParaRPr lang="en-US" dirty="0"/>
          </a:p>
        </p:txBody>
      </p:sp>
    </p:spTree>
    <p:extLst>
      <p:ext uri="{BB962C8B-B14F-4D97-AF65-F5344CB8AC3E}">
        <p14:creationId xmlns:p14="http://schemas.microsoft.com/office/powerpoint/2010/main" val="1170353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E1AF1-8157-E96F-69E7-24CA252C59CC}"/>
              </a:ext>
            </a:extLst>
          </p:cNvPr>
          <p:cNvSpPr txBox="1"/>
          <p:nvPr/>
        </p:nvSpPr>
        <p:spPr>
          <a:xfrm>
            <a:off x="1225118" y="790113"/>
            <a:ext cx="9934113" cy="3262432"/>
          </a:xfrm>
          <a:prstGeom prst="rect">
            <a:avLst/>
          </a:prstGeom>
          <a:noFill/>
        </p:spPr>
        <p:txBody>
          <a:bodyPr wrap="square" rtlCol="0">
            <a:spAutoFit/>
          </a:bodyPr>
          <a:lstStyle/>
          <a:p>
            <a:r>
              <a:rPr lang="en-US" dirty="0"/>
              <a:t>                          </a:t>
            </a:r>
          </a:p>
          <a:p>
            <a:endParaRPr lang="en-US" dirty="0"/>
          </a:p>
          <a:p>
            <a:endParaRPr lang="en-US" dirty="0"/>
          </a:p>
          <a:p>
            <a:r>
              <a:rPr lang="en-US" dirty="0"/>
              <a:t>                                           </a:t>
            </a:r>
          </a:p>
          <a:p>
            <a:endParaRPr lang="en-US" dirty="0"/>
          </a:p>
          <a:p>
            <a:endParaRPr lang="en-US" dirty="0"/>
          </a:p>
          <a:p>
            <a:endParaRPr lang="en-US" dirty="0"/>
          </a:p>
          <a:p>
            <a:endParaRPr lang="en-US" dirty="0"/>
          </a:p>
          <a:p>
            <a:r>
              <a:rPr lang="en-US" dirty="0"/>
              <a:t>                                                      </a:t>
            </a:r>
            <a:r>
              <a:rPr lang="en-US" sz="4400" b="1" dirty="0">
                <a:solidFill>
                  <a:schemeClr val="tx2">
                    <a:lumMod val="75000"/>
                  </a:schemeClr>
                </a:solidFill>
              </a:rPr>
              <a:t>THANK YOU</a:t>
            </a:r>
          </a:p>
          <a:p>
            <a:endParaRPr lang="en-US" dirty="0"/>
          </a:p>
        </p:txBody>
      </p:sp>
    </p:spTree>
    <p:extLst>
      <p:ext uri="{BB962C8B-B14F-4D97-AF65-F5344CB8AC3E}">
        <p14:creationId xmlns:p14="http://schemas.microsoft.com/office/powerpoint/2010/main" val="284604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8FB4F6-185E-7F85-109D-22B323CDAC5A}"/>
              </a:ext>
            </a:extLst>
          </p:cNvPr>
          <p:cNvSpPr txBox="1"/>
          <p:nvPr/>
        </p:nvSpPr>
        <p:spPr>
          <a:xfrm>
            <a:off x="578528" y="443882"/>
            <a:ext cx="11034943" cy="5047536"/>
          </a:xfrm>
          <a:prstGeom prst="rect">
            <a:avLst/>
          </a:prstGeom>
          <a:noFill/>
          <a:ln>
            <a:noFill/>
          </a:ln>
        </p:spPr>
        <p:txBody>
          <a:bodyPr wrap="square" rtlCol="0">
            <a:spAutoFit/>
          </a:bodyPr>
          <a:lstStyle/>
          <a:p>
            <a:r>
              <a:rPr lang="en-US" sz="3200" dirty="0">
                <a:solidFill>
                  <a:schemeClr val="tx2">
                    <a:lumMod val="75000"/>
                  </a:schemeClr>
                </a:solidFill>
              </a:rPr>
              <a:t>The idea of the project:</a:t>
            </a:r>
          </a:p>
          <a:p>
            <a:r>
              <a:rPr lang="en-US" sz="2000" dirty="0"/>
              <a:t>Predict heart disease based on patient data, by building a predictive model to forecast disease outcomes.</a:t>
            </a:r>
          </a:p>
          <a:p>
            <a:endParaRPr lang="en-US" dirty="0"/>
          </a:p>
          <a:p>
            <a:r>
              <a:rPr lang="en-US" dirty="0"/>
              <a:t> </a:t>
            </a:r>
            <a:r>
              <a:rPr lang="en-US" sz="3200" dirty="0">
                <a:solidFill>
                  <a:schemeClr val="tx2">
                    <a:lumMod val="75000"/>
                  </a:schemeClr>
                </a:solidFill>
              </a:rPr>
              <a:t>Let’s talk briefly about project:</a:t>
            </a:r>
          </a:p>
          <a:p>
            <a:r>
              <a:rPr lang="en-US" sz="2000" dirty="0"/>
              <a:t>We used suitable machine learning model and trained it on large datasets containing information from patients with and without heart disease to learn patterns and make accurate predictions, These models learn from historical patient data, including medical history, diagnostic tests, and lifestyle factors, to identify patterns and relationships, By analyzing these patterns and use the appropriate algorithms such </a:t>
            </a:r>
            <a:r>
              <a:rPr lang="en-US" sz="2000" dirty="0">
                <a:solidFill>
                  <a:srgbClr val="00B0F0"/>
                </a:solidFill>
              </a:rPr>
              <a:t>we use in this project (Logistic regression). </a:t>
            </a:r>
          </a:p>
          <a:p>
            <a:r>
              <a:rPr lang="en-US" sz="2000" dirty="0"/>
              <a:t>In evaluation  phase, </a:t>
            </a:r>
            <a:r>
              <a:rPr lang="en-US" sz="2000" dirty="0">
                <a:solidFill>
                  <a:srgbClr val="00B0F0"/>
                </a:solidFill>
              </a:rPr>
              <a:t>to measure the performance of our model we used some techniques such as  (accuracy ,precision, recall and F1 score) on a sperate validation dataset to evaluate the model</a:t>
            </a:r>
            <a:r>
              <a:rPr lang="en-US" sz="2000" dirty="0"/>
              <a:t>, and we satisfied with model performance(also on unseen data) and its accuracy !</a:t>
            </a:r>
          </a:p>
        </p:txBody>
      </p:sp>
    </p:spTree>
    <p:extLst>
      <p:ext uri="{BB962C8B-B14F-4D97-AF65-F5344CB8AC3E}">
        <p14:creationId xmlns:p14="http://schemas.microsoft.com/office/powerpoint/2010/main" val="223418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B684F1-FF98-C9BB-2850-A30A683BA178}"/>
              </a:ext>
            </a:extLst>
          </p:cNvPr>
          <p:cNvSpPr txBox="1"/>
          <p:nvPr/>
        </p:nvSpPr>
        <p:spPr>
          <a:xfrm>
            <a:off x="328474" y="337352"/>
            <a:ext cx="11452194" cy="2985433"/>
          </a:xfrm>
          <a:prstGeom prst="rect">
            <a:avLst/>
          </a:prstGeom>
          <a:noFill/>
        </p:spPr>
        <p:txBody>
          <a:bodyPr wrap="square">
            <a:spAutoFit/>
          </a:bodyPr>
          <a:lstStyle/>
          <a:p>
            <a:endParaRPr lang="en-US" dirty="0"/>
          </a:p>
          <a:p>
            <a:r>
              <a:rPr lang="en-US" dirty="0"/>
              <a:t> </a:t>
            </a:r>
            <a:r>
              <a:rPr lang="en-US" sz="3200" dirty="0">
                <a:solidFill>
                  <a:schemeClr val="tx2">
                    <a:lumMod val="90000"/>
                  </a:schemeClr>
                </a:solidFill>
              </a:rPr>
              <a:t>Dataset Description:</a:t>
            </a:r>
          </a:p>
          <a:p>
            <a:r>
              <a:rPr lang="en-US" sz="2000" dirty="0"/>
              <a:t>The dataset used for training our machine learning model is typically sourced from reputable sources such as healthcare databases, research studies, or public repositories.</a:t>
            </a:r>
          </a:p>
          <a:p>
            <a:r>
              <a:rPr lang="en-US" sz="2000" dirty="0">
                <a:solidFill>
                  <a:srgbClr val="00B0F0"/>
                </a:solidFill>
              </a:rPr>
              <a:t>It includes a collection of individual patient records, with each record containing various features or attributes that serve as inputs to our predictive model.</a:t>
            </a:r>
          </a:p>
          <a:p>
            <a:r>
              <a:rPr lang="en-US" sz="2000" dirty="0">
                <a:solidFill>
                  <a:srgbClr val="00B0F0"/>
                </a:solidFill>
              </a:rPr>
              <a:t>The dataset is split into two subsets: a training set</a:t>
            </a:r>
            <a:r>
              <a:rPr lang="en-US" sz="2000" dirty="0"/>
              <a:t> </a:t>
            </a:r>
            <a:r>
              <a:rPr lang="en-US" sz="2000" dirty="0">
                <a:solidFill>
                  <a:srgbClr val="00B0F0"/>
                </a:solidFill>
              </a:rPr>
              <a:t>used to train the model and a test set used to evaluate its performance.</a:t>
            </a:r>
          </a:p>
          <a:p>
            <a:r>
              <a:rPr lang="en-US" dirty="0"/>
              <a:t>https://www.kaggle.com/datasets/johnsmith88/heart-disease-dataset</a:t>
            </a:r>
          </a:p>
        </p:txBody>
      </p:sp>
    </p:spTree>
    <p:extLst>
      <p:ext uri="{BB962C8B-B14F-4D97-AF65-F5344CB8AC3E}">
        <p14:creationId xmlns:p14="http://schemas.microsoft.com/office/powerpoint/2010/main" val="315273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05464-3B1F-2D6C-D9B9-34DA0C04D9AE}"/>
              </a:ext>
            </a:extLst>
          </p:cNvPr>
          <p:cNvSpPr txBox="1"/>
          <p:nvPr/>
        </p:nvSpPr>
        <p:spPr>
          <a:xfrm>
            <a:off x="210104" y="88777"/>
            <a:ext cx="11398928" cy="6771084"/>
          </a:xfrm>
          <a:prstGeom prst="rect">
            <a:avLst/>
          </a:prstGeom>
          <a:noFill/>
        </p:spPr>
        <p:txBody>
          <a:bodyPr wrap="square">
            <a:spAutoFit/>
          </a:bodyPr>
          <a:lstStyle/>
          <a:p>
            <a:r>
              <a:rPr lang="en-US" sz="3200" dirty="0">
                <a:solidFill>
                  <a:schemeClr val="tx2">
                    <a:lumMod val="90000"/>
                  </a:schemeClr>
                </a:solidFill>
              </a:rPr>
              <a:t>Features Included in the Dataset:</a:t>
            </a:r>
          </a:p>
          <a:p>
            <a:r>
              <a:rPr lang="en-US" dirty="0"/>
              <a:t>Common </a:t>
            </a:r>
            <a:r>
              <a:rPr lang="en-US" dirty="0">
                <a:solidFill>
                  <a:srgbClr val="00B0F0"/>
                </a:solidFill>
              </a:rPr>
              <a:t>features included in the dataset for predicting heart disease</a:t>
            </a:r>
            <a:r>
              <a:rPr lang="en-US" dirty="0"/>
              <a:t> </a:t>
            </a:r>
          </a:p>
          <a:p>
            <a:r>
              <a:rPr lang="en-US" dirty="0"/>
              <a:t>(age ,sex ,cp, </a:t>
            </a:r>
            <a:r>
              <a:rPr lang="en-US" dirty="0" err="1"/>
              <a:t>trestbps,chol,fbs,restec</a:t>
            </a:r>
            <a:r>
              <a:rPr lang="en-US" dirty="0"/>
              <a:t> ,</a:t>
            </a:r>
            <a:r>
              <a:rPr lang="en-US" dirty="0" err="1"/>
              <a:t>thalach</a:t>
            </a:r>
            <a:r>
              <a:rPr lang="en-US" dirty="0"/>
              <a:t> ,</a:t>
            </a:r>
            <a:r>
              <a:rPr lang="en-US" dirty="0" err="1"/>
              <a:t>exang</a:t>
            </a:r>
            <a:r>
              <a:rPr lang="en-US" dirty="0"/>
              <a:t> and </a:t>
            </a:r>
            <a:r>
              <a:rPr lang="en-US" dirty="0" err="1"/>
              <a:t>oldpeak</a:t>
            </a:r>
            <a:r>
              <a:rPr lang="en-US" dirty="0"/>
              <a:t>)lets explain these features briefly:</a:t>
            </a:r>
          </a:p>
          <a:p>
            <a:r>
              <a:rPr lang="en-US" sz="2400" dirty="0"/>
              <a:t>-</a:t>
            </a:r>
            <a:r>
              <a:rPr lang="en-US" sz="2400" dirty="0">
                <a:solidFill>
                  <a:schemeClr val="bg2">
                    <a:lumMod val="75000"/>
                  </a:schemeClr>
                </a:solidFill>
              </a:rPr>
              <a:t>Age: </a:t>
            </a:r>
            <a:r>
              <a:rPr lang="en-US" dirty="0"/>
              <a:t>Age of the patient in years.</a:t>
            </a:r>
          </a:p>
          <a:p>
            <a:r>
              <a:rPr lang="en-US" sz="2400" dirty="0"/>
              <a:t>-</a:t>
            </a:r>
            <a:r>
              <a:rPr lang="en-US" sz="2400" dirty="0">
                <a:solidFill>
                  <a:schemeClr val="tx2">
                    <a:lumMod val="25000"/>
                  </a:schemeClr>
                </a:solidFill>
              </a:rPr>
              <a:t>Sex:</a:t>
            </a:r>
            <a:r>
              <a:rPr lang="en-US" dirty="0"/>
              <a:t> Gender of the patient (binary variable: male or female).</a:t>
            </a:r>
          </a:p>
          <a:p>
            <a:r>
              <a:rPr lang="en-US" sz="2400" dirty="0"/>
              <a:t>-</a:t>
            </a:r>
            <a:r>
              <a:rPr lang="en-US" sz="2400" dirty="0">
                <a:solidFill>
                  <a:schemeClr val="tx2">
                    <a:lumMod val="25000"/>
                  </a:schemeClr>
                </a:solidFill>
              </a:rPr>
              <a:t>Chest Pain Type(CP): </a:t>
            </a:r>
            <a:r>
              <a:rPr lang="en-US" dirty="0"/>
              <a:t>This feature categorizes the type of chest pain experienced by the patient.</a:t>
            </a:r>
          </a:p>
          <a:p>
            <a:r>
              <a:rPr lang="en-US" sz="2400" dirty="0"/>
              <a:t>-</a:t>
            </a:r>
            <a:r>
              <a:rPr lang="en-US" sz="2400" dirty="0">
                <a:solidFill>
                  <a:schemeClr val="tx2">
                    <a:lumMod val="25000"/>
                  </a:schemeClr>
                </a:solidFill>
              </a:rPr>
              <a:t>Resting Blood Pressure (</a:t>
            </a:r>
            <a:r>
              <a:rPr lang="en-US" sz="2400" dirty="0" err="1">
                <a:solidFill>
                  <a:schemeClr val="tx2">
                    <a:lumMod val="25000"/>
                  </a:schemeClr>
                </a:solidFill>
              </a:rPr>
              <a:t>Trestbps</a:t>
            </a:r>
            <a:r>
              <a:rPr lang="en-US" sz="2400" dirty="0">
                <a:solidFill>
                  <a:schemeClr val="tx2">
                    <a:lumMod val="25000"/>
                  </a:schemeClr>
                </a:solidFill>
              </a:rPr>
              <a:t>):</a:t>
            </a:r>
            <a:r>
              <a:rPr lang="en-US" dirty="0">
                <a:solidFill>
                  <a:schemeClr val="tx2">
                    <a:lumMod val="25000"/>
                  </a:schemeClr>
                </a:solidFill>
              </a:rPr>
              <a:t> </a:t>
            </a:r>
            <a:r>
              <a:rPr lang="en-US" dirty="0"/>
              <a:t>blood pressure measured in millimeters of mercury (mmHg) at rest</a:t>
            </a:r>
          </a:p>
          <a:p>
            <a:r>
              <a:rPr lang="en-US" sz="2400" dirty="0"/>
              <a:t>-</a:t>
            </a:r>
            <a:r>
              <a:rPr lang="en-US" sz="2400" dirty="0">
                <a:solidFill>
                  <a:schemeClr val="tx2">
                    <a:lumMod val="25000"/>
                  </a:schemeClr>
                </a:solidFill>
              </a:rPr>
              <a:t>Cholesterol Levels (Chol): </a:t>
            </a:r>
            <a:r>
              <a:rPr lang="en-US" dirty="0"/>
              <a:t>Total serum cholesterol levels measured in milligrams</a:t>
            </a:r>
          </a:p>
          <a:p>
            <a:r>
              <a:rPr lang="en-US" sz="2400" dirty="0"/>
              <a:t>-</a:t>
            </a:r>
            <a:r>
              <a:rPr lang="en-US" sz="2400" dirty="0">
                <a:solidFill>
                  <a:schemeClr val="tx2">
                    <a:lumMod val="25000"/>
                  </a:schemeClr>
                </a:solidFill>
              </a:rPr>
              <a:t>Fasting Blood Sugar (FBS):</a:t>
            </a:r>
            <a:r>
              <a:rPr lang="en-US" dirty="0">
                <a:solidFill>
                  <a:schemeClr val="tx2">
                    <a:lumMod val="25000"/>
                  </a:schemeClr>
                </a:solidFill>
              </a:rPr>
              <a:t> </a:t>
            </a:r>
            <a:r>
              <a:rPr lang="en-US" dirty="0"/>
              <a:t>Blood glucose levels measured after a period of </a:t>
            </a:r>
            <a:r>
              <a:rPr lang="en-US" dirty="0" err="1"/>
              <a:t>fasting,Elevated</a:t>
            </a:r>
            <a:r>
              <a:rPr lang="en-US" dirty="0"/>
              <a:t> fasting blood sugar levels may indicate insulin resistance, diabetes, which are risk factors for heart disease.</a:t>
            </a:r>
          </a:p>
          <a:p>
            <a:r>
              <a:rPr lang="en-US" sz="2400" dirty="0"/>
              <a:t>-</a:t>
            </a:r>
            <a:r>
              <a:rPr lang="en-US" sz="2400" dirty="0">
                <a:solidFill>
                  <a:schemeClr val="tx2">
                    <a:lumMod val="25000"/>
                  </a:schemeClr>
                </a:solidFill>
              </a:rPr>
              <a:t>Resting Electrocardiogram (</a:t>
            </a:r>
            <a:r>
              <a:rPr lang="en-US" sz="2400" dirty="0" err="1">
                <a:solidFill>
                  <a:schemeClr val="tx2">
                    <a:lumMod val="25000"/>
                  </a:schemeClr>
                </a:solidFill>
              </a:rPr>
              <a:t>Restecg</a:t>
            </a:r>
            <a:r>
              <a:rPr lang="en-US" sz="2400" dirty="0">
                <a:solidFill>
                  <a:schemeClr val="tx2">
                    <a:lumMod val="25000"/>
                  </a:schemeClr>
                </a:solidFill>
              </a:rPr>
              <a:t>): </a:t>
            </a:r>
            <a:r>
              <a:rPr lang="en-US" dirty="0"/>
              <a:t>Electrocardiogram (ECG) results obtained at rest, which provide information about the heart's electrical activity. </a:t>
            </a:r>
          </a:p>
          <a:p>
            <a:r>
              <a:rPr lang="en-US" sz="2400" dirty="0"/>
              <a:t>-</a:t>
            </a:r>
            <a:r>
              <a:rPr lang="en-US" sz="2400" dirty="0">
                <a:solidFill>
                  <a:schemeClr val="tx2">
                    <a:lumMod val="25000"/>
                  </a:schemeClr>
                </a:solidFill>
              </a:rPr>
              <a:t>Maximum Heart Rate Achieved (</a:t>
            </a:r>
            <a:r>
              <a:rPr lang="en-US" sz="2400" dirty="0" err="1">
                <a:solidFill>
                  <a:schemeClr val="tx2">
                    <a:lumMod val="25000"/>
                  </a:schemeClr>
                </a:solidFill>
              </a:rPr>
              <a:t>Thalach</a:t>
            </a:r>
            <a:r>
              <a:rPr lang="en-US" sz="2400" dirty="0">
                <a:solidFill>
                  <a:schemeClr val="tx2">
                    <a:lumMod val="25000"/>
                  </a:schemeClr>
                </a:solidFill>
              </a:rPr>
              <a:t>): </a:t>
            </a:r>
            <a:r>
              <a:rPr lang="en-US" dirty="0"/>
              <a:t>Maximum heart rate achieved during exercise testing</a:t>
            </a:r>
          </a:p>
          <a:p>
            <a:r>
              <a:rPr lang="en-US" sz="2400" dirty="0"/>
              <a:t>-</a:t>
            </a:r>
            <a:r>
              <a:rPr lang="en-US" sz="2400" dirty="0">
                <a:solidFill>
                  <a:schemeClr val="tx2">
                    <a:lumMod val="25000"/>
                  </a:schemeClr>
                </a:solidFill>
              </a:rPr>
              <a:t>Exercise Induced Angina (</a:t>
            </a:r>
            <a:r>
              <a:rPr lang="en-US" sz="2400" dirty="0" err="1">
                <a:solidFill>
                  <a:schemeClr val="tx2">
                    <a:lumMod val="25000"/>
                  </a:schemeClr>
                </a:solidFill>
              </a:rPr>
              <a:t>Exang</a:t>
            </a:r>
            <a:r>
              <a:rPr lang="en-US" sz="2400" dirty="0">
                <a:solidFill>
                  <a:schemeClr val="tx2">
                    <a:lumMod val="25000"/>
                  </a:schemeClr>
                </a:solidFill>
              </a:rPr>
              <a:t>): </a:t>
            </a:r>
            <a:r>
              <a:rPr lang="en-US" dirty="0"/>
              <a:t>Presence or absence of angina (chest pain) induced by physical exercise.</a:t>
            </a:r>
          </a:p>
          <a:p>
            <a:r>
              <a:rPr lang="en-US" sz="2400" dirty="0"/>
              <a:t>-</a:t>
            </a:r>
            <a:r>
              <a:rPr lang="en-US" sz="2400" dirty="0">
                <a:solidFill>
                  <a:schemeClr val="tx2">
                    <a:lumMod val="25000"/>
                  </a:schemeClr>
                </a:solidFill>
              </a:rPr>
              <a:t>ST Depression Induced by Exercise Relative to Rest (</a:t>
            </a:r>
            <a:r>
              <a:rPr lang="en-US" sz="2400" dirty="0" err="1">
                <a:solidFill>
                  <a:schemeClr val="tx2">
                    <a:lumMod val="25000"/>
                  </a:schemeClr>
                </a:solidFill>
              </a:rPr>
              <a:t>Oldpeak</a:t>
            </a:r>
            <a:r>
              <a:rPr lang="en-US" sz="2400" dirty="0">
                <a:solidFill>
                  <a:schemeClr val="tx2">
                    <a:lumMod val="25000"/>
                  </a:schemeClr>
                </a:solidFill>
              </a:rPr>
              <a:t>)</a:t>
            </a:r>
          </a:p>
        </p:txBody>
      </p:sp>
    </p:spTree>
    <p:extLst>
      <p:ext uri="{BB962C8B-B14F-4D97-AF65-F5344CB8AC3E}">
        <p14:creationId xmlns:p14="http://schemas.microsoft.com/office/powerpoint/2010/main" val="403362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77AAC-FDB6-5861-37BF-A3745274E075}"/>
              </a:ext>
            </a:extLst>
          </p:cNvPr>
          <p:cNvSpPr txBox="1"/>
          <p:nvPr/>
        </p:nvSpPr>
        <p:spPr>
          <a:xfrm>
            <a:off x="298881" y="197825"/>
            <a:ext cx="11594237" cy="6217087"/>
          </a:xfrm>
          <a:prstGeom prst="rect">
            <a:avLst/>
          </a:prstGeom>
          <a:noFill/>
        </p:spPr>
        <p:txBody>
          <a:bodyPr wrap="square">
            <a:spAutoFit/>
          </a:bodyPr>
          <a:lstStyle/>
          <a:p>
            <a:r>
              <a:rPr lang="en-US" dirty="0"/>
              <a:t>These features provide valuable information for assessing an individual's cardiovascular risk profile .Machine learning model can use these features to build predictive models that assist in early detection and personalized management of heart-related conditions.</a:t>
            </a:r>
          </a:p>
          <a:p>
            <a:endParaRPr lang="en-US" dirty="0"/>
          </a:p>
          <a:p>
            <a:r>
              <a:rPr lang="en-US" dirty="0"/>
              <a:t> </a:t>
            </a:r>
            <a:r>
              <a:rPr lang="en-US" dirty="0">
                <a:solidFill>
                  <a:srgbClr val="00B0F0"/>
                </a:solidFill>
              </a:rPr>
              <a:t>we do some preprocessing steps performed on the data like ( handling missing values, feature scaling, encoding categorical variables)lets talk briefly about them:</a:t>
            </a:r>
          </a:p>
          <a:p>
            <a:r>
              <a:rPr lang="en-US" sz="2000" b="1" dirty="0">
                <a:solidFill>
                  <a:schemeClr val="tx2">
                    <a:lumMod val="75000"/>
                  </a:schemeClr>
                </a:solidFill>
              </a:rPr>
              <a:t>Handling Missing Values:</a:t>
            </a:r>
          </a:p>
          <a:p>
            <a:r>
              <a:rPr lang="en-US" dirty="0">
                <a:solidFill>
                  <a:srgbClr val="00B0F0"/>
                </a:solidFill>
              </a:rPr>
              <a:t>Missing values</a:t>
            </a:r>
            <a:r>
              <a:rPr lang="en-US" dirty="0"/>
              <a:t> are a common issue in real-world datasets and can  </a:t>
            </a:r>
            <a:r>
              <a:rPr lang="en-US" dirty="0">
                <a:solidFill>
                  <a:srgbClr val="00B0F0"/>
                </a:solidFill>
              </a:rPr>
              <a:t>affect the performance of machine learning models.</a:t>
            </a:r>
            <a:r>
              <a:rPr lang="en-US" dirty="0"/>
              <a:t> to handling missing values is imputation, where missing values are replaced with estimated values based on the available data. </a:t>
            </a:r>
            <a:r>
              <a:rPr lang="en-US" dirty="0">
                <a:solidFill>
                  <a:srgbClr val="00B0F0"/>
                </a:solidFill>
              </a:rPr>
              <a:t>This could involve replacing missing numerical values with the mean, median, or mode of the respective feature.</a:t>
            </a:r>
          </a:p>
          <a:p>
            <a:r>
              <a:rPr lang="en-US" sz="2000" b="1" dirty="0">
                <a:solidFill>
                  <a:schemeClr val="tx2">
                    <a:lumMod val="75000"/>
                  </a:schemeClr>
                </a:solidFill>
              </a:rPr>
              <a:t>Feature Scaling</a:t>
            </a:r>
            <a:r>
              <a:rPr lang="en-US" b="1" dirty="0">
                <a:solidFill>
                  <a:schemeClr val="tx2">
                    <a:lumMod val="75000"/>
                  </a:schemeClr>
                </a:solidFill>
              </a:rPr>
              <a:t>:</a:t>
            </a:r>
          </a:p>
          <a:p>
            <a:r>
              <a:rPr lang="en-US" dirty="0">
                <a:solidFill>
                  <a:srgbClr val="00B0F0"/>
                </a:solidFill>
              </a:rPr>
              <a:t>Feature scaling </a:t>
            </a:r>
            <a:r>
              <a:rPr lang="en-US" dirty="0"/>
              <a:t>is important for ensuring </a:t>
            </a:r>
            <a:r>
              <a:rPr lang="en-US" dirty="0">
                <a:solidFill>
                  <a:srgbClr val="00B0F0"/>
                </a:solidFill>
              </a:rPr>
              <a:t>that numerical features are on a similar scale, preventing features with larger magnitudes from dominating the model training process</a:t>
            </a:r>
            <a:r>
              <a:rPr lang="en-US" dirty="0"/>
              <a:t>. </a:t>
            </a:r>
            <a:r>
              <a:rPr lang="en-US" dirty="0">
                <a:solidFill>
                  <a:srgbClr val="00B0F0"/>
                </a:solidFill>
              </a:rPr>
              <a:t>Common scaling </a:t>
            </a:r>
            <a:r>
              <a:rPr lang="en-US" dirty="0"/>
              <a:t>techniques which we use </a:t>
            </a:r>
            <a:r>
              <a:rPr lang="en-US" dirty="0">
                <a:solidFill>
                  <a:srgbClr val="00B0F0"/>
                </a:solidFill>
              </a:rPr>
              <a:t>is </a:t>
            </a:r>
            <a:r>
              <a:rPr lang="en-US" dirty="0" err="1">
                <a:solidFill>
                  <a:srgbClr val="00B0F0"/>
                </a:solidFill>
              </a:rPr>
              <a:t>StandardScaler</a:t>
            </a:r>
            <a:r>
              <a:rPr lang="en-US" dirty="0">
                <a:solidFill>
                  <a:srgbClr val="00B0F0"/>
                </a:solidFill>
              </a:rPr>
              <a:t> </a:t>
            </a:r>
            <a:r>
              <a:rPr lang="en-US" dirty="0"/>
              <a:t>(to standardize numerical features by scaling them to have </a:t>
            </a:r>
            <a:r>
              <a:rPr lang="en-US" dirty="0">
                <a:solidFill>
                  <a:srgbClr val="00B0F0"/>
                </a:solidFill>
              </a:rPr>
              <a:t>a mean of 0 and a standard deviation of 1) </a:t>
            </a:r>
            <a:r>
              <a:rPr lang="en-US" dirty="0"/>
              <a:t>useful when the features in the dataset have different scales or units </a:t>
            </a:r>
            <a:r>
              <a:rPr lang="en-US" dirty="0" err="1"/>
              <a:t>StandardScaler</a:t>
            </a:r>
            <a:r>
              <a:rPr lang="en-US" dirty="0"/>
              <a:t> ensures that they have similar scales and allows machine learning algorithms to converge more quickly during training. </a:t>
            </a:r>
            <a:r>
              <a:rPr lang="en-US" dirty="0">
                <a:solidFill>
                  <a:srgbClr val="00B0F0"/>
                </a:solidFill>
              </a:rPr>
              <a:t>The mathematical formula for standardization using the </a:t>
            </a:r>
            <a:r>
              <a:rPr lang="en-US" dirty="0" err="1">
                <a:solidFill>
                  <a:srgbClr val="00B0F0"/>
                </a:solidFill>
              </a:rPr>
              <a:t>StandardScaler</a:t>
            </a:r>
            <a:r>
              <a:rPr lang="en-US" dirty="0">
                <a:solidFill>
                  <a:srgbClr val="00B0F0"/>
                </a:solidFill>
              </a:rPr>
              <a:t> is:</a:t>
            </a:r>
          </a:p>
          <a:p>
            <a:r>
              <a:rPr lang="en-US" dirty="0">
                <a:solidFill>
                  <a:srgbClr val="00B0F0"/>
                </a:solidFill>
              </a:rPr>
              <a:t>Standardized Feature=</a:t>
            </a:r>
            <a:r>
              <a:rPr lang="en-US" b="1" dirty="0">
                <a:solidFill>
                  <a:srgbClr val="00B0F0"/>
                </a:solidFill>
              </a:rPr>
              <a:t>(</a:t>
            </a:r>
            <a:r>
              <a:rPr lang="en-US" dirty="0">
                <a:solidFill>
                  <a:srgbClr val="00B0F0"/>
                </a:solidFill>
              </a:rPr>
              <a:t>feature-mean</a:t>
            </a:r>
            <a:r>
              <a:rPr lang="en-US" b="1" dirty="0">
                <a:solidFill>
                  <a:srgbClr val="00B0F0"/>
                </a:solidFill>
              </a:rPr>
              <a:t>) ÷ (</a:t>
            </a:r>
            <a:r>
              <a:rPr lang="en-US" dirty="0">
                <a:solidFill>
                  <a:srgbClr val="00B0F0"/>
                </a:solidFill>
              </a:rPr>
              <a:t>standard deviation</a:t>
            </a:r>
            <a:r>
              <a:rPr lang="en-US" b="1" dirty="0">
                <a:solidFill>
                  <a:srgbClr val="00B0F0"/>
                </a:solidFill>
              </a:rPr>
              <a:t>)</a:t>
            </a:r>
          </a:p>
          <a:p>
            <a:endParaRPr lang="en-US" dirty="0"/>
          </a:p>
          <a:p>
            <a:r>
              <a:rPr lang="en-US" dirty="0"/>
              <a:t>​</a:t>
            </a:r>
          </a:p>
        </p:txBody>
      </p:sp>
    </p:spTree>
    <p:extLst>
      <p:ext uri="{BB962C8B-B14F-4D97-AF65-F5344CB8AC3E}">
        <p14:creationId xmlns:p14="http://schemas.microsoft.com/office/powerpoint/2010/main" val="98540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9CDC3-1DAF-66FE-5330-E516369F5C87}"/>
              </a:ext>
            </a:extLst>
          </p:cNvPr>
          <p:cNvSpPr txBox="1"/>
          <p:nvPr/>
        </p:nvSpPr>
        <p:spPr>
          <a:xfrm>
            <a:off x="320040" y="350520"/>
            <a:ext cx="11551920" cy="3754874"/>
          </a:xfrm>
          <a:prstGeom prst="rect">
            <a:avLst/>
          </a:prstGeom>
          <a:noFill/>
        </p:spPr>
        <p:txBody>
          <a:bodyPr wrap="square">
            <a:spAutoFit/>
          </a:bodyPr>
          <a:lstStyle/>
          <a:p>
            <a:r>
              <a:rPr lang="en-US" sz="2000" b="1" dirty="0">
                <a:solidFill>
                  <a:schemeClr val="tx2">
                    <a:lumMod val="75000"/>
                  </a:schemeClr>
                </a:solidFill>
              </a:rPr>
              <a:t>Encoding Categorical Variables:</a:t>
            </a:r>
          </a:p>
          <a:p>
            <a:r>
              <a:rPr lang="en-US" dirty="0">
                <a:solidFill>
                  <a:srgbClr val="00B0F0"/>
                </a:solidFill>
              </a:rPr>
              <a:t>Machine learning algorithms typically require numerical inputs</a:t>
            </a:r>
            <a:r>
              <a:rPr lang="en-US" dirty="0">
                <a:solidFill>
                  <a:schemeClr val="tx1">
                    <a:lumMod val="95000"/>
                  </a:schemeClr>
                </a:solidFill>
              </a:rPr>
              <a:t>, </a:t>
            </a:r>
            <a:r>
              <a:rPr lang="en-US" dirty="0">
                <a:solidFill>
                  <a:srgbClr val="00B0F0"/>
                </a:solidFill>
              </a:rPr>
              <a:t>so categorical variables need to be encoded into numerical values. </a:t>
            </a:r>
            <a:r>
              <a:rPr lang="en-US" dirty="0">
                <a:solidFill>
                  <a:schemeClr val="tx1">
                    <a:lumMod val="95000"/>
                  </a:schemeClr>
                </a:solidFill>
              </a:rPr>
              <a:t>One-hot encoding is a common technique used for handling categorical variables with multiple categories. </a:t>
            </a:r>
            <a:r>
              <a:rPr lang="en-US" dirty="0">
                <a:solidFill>
                  <a:srgbClr val="00B0F0"/>
                </a:solidFill>
              </a:rPr>
              <a:t>It creates binary dummy variables for each category, where a value of 1 indicates the presence of the category and 0 indicates its absence.</a:t>
            </a:r>
          </a:p>
          <a:p>
            <a:r>
              <a:rPr lang="en-US" sz="2000" b="1" dirty="0">
                <a:solidFill>
                  <a:schemeClr val="tx2">
                    <a:lumMod val="75000"/>
                  </a:schemeClr>
                </a:solidFill>
              </a:rPr>
              <a:t>Clearing the duplicated data: </a:t>
            </a:r>
            <a:r>
              <a:rPr lang="en-US" dirty="0">
                <a:solidFill>
                  <a:srgbClr val="00B0F0"/>
                </a:solidFill>
              </a:rPr>
              <a:t>Clearing duplicated data from a dataset involves identifying and removing duplicate observations or rows to ensure data integrity and prevent redundancy</a:t>
            </a:r>
            <a:r>
              <a:rPr lang="en-US" dirty="0">
                <a:solidFill>
                  <a:schemeClr val="tx1">
                    <a:lumMod val="95000"/>
                  </a:schemeClr>
                </a:solidFill>
              </a:rPr>
              <a:t>.</a:t>
            </a:r>
          </a:p>
          <a:p>
            <a:endParaRPr lang="en-US" dirty="0">
              <a:solidFill>
                <a:schemeClr val="tx1">
                  <a:lumMod val="95000"/>
                </a:schemeClr>
              </a:solidFill>
            </a:endParaRPr>
          </a:p>
          <a:p>
            <a:r>
              <a:rPr lang="en-US" dirty="0">
                <a:solidFill>
                  <a:schemeClr val="tx1">
                    <a:lumMod val="95000"/>
                  </a:schemeClr>
                </a:solidFill>
              </a:rPr>
              <a:t>By performing these preprocessing steps, the dataset is cleaned, standardized, and transformed into a suitable format for training machine learning models. This enhances the model's ability to learn from the data effectively and make accurate predictions on unseen data.</a:t>
            </a:r>
          </a:p>
          <a:p>
            <a:endParaRPr lang="en-US" dirty="0">
              <a:solidFill>
                <a:schemeClr val="tx1">
                  <a:lumMod val="95000"/>
                </a:schemeClr>
              </a:solidFill>
            </a:endParaRPr>
          </a:p>
          <a:p>
            <a:endParaRPr lang="en-US" dirty="0">
              <a:solidFill>
                <a:schemeClr val="tx1">
                  <a:lumMod val="95000"/>
                </a:schemeClr>
              </a:solidFill>
            </a:endParaRPr>
          </a:p>
        </p:txBody>
      </p:sp>
    </p:spTree>
    <p:extLst>
      <p:ext uri="{BB962C8B-B14F-4D97-AF65-F5344CB8AC3E}">
        <p14:creationId xmlns:p14="http://schemas.microsoft.com/office/powerpoint/2010/main" val="144511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A18290-81C3-77DB-8F57-346C86BFF95F}"/>
              </a:ext>
            </a:extLst>
          </p:cNvPr>
          <p:cNvSpPr txBox="1"/>
          <p:nvPr/>
        </p:nvSpPr>
        <p:spPr>
          <a:xfrm>
            <a:off x="0" y="457201"/>
            <a:ext cx="11864340" cy="3847207"/>
          </a:xfrm>
          <a:prstGeom prst="rect">
            <a:avLst/>
          </a:prstGeom>
          <a:noFill/>
        </p:spPr>
        <p:txBody>
          <a:bodyPr wrap="square">
            <a:spAutoFit/>
          </a:bodyPr>
          <a:lstStyle/>
          <a:p>
            <a:r>
              <a:rPr lang="en-US" sz="2000" b="1" dirty="0">
                <a:solidFill>
                  <a:schemeClr val="tx2">
                    <a:lumMod val="75000"/>
                  </a:schemeClr>
                </a:solidFill>
              </a:rPr>
              <a:t>choice of machine learning algorithms for our project of predicting heart disease:</a:t>
            </a:r>
          </a:p>
          <a:p>
            <a:r>
              <a:rPr lang="en-US" dirty="0"/>
              <a:t>For predicting heart disease, </a:t>
            </a:r>
            <a:r>
              <a:rPr lang="en-US" dirty="0">
                <a:solidFill>
                  <a:srgbClr val="00B0F0"/>
                </a:solidFill>
              </a:rPr>
              <a:t>the choice of machine learning algorithms depends on various factors, including the nature of the data, the size of the dataset, the desired interpretability of the model, and the trade-offs between accuracy and complexity</a:t>
            </a:r>
            <a:r>
              <a:rPr lang="en-US" dirty="0"/>
              <a:t>, here  it is the algorithms we used in our project:</a:t>
            </a:r>
          </a:p>
          <a:p>
            <a:r>
              <a:rPr lang="en-US" sz="2000" b="1" dirty="0">
                <a:solidFill>
                  <a:schemeClr val="bg1">
                    <a:lumMod val="75000"/>
                    <a:lumOff val="25000"/>
                  </a:schemeClr>
                </a:solidFill>
              </a:rPr>
              <a:t>Logistic Regression:</a:t>
            </a:r>
          </a:p>
          <a:p>
            <a:r>
              <a:rPr lang="en-US" sz="2000" b="1" dirty="0">
                <a:solidFill>
                  <a:schemeClr val="bg1">
                    <a:lumMod val="85000"/>
                    <a:lumOff val="15000"/>
                  </a:schemeClr>
                </a:solidFill>
              </a:rPr>
              <a:t>-</a:t>
            </a:r>
            <a:r>
              <a:rPr lang="en-US" dirty="0">
                <a:solidFill>
                  <a:srgbClr val="00B0F0"/>
                </a:solidFill>
              </a:rPr>
              <a:t>Logistic regression is a simple and interpretable classification algorithm that is well-suited for binary classification tasks like predicting the presence or absence of heart disease.</a:t>
            </a:r>
          </a:p>
          <a:p>
            <a:r>
              <a:rPr lang="en-US" sz="2000" b="1" dirty="0">
                <a:solidFill>
                  <a:schemeClr val="bg1">
                    <a:lumMod val="85000"/>
                    <a:lumOff val="15000"/>
                  </a:schemeClr>
                </a:solidFill>
              </a:rPr>
              <a:t>-</a:t>
            </a:r>
            <a:r>
              <a:rPr lang="en-US" dirty="0"/>
              <a:t>It models the probability of a binary outcome based on one or more predictor variables (features) using a logistic function.</a:t>
            </a:r>
          </a:p>
          <a:p>
            <a:r>
              <a:rPr lang="en-US" sz="2000" b="1" dirty="0">
                <a:solidFill>
                  <a:schemeClr val="bg1">
                    <a:lumMod val="75000"/>
                    <a:lumOff val="25000"/>
                  </a:schemeClr>
                </a:solidFill>
              </a:rPr>
              <a:t>-</a:t>
            </a:r>
            <a:r>
              <a:rPr lang="en-US" dirty="0"/>
              <a:t>Logistic regression </a:t>
            </a:r>
            <a:r>
              <a:rPr lang="en-US" dirty="0">
                <a:solidFill>
                  <a:srgbClr val="00B0F0"/>
                </a:solidFill>
              </a:rPr>
              <a:t>can provide insights into the relationship between individual features and the likelihood of heart disease.</a:t>
            </a:r>
          </a:p>
          <a:p>
            <a:endParaRPr lang="en-US" dirty="0"/>
          </a:p>
          <a:p>
            <a:endParaRPr lang="en-US" dirty="0"/>
          </a:p>
        </p:txBody>
      </p:sp>
    </p:spTree>
    <p:extLst>
      <p:ext uri="{BB962C8B-B14F-4D97-AF65-F5344CB8AC3E}">
        <p14:creationId xmlns:p14="http://schemas.microsoft.com/office/powerpoint/2010/main" val="43153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CCCE78-1AB0-B491-76C0-46BCD1B14C72}"/>
              </a:ext>
            </a:extLst>
          </p:cNvPr>
          <p:cNvSpPr txBox="1"/>
          <p:nvPr/>
        </p:nvSpPr>
        <p:spPr>
          <a:xfrm>
            <a:off x="266700" y="228600"/>
            <a:ext cx="11635740" cy="954107"/>
          </a:xfrm>
          <a:prstGeom prst="rect">
            <a:avLst/>
          </a:prstGeom>
          <a:noFill/>
        </p:spPr>
        <p:txBody>
          <a:bodyPr wrap="square">
            <a:spAutoFit/>
          </a:bodyPr>
          <a:lstStyle/>
          <a:p>
            <a:r>
              <a:rPr lang="en-US" dirty="0"/>
              <a:t>.</a:t>
            </a:r>
            <a:r>
              <a:rPr lang="en-US" sz="2000" b="1" dirty="0">
                <a:solidFill>
                  <a:schemeClr val="tx2">
                    <a:lumMod val="90000"/>
                  </a:schemeClr>
                </a:solidFill>
              </a:rPr>
              <a:t>For evaluation of our model </a:t>
            </a:r>
          </a:p>
          <a:p>
            <a:r>
              <a:rPr lang="en-US" dirty="0">
                <a:solidFill>
                  <a:schemeClr val="tx1">
                    <a:lumMod val="95000"/>
                  </a:schemeClr>
                </a:solidFill>
              </a:rPr>
              <a:t>we used some techniques such as </a:t>
            </a:r>
            <a:r>
              <a:rPr lang="en-US" dirty="0">
                <a:solidFill>
                  <a:srgbClr val="00B0F0"/>
                </a:solidFill>
              </a:rPr>
              <a:t>(Precision, Recall, F1 Score) commonly used  for classification tasks</a:t>
            </a:r>
            <a:r>
              <a:rPr lang="en-US" dirty="0">
                <a:solidFill>
                  <a:schemeClr val="tx1">
                    <a:lumMod val="95000"/>
                  </a:schemeClr>
                </a:solidFill>
              </a:rPr>
              <a:t>, including predicting heart disease. </a:t>
            </a:r>
          </a:p>
        </p:txBody>
      </p:sp>
    </p:spTree>
    <p:extLst>
      <p:ext uri="{BB962C8B-B14F-4D97-AF65-F5344CB8AC3E}">
        <p14:creationId xmlns:p14="http://schemas.microsoft.com/office/powerpoint/2010/main" val="399310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B3FC5-35A5-E525-5F77-84498DA34A9D}"/>
              </a:ext>
            </a:extLst>
          </p:cNvPr>
          <p:cNvSpPr txBox="1"/>
          <p:nvPr/>
        </p:nvSpPr>
        <p:spPr>
          <a:xfrm>
            <a:off x="133350" y="190500"/>
            <a:ext cx="11925300" cy="4616648"/>
          </a:xfrm>
          <a:prstGeom prst="rect">
            <a:avLst/>
          </a:prstGeom>
          <a:noFill/>
        </p:spPr>
        <p:txBody>
          <a:bodyPr wrap="square">
            <a:spAutoFit/>
          </a:bodyPr>
          <a:lstStyle/>
          <a:p>
            <a:r>
              <a:rPr lang="en-US" dirty="0"/>
              <a:t>Let’s talk briefly about these  techniques :</a:t>
            </a:r>
          </a:p>
          <a:p>
            <a:r>
              <a:rPr lang="en-US" sz="2000" b="1" dirty="0">
                <a:solidFill>
                  <a:schemeClr val="tx2">
                    <a:lumMod val="75000"/>
                  </a:schemeClr>
                </a:solidFill>
              </a:rPr>
              <a:t>1- Precision:</a:t>
            </a:r>
          </a:p>
          <a:p>
            <a:r>
              <a:rPr lang="en-US" b="1" dirty="0">
                <a:solidFill>
                  <a:schemeClr val="bg1">
                    <a:lumMod val="95000"/>
                    <a:lumOff val="5000"/>
                  </a:schemeClr>
                </a:solidFill>
              </a:rPr>
              <a:t>-</a:t>
            </a:r>
            <a:r>
              <a:rPr lang="en-US" dirty="0">
                <a:solidFill>
                  <a:srgbClr val="00B0F0"/>
                </a:solidFill>
              </a:rPr>
              <a:t>Precision is a measure of the accuracy of the positive predictions made by the classifier.</a:t>
            </a:r>
          </a:p>
          <a:p>
            <a:r>
              <a:rPr lang="en-US" b="1" dirty="0">
                <a:solidFill>
                  <a:schemeClr val="bg1">
                    <a:lumMod val="95000"/>
                    <a:lumOff val="5000"/>
                  </a:schemeClr>
                </a:solidFill>
              </a:rPr>
              <a:t>-</a:t>
            </a:r>
            <a:r>
              <a:rPr lang="en-US" dirty="0"/>
              <a:t>It is calculated as the ratio of true positive predictions to the total number of positive predictions made by the classifier.</a:t>
            </a:r>
          </a:p>
          <a:p>
            <a:r>
              <a:rPr lang="en-US" b="1" dirty="0">
                <a:solidFill>
                  <a:schemeClr val="bg1">
                    <a:lumMod val="95000"/>
                    <a:lumOff val="5000"/>
                  </a:schemeClr>
                </a:solidFill>
              </a:rPr>
              <a:t>-</a:t>
            </a:r>
            <a:r>
              <a:rPr lang="en-US" dirty="0">
                <a:solidFill>
                  <a:srgbClr val="00B0F0"/>
                </a:solidFill>
              </a:rPr>
              <a:t>The mathematical formula for Precision is :</a:t>
            </a:r>
          </a:p>
          <a:p>
            <a:r>
              <a:rPr lang="en-US" dirty="0">
                <a:solidFill>
                  <a:srgbClr val="00B0F0"/>
                </a:solidFill>
              </a:rPr>
              <a:t>Precision=</a:t>
            </a:r>
            <a:r>
              <a:rPr lang="en-US" b="1" dirty="0">
                <a:solidFill>
                  <a:srgbClr val="00B0F0"/>
                </a:solidFill>
              </a:rPr>
              <a:t>(</a:t>
            </a:r>
            <a:r>
              <a:rPr lang="en-US" dirty="0">
                <a:solidFill>
                  <a:srgbClr val="00B0F0"/>
                </a:solidFill>
              </a:rPr>
              <a:t>true positives</a:t>
            </a:r>
            <a:r>
              <a:rPr lang="en-US" b="1" dirty="0">
                <a:solidFill>
                  <a:srgbClr val="00B0F0"/>
                </a:solidFill>
              </a:rPr>
              <a:t>) ÷</a:t>
            </a:r>
            <a:r>
              <a:rPr lang="en-US" dirty="0">
                <a:solidFill>
                  <a:srgbClr val="00B0F0"/>
                </a:solidFill>
              </a:rPr>
              <a:t> </a:t>
            </a:r>
            <a:r>
              <a:rPr lang="en-US" b="1" dirty="0">
                <a:solidFill>
                  <a:srgbClr val="00B0F0"/>
                </a:solidFill>
              </a:rPr>
              <a:t>(</a:t>
            </a:r>
            <a:r>
              <a:rPr lang="en-US" dirty="0">
                <a:solidFill>
                  <a:srgbClr val="00B0F0"/>
                </a:solidFill>
              </a:rPr>
              <a:t>true positives </a:t>
            </a:r>
            <a:r>
              <a:rPr lang="en-US" b="1" dirty="0">
                <a:solidFill>
                  <a:srgbClr val="00B0F0"/>
                </a:solidFill>
              </a:rPr>
              <a:t>+</a:t>
            </a:r>
            <a:r>
              <a:rPr lang="en-US" dirty="0">
                <a:solidFill>
                  <a:srgbClr val="00B0F0"/>
                </a:solidFill>
              </a:rPr>
              <a:t> false positives</a:t>
            </a:r>
            <a:r>
              <a:rPr lang="en-US" b="1" dirty="0">
                <a:solidFill>
                  <a:srgbClr val="00B0F0"/>
                </a:solidFill>
              </a:rPr>
              <a:t>)</a:t>
            </a:r>
          </a:p>
          <a:p>
            <a:r>
              <a:rPr lang="en-US" sz="2000" b="1" dirty="0">
                <a:solidFill>
                  <a:schemeClr val="tx2">
                    <a:lumMod val="75000"/>
                  </a:schemeClr>
                </a:solidFill>
              </a:rPr>
              <a:t>2-Recall :</a:t>
            </a:r>
          </a:p>
          <a:p>
            <a:r>
              <a:rPr lang="en-US" sz="2000" b="1" dirty="0">
                <a:solidFill>
                  <a:srgbClr val="00B0F0"/>
                </a:solidFill>
              </a:rPr>
              <a:t>-</a:t>
            </a:r>
            <a:r>
              <a:rPr lang="en-US" dirty="0">
                <a:solidFill>
                  <a:srgbClr val="00B0F0"/>
                </a:solidFill>
              </a:rPr>
              <a:t>Recall, also known as sensitivity or true positive rate, measures the classifier's ability to correctly identify positive cases from all actual positive cases in the dataset.</a:t>
            </a:r>
          </a:p>
          <a:p>
            <a:r>
              <a:rPr lang="en-US" b="1" dirty="0">
                <a:solidFill>
                  <a:schemeClr val="bg1">
                    <a:lumMod val="95000"/>
                    <a:lumOff val="5000"/>
                  </a:schemeClr>
                </a:solidFill>
              </a:rPr>
              <a:t>-</a:t>
            </a:r>
            <a:r>
              <a:rPr lang="en-US" dirty="0">
                <a:solidFill>
                  <a:schemeClr val="tx1">
                    <a:lumMod val="95000"/>
                  </a:schemeClr>
                </a:solidFill>
              </a:rPr>
              <a:t>It is calculated as the ratio of true positive predictions to the total number of actual positive cases in the dataset.</a:t>
            </a:r>
          </a:p>
          <a:p>
            <a:r>
              <a:rPr lang="en-US" b="1" dirty="0">
                <a:solidFill>
                  <a:schemeClr val="bg1">
                    <a:lumMod val="95000"/>
                    <a:lumOff val="5000"/>
                  </a:schemeClr>
                </a:solidFill>
              </a:rPr>
              <a:t>-</a:t>
            </a:r>
            <a:r>
              <a:rPr lang="en-US" dirty="0">
                <a:solidFill>
                  <a:srgbClr val="00B0F0"/>
                </a:solidFill>
              </a:rPr>
              <a:t>The mathematical formula for Recall is : </a:t>
            </a:r>
          </a:p>
          <a:p>
            <a:r>
              <a:rPr lang="en-US" dirty="0">
                <a:solidFill>
                  <a:srgbClr val="00B0F0"/>
                </a:solidFill>
              </a:rPr>
              <a:t>Recall= </a:t>
            </a:r>
            <a:r>
              <a:rPr lang="en-US" b="1" dirty="0">
                <a:solidFill>
                  <a:srgbClr val="00B0F0"/>
                </a:solidFill>
              </a:rPr>
              <a:t>(</a:t>
            </a:r>
            <a:r>
              <a:rPr lang="en-US" dirty="0">
                <a:solidFill>
                  <a:srgbClr val="00B0F0"/>
                </a:solidFill>
              </a:rPr>
              <a:t>true positives</a:t>
            </a:r>
            <a:r>
              <a:rPr lang="en-US" b="1" dirty="0">
                <a:solidFill>
                  <a:srgbClr val="00B0F0"/>
                </a:solidFill>
              </a:rPr>
              <a:t>) ÷ (</a:t>
            </a:r>
            <a:r>
              <a:rPr lang="en-US" dirty="0">
                <a:solidFill>
                  <a:srgbClr val="00B0F0"/>
                </a:solidFill>
              </a:rPr>
              <a:t>true positives </a:t>
            </a:r>
            <a:r>
              <a:rPr lang="en-US" b="1" dirty="0">
                <a:solidFill>
                  <a:srgbClr val="00B0F0"/>
                </a:solidFill>
              </a:rPr>
              <a:t>+</a:t>
            </a:r>
            <a:r>
              <a:rPr lang="en-US" dirty="0">
                <a:solidFill>
                  <a:srgbClr val="00B0F0"/>
                </a:solidFill>
              </a:rPr>
              <a:t> false positives</a:t>
            </a:r>
            <a:r>
              <a:rPr lang="en-US" b="1" dirty="0">
                <a:solidFill>
                  <a:srgbClr val="00B0F0"/>
                </a:solidFill>
              </a:rPr>
              <a:t>)</a:t>
            </a:r>
          </a:p>
          <a:p>
            <a:endParaRPr lang="en-US" dirty="0">
              <a:solidFill>
                <a:schemeClr val="tx1">
                  <a:lumMod val="95000"/>
                </a:schemeClr>
              </a:solidFill>
            </a:endParaRPr>
          </a:p>
          <a:p>
            <a:endParaRPr lang="en-US" dirty="0">
              <a:solidFill>
                <a:schemeClr val="tx1">
                  <a:lumMod val="95000"/>
                </a:schemeClr>
              </a:solidFill>
            </a:endParaRPr>
          </a:p>
        </p:txBody>
      </p:sp>
    </p:spTree>
    <p:extLst>
      <p:ext uri="{BB962C8B-B14F-4D97-AF65-F5344CB8AC3E}">
        <p14:creationId xmlns:p14="http://schemas.microsoft.com/office/powerpoint/2010/main" val="3643199572"/>
      </p:ext>
    </p:extLst>
  </p:cSld>
  <p:clrMapOvr>
    <a:masterClrMapping/>
  </p:clrMapOvr>
</p:sld>
</file>

<file path=ppt/theme/theme1.xml><?xml version="1.0" encoding="utf-8"?>
<a:theme xmlns:a="http://schemas.openxmlformats.org/drawingml/2006/main" name="Sl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354</TotalTime>
  <Words>1296</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slmyhmdy97@gmail.com</dc:creator>
  <cp:lastModifiedBy>Renad mohamed fawzy</cp:lastModifiedBy>
  <cp:revision>16</cp:revision>
  <dcterms:created xsi:type="dcterms:W3CDTF">2024-04-28T20:17:50Z</dcterms:created>
  <dcterms:modified xsi:type="dcterms:W3CDTF">2024-08-22T18:27:43Z</dcterms:modified>
</cp:coreProperties>
</file>