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Arial Narr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228334-50DE-49FD-956C-F55D2A719B1E}">
  <a:tblStyle styleId="{41228334-50DE-49FD-956C-F55D2A719B1E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AF5"/>
          </a:solidFill>
        </a:fill>
      </a:tcStyle>
    </a:wholeTbl>
    <a:band1H>
      <a:tcTxStyle/>
      <a:tcStyle>
        <a:fill>
          <a:solidFill>
            <a:srgbClr val="CFD2EB"/>
          </a:solidFill>
        </a:fill>
      </a:tcStyle>
    </a:band1H>
    <a:band2H>
      <a:tcTxStyle/>
    </a:band2H>
    <a:band1V>
      <a:tcTxStyle/>
      <a:tcStyle>
        <a:fill>
          <a:solidFill>
            <a:srgbClr val="CFD2E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206576A-51D1-4837-BAC4-46A8C577B652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AF5"/>
          </a:solidFill>
        </a:fill>
      </a:tcStyle>
    </a:wholeTbl>
    <a:band1H>
      <a:tcTxStyle/>
      <a:tcStyle>
        <a:fill>
          <a:solidFill>
            <a:srgbClr val="CFD2EB"/>
          </a:solidFill>
        </a:fill>
      </a:tcStyle>
    </a:band1H>
    <a:band2H>
      <a:tcTxStyle/>
    </a:band2H>
    <a:band1V>
      <a:tcTxStyle/>
      <a:tcStyle>
        <a:fill>
          <a:solidFill>
            <a:srgbClr val="CFD2EB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E8EAF5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AF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italic.fntdata"/><Relationship Id="rId25" Type="http://schemas.openxmlformats.org/officeDocument/2006/relationships/font" Target="fonts/ArialNarrow-bold.fntdata"/><Relationship Id="rId27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473795" y="5052544"/>
            <a:ext cx="5637009" cy="88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3368" lvl="0" marL="64008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3368040" y="-731521"/>
            <a:ext cx="3474719" cy="64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 rot="5400000">
            <a:off x="-436711" y="1966986"/>
            <a:ext cx="523833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3847" lvl="0" marL="32004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3291392" y="764239"/>
            <a:ext cx="4894728" cy="4829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43000" y="731520"/>
            <a:ext cx="6400799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033194" y="2172648"/>
            <a:ext cx="5966665" cy="24233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022438" y="4607510"/>
            <a:ext cx="5970493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42999" y="731518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45151" y="731520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1156446" y="1400326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910" lvl="0" marL="22860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4450" lvl="1" marL="54864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55880" lvl="2" marL="82296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1308" lvl="4" marL="1389888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58927" lvl="5" marL="1664207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55880" lvl="6" marL="196596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58420" lvl="7" marL="22860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55372" lvl="8" marL="2587752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647301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645025" y="1399032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910" lvl="0" marL="22860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4450" lvl="1" marL="54864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55880" lvl="2" marL="82296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1308" lvl="4" marL="1389888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58927" lvl="5" marL="1664207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55880" lvl="6" marL="196596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58420" lvl="7" marL="22860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55372" lvl="8" marL="2587752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1015" lvl="0" marL="22860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93514" y="731520"/>
            <a:ext cx="4017085" cy="4894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5907" lvl="5" marL="1664207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" lvl="6" marL="196596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5400" lvl="7" marL="22860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351" lvl="8" marL="2587752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1075765" y="3497801"/>
            <a:ext cx="3388659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4475175" y="1143000"/>
            <a:ext cx="4114800" cy="3127805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kx="0" rotWithShape="0" algn="bl" stA="23000" stPos="0" sy="-100000" ky="0"/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77887" y="1010486"/>
            <a:ext cx="3694113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50800" lvl="0" marL="1828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sz="11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53847" lvl="0" marL="32004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5105399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768303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143000" y="732260"/>
            <a:ext cx="6400799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igurio/free-software-testing-books/blob/master/free-software-testing-books.md" TargetMode="External"/><Relationship Id="rId4" Type="http://schemas.openxmlformats.org/officeDocument/2006/relationships/hyperlink" Target="https://github.com/ligurio/free-software-testing-books/blob/master/free-software-testing-books.m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manalonaizan@ksu.edu.sa" TargetMode="External"/><Relationship Id="rId4" Type="http://schemas.openxmlformats.org/officeDocument/2006/relationships/hyperlink" Target="mailto:aalamoudi@ksu.edu.s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subTitle"/>
          </p:nvPr>
        </p:nvSpPr>
        <p:spPr>
          <a:xfrm>
            <a:off x="1753495" y="5052544"/>
            <a:ext cx="56369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lang="en-US"/>
              <a:t>First</a:t>
            </a:r>
            <a:r>
              <a:rPr b="0" i="0" lang="en-US" sz="2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Semester, 2017</a:t>
            </a:r>
          </a:p>
        </p:txBody>
      </p:sp>
      <p:sp>
        <p:nvSpPr>
          <p:cNvPr id="101" name="Shape 101"/>
          <p:cNvSpPr txBox="1"/>
          <p:nvPr>
            <p:ph type="ctrTitle"/>
          </p:nvPr>
        </p:nvSpPr>
        <p:spPr>
          <a:xfrm>
            <a:off x="470575" y="3132300"/>
            <a:ext cx="80013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79" lvl="0" marL="182880" marR="0" rtl="0" algn="ctr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Welcome to SWE </a:t>
            </a:r>
            <a:r>
              <a:rPr lang="en-US" sz="4200"/>
              <a:t>434</a:t>
            </a:r>
            <a:b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</a:t>
            </a:r>
            <a:r>
              <a:rPr lang="en-US" sz="4200"/>
              <a:t>Testing &amp; Validation</a:t>
            </a:r>
          </a:p>
        </p:txBody>
      </p:sp>
      <p:pic>
        <p:nvPicPr>
          <p:cNvPr descr="SWE Trans..png"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0415" y="-121355"/>
            <a:ext cx="3625810" cy="23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26770" y="571575"/>
            <a:ext cx="83008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objectives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493919" y="2135105"/>
            <a:ext cx="2911592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59" lvl="1" marL="36576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588450" y="1714575"/>
            <a:ext cx="8377500" cy="42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38735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Trebuchet MS"/>
              <a:buChar char="*"/>
            </a:pPr>
            <a:r>
              <a:rPr lang="en-US">
                <a:solidFill>
                  <a:schemeClr val="dk1"/>
                </a:solidFill>
              </a:rPr>
              <a:t>Describe and outline the importance of software testing in the software development lifecycle.</a:t>
            </a:r>
          </a:p>
          <a:p>
            <a:pPr indent="38735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Trebuchet MS"/>
              <a:buChar char="*"/>
            </a:pPr>
            <a:r>
              <a:rPr lang="en-US">
                <a:solidFill>
                  <a:schemeClr val="dk1"/>
                </a:solidFill>
              </a:rPr>
              <a:t>Explain, evaluate and compare different techniques and software tools for software testing</a:t>
            </a:r>
          </a:p>
          <a:p>
            <a:pPr indent="38735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Trebuchet MS"/>
              <a:buChar char="*"/>
            </a:pPr>
            <a:r>
              <a:rPr lang="en-US">
                <a:solidFill>
                  <a:schemeClr val="dk1"/>
                </a:solidFill>
              </a:rPr>
              <a:t>Demonstrate and analyze different types of tests unit testing, integration testing, system testing, etc</a:t>
            </a:r>
          </a:p>
          <a:p>
            <a:pPr indent="38735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Trebuchet MS"/>
              <a:buChar char="*"/>
            </a:pPr>
            <a:r>
              <a:rPr lang="en-US">
                <a:solidFill>
                  <a:schemeClr val="dk1"/>
                </a:solidFill>
              </a:rPr>
              <a:t>Illustrate, evaluate and operate white box, black box, mutation testing</a:t>
            </a:r>
          </a:p>
          <a:p>
            <a:pPr indent="38735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Trebuchet MS"/>
              <a:buChar char="*"/>
            </a:pPr>
            <a:r>
              <a:rPr lang="en-US">
                <a:solidFill>
                  <a:schemeClr val="dk1"/>
                </a:solidFill>
              </a:rPr>
              <a:t>Write a test plan for a specific software project based on international testing standard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26770" y="571575"/>
            <a:ext cx="83008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Teaching Methods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973675" y="1982701"/>
            <a:ext cx="6994500" cy="27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Lectures (Active Learning).</a:t>
            </a:r>
          </a:p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working groups and discussion sessions.</a:t>
            </a:r>
          </a:p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Case studies </a:t>
            </a:r>
          </a:p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Experiential learning (learning by doing) </a:t>
            </a:r>
          </a:p>
          <a:p>
            <a:pPr indent="-368300" lvl="1" marL="914400" rtl="0">
              <a:spcBef>
                <a:spcPts val="600"/>
              </a:spcBef>
              <a:spcAft>
                <a:spcPts val="0"/>
              </a:spcAft>
              <a:buClr>
                <a:srgbClr val="C3260C"/>
              </a:buClr>
              <a:buSzPct val="100000"/>
            </a:pPr>
            <a:r>
              <a:rPr lang="en-US" sz="2200">
                <a:solidFill>
                  <a:schemeClr val="dk1"/>
                </a:solidFill>
              </a:rPr>
              <a:t>Lab quizzes/ Project </a:t>
            </a:r>
          </a:p>
          <a:p>
            <a:pPr indent="-368300" lvl="1" marL="914400" rtl="0">
              <a:spcBef>
                <a:spcPts val="600"/>
              </a:spcBef>
              <a:spcAft>
                <a:spcPts val="0"/>
              </a:spcAft>
              <a:buClr>
                <a:srgbClr val="C3260C"/>
              </a:buClr>
              <a:buSzPct val="100000"/>
            </a:pPr>
            <a:r>
              <a:rPr lang="en-US" sz="2200">
                <a:solidFill>
                  <a:schemeClr val="dk1"/>
                </a:solidFill>
              </a:rPr>
              <a:t>Take Home Assignments</a:t>
            </a:r>
          </a:p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26770" y="571575"/>
            <a:ext cx="83008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507300" y="2148050"/>
            <a:ext cx="8129400" cy="4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812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Trebuchet MS"/>
              <a:buChar char="*"/>
            </a:pPr>
            <a:r>
              <a:rPr b="1" i="0" lang="en-US" u="none" cap="none" strike="noStrike">
                <a:solidFill>
                  <a:srgbClr val="3F3F3F"/>
                </a:solidFill>
              </a:rPr>
              <a:t>Primary: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 M. Pezzè, M. Young, </a:t>
            </a:r>
            <a:r>
              <a:rPr b="1" lang="en-US">
                <a:solidFill>
                  <a:schemeClr val="dk1"/>
                </a:solidFill>
              </a:rPr>
              <a:t>Software Testing and Analysis:  Process, Principles, and Techniques</a:t>
            </a:r>
            <a:r>
              <a:rPr lang="en-US">
                <a:solidFill>
                  <a:schemeClr val="dk1"/>
                </a:solidFill>
              </a:rPr>
              <a:t>, Wiley, 2008</a:t>
            </a: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 R. Patton, </a:t>
            </a:r>
            <a:r>
              <a:rPr b="1" lang="en-US">
                <a:solidFill>
                  <a:schemeClr val="dk1"/>
                </a:solidFill>
              </a:rPr>
              <a:t>Software Testing</a:t>
            </a:r>
            <a:r>
              <a:rPr lang="en-US">
                <a:solidFill>
                  <a:schemeClr val="dk1"/>
                </a:solidFill>
              </a:rPr>
              <a:t>, 2nd Edition, 2006</a:t>
            </a: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 V. Massol, </a:t>
            </a:r>
            <a:r>
              <a:rPr b="1" lang="en-US">
                <a:solidFill>
                  <a:schemeClr val="dk1"/>
                </a:solidFill>
              </a:rPr>
              <a:t>JUnit in Action</a:t>
            </a:r>
            <a:r>
              <a:rPr lang="en-US">
                <a:solidFill>
                  <a:schemeClr val="dk1"/>
                </a:solidFill>
              </a:rPr>
              <a:t>, Manning, 2004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/>
          </a:p>
          <a:p>
            <a:pPr indent="-7619" lvl="0" marL="4572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b="1" i="0" u="none" cap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26770" y="571575"/>
            <a:ext cx="83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26775" y="1399250"/>
            <a:ext cx="7751400" cy="4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98120" lvl="0" marL="22860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Trebuchet MS"/>
              <a:buChar char="*"/>
            </a:pPr>
            <a:r>
              <a:rPr b="1" i="0" lang="en-US" u="none" cap="none" strike="noStrike">
                <a:solidFill>
                  <a:srgbClr val="3F3F3F"/>
                </a:solidFill>
              </a:rPr>
              <a:t>Supplementary:</a:t>
            </a:r>
          </a:p>
          <a:p>
            <a:pPr indent="-69850" lvl="0" marL="0" marR="0" rtl="0" algn="l">
              <a:spcBef>
                <a:spcPts val="62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-342900" lvl="0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Paul Ammann and Jeff Offutt, </a:t>
            </a:r>
            <a:r>
              <a:rPr b="1" lang="en-US" sz="1800">
                <a:solidFill>
                  <a:schemeClr val="dk1"/>
                </a:solidFill>
              </a:rPr>
              <a:t>Introduction to Software Testing</a:t>
            </a:r>
            <a:r>
              <a:rPr lang="en-US" sz="1800">
                <a:solidFill>
                  <a:schemeClr val="dk1"/>
                </a:solidFill>
              </a:rPr>
              <a:t>, Cambridge University Press, Cambridge, UK, ISBN 0-52188-038-1, 2008</a:t>
            </a:r>
          </a:p>
          <a:p>
            <a:pPr indent="-342900" lvl="0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Daniel Galin, </a:t>
            </a:r>
            <a:r>
              <a:rPr b="1" lang="en-US" sz="1800">
                <a:solidFill>
                  <a:schemeClr val="dk1"/>
                </a:solidFill>
              </a:rPr>
              <a:t>Software Quality Assurance From theory to implementation</a:t>
            </a:r>
            <a:r>
              <a:rPr lang="en-US" sz="1800">
                <a:solidFill>
                  <a:schemeClr val="dk1"/>
                </a:solidFill>
              </a:rPr>
              <a:t>, Pearson 2004</a:t>
            </a:r>
          </a:p>
          <a:p>
            <a:pPr indent="-342900" lvl="0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G.J. Myers, </a:t>
            </a:r>
            <a:r>
              <a:rPr b="1" lang="en-US" sz="1800">
                <a:solidFill>
                  <a:schemeClr val="dk1"/>
                </a:solidFill>
              </a:rPr>
              <a:t>The Art of Software Testing</a:t>
            </a:r>
            <a:r>
              <a:rPr lang="en-US" sz="1800">
                <a:solidFill>
                  <a:schemeClr val="dk1"/>
                </a:solidFill>
              </a:rPr>
              <a:t>, Wiley, 2nd Edition, 2004.</a:t>
            </a:r>
          </a:p>
          <a:p>
            <a:pPr indent="-342900" lvl="0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R.V. Binder, </a:t>
            </a:r>
            <a:r>
              <a:rPr b="1" lang="en-US" sz="1800">
                <a:solidFill>
                  <a:schemeClr val="dk1"/>
                </a:solidFill>
              </a:rPr>
              <a:t>Testing Object-Oriented Systems</a:t>
            </a:r>
            <a:r>
              <a:rPr lang="en-US" sz="1800">
                <a:solidFill>
                  <a:schemeClr val="dk1"/>
                </a:solidFill>
              </a:rPr>
              <a:t>, Addison-Wesley, 1999.</a:t>
            </a:r>
          </a:p>
          <a:p>
            <a:pPr indent="-342900" lvl="0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Free Test books:</a:t>
            </a:r>
            <a:r>
              <a:rPr lang="en-US" sz="1800">
                <a:solidFill>
                  <a:schemeClr val="dk1"/>
                </a:solidFill>
                <a:hlinkClick r:id="rId3"/>
              </a:rPr>
              <a:t>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https://github.com/ligurio/free-software-testing-books/blob/master/free-software-testing-books.md</a:t>
            </a:r>
          </a:p>
          <a:p>
            <a:pPr indent="0" lvl="0" marL="0" marR="0" rtl="0" algn="l">
              <a:spcBef>
                <a:spcPts val="6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/>
          </a:p>
          <a:p>
            <a:pPr indent="-7619" lvl="0" marL="4572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b="1" i="0" u="none" cap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26770" y="571575"/>
            <a:ext cx="83008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LMS for SWE </a:t>
            </a:r>
            <a:r>
              <a:rPr lang="en-US" sz="4200"/>
              <a:t>434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493919" y="2135105"/>
            <a:ext cx="2911592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59" lvl="1" marL="36576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479667" y="3244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208" name="Shape 208"/>
          <p:cNvSpPr/>
          <p:nvPr/>
        </p:nvSpPr>
        <p:spPr>
          <a:xfrm>
            <a:off x="4479667" y="3244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209" name="Shape 209"/>
          <p:cNvSpPr/>
          <p:nvPr/>
        </p:nvSpPr>
        <p:spPr>
          <a:xfrm>
            <a:off x="4479667" y="3244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210" name="Shape 210"/>
          <p:cNvSpPr/>
          <p:nvPr/>
        </p:nvSpPr>
        <p:spPr>
          <a:xfrm>
            <a:off x="4479667" y="3244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211" name="Shape 211"/>
          <p:cNvSpPr/>
          <p:nvPr/>
        </p:nvSpPr>
        <p:spPr>
          <a:xfrm>
            <a:off x="4479667" y="3244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928798"/>
            <a:ext cx="8153400" cy="4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26770" y="571575"/>
            <a:ext cx="83008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Grading Schema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1074729" y="2335813"/>
          <a:ext cx="2999999" cy="3000000"/>
        </p:xfrm>
        <a:graphic>
          <a:graphicData uri="http://schemas.openxmlformats.org/drawingml/2006/table">
            <a:tbl>
              <a:tblPr bandRow="1" firstRow="1">
                <a:noFill/>
                <a:tableStyleId>{3206576A-51D1-4837-BAC4-46A8C577B652}</a:tableStyleId>
              </a:tblPr>
              <a:tblGrid>
                <a:gridCol w="5962825"/>
                <a:gridCol w="1031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 sz="2200"/>
                        <a:t>Midterm 1 exam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8EA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2200"/>
                        <a:t>20</a:t>
                      </a:r>
                      <a:r>
                        <a:rPr b="0" lang="en-U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%</a:t>
                      </a:r>
                    </a:p>
                  </a:txBody>
                  <a:tcPr marT="45725" marB="45725" marR="91450" marL="91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200"/>
                        <a:t>Lab 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D2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20</a:t>
                      </a:r>
                      <a:r>
                        <a:rPr b="0" lang="en-U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%</a:t>
                      </a:r>
                    </a:p>
                  </a:txBody>
                  <a:tcPr marT="45725" marB="45725" marR="91450" marL="91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50000"/>
                        <a:buFont typeface="Arial"/>
                        <a:buNone/>
                      </a:pPr>
                      <a:r>
                        <a:rPr lang="en-US" sz="2200"/>
                        <a:t>Take Home Assignments (2)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8EA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r>
                        <a:rPr lang="en-US" sz="2200"/>
                        <a:t>0</a:t>
                      </a:r>
                      <a:r>
                        <a:rPr b="0" i="0" lang="en-U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%</a:t>
                      </a:r>
                    </a:p>
                  </a:txBody>
                  <a:tcPr marT="45725" marB="45725" marR="91450" marL="91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0000"/>
                        <a:buFont typeface="Arial"/>
                        <a:buNone/>
                      </a:pPr>
                      <a:r>
                        <a:rPr lang="en-US" sz="2200"/>
                        <a:t>Class Quizzes (2-3) / Midterm 2 exam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D2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10%</a:t>
                      </a:r>
                    </a:p>
                  </a:txBody>
                  <a:tcPr marT="45725" marB="45725" marR="91450" marL="91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50000"/>
                        <a:buFont typeface="Arial"/>
                        <a:buNone/>
                      </a:pPr>
                      <a:r>
                        <a:rPr lang="en-US" sz="2200"/>
                        <a:t>Final Exam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/>
                        <a:t>(student should achieve at least 50% of the Final to pass the course)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8EA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200"/>
                        <a:t>40%</a:t>
                      </a:r>
                    </a:p>
                  </a:txBody>
                  <a:tcPr marT="45725" marB="45725" marR="91450" marL="91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</a:t>
                      </a:r>
                    </a:p>
                  </a:txBody>
                  <a:tcPr marT="45725" marB="45725" marR="91450" marL="9145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100%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26770" y="571575"/>
            <a:ext cx="83008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Instructions and Policies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26775" y="2029750"/>
            <a:ext cx="81006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Mobiles should be turned off/silent during lectures and tutorials  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No makeup exams. Exceptions will be considered with evidence and the approval of the exam committee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Academic dishonesty (plagiarism) is strictly prohibited, and both parties will be penalized  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sharp deadline for project and home works will be applied. Late submission will not be accepted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26770" y="571575"/>
            <a:ext cx="83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lang="en-US" sz="4200"/>
              <a:t>E-mail Communication 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774550" y="1635400"/>
            <a:ext cx="7989000" cy="48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/>
              <a:t> </a:t>
            </a:r>
            <a:r>
              <a:rPr lang="en-US"/>
              <a:t>Your email header must start with [SWE434] + your section + your name.</a:t>
            </a:r>
          </a:p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/>
              <a:t> Send your email to yourInstructor@KSU.edu.sa email address.</a:t>
            </a:r>
          </a:p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/>
              <a:t> Send your email from studentID@Student.KSU.edu.sa email address.</a:t>
            </a:r>
          </a:p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/>
              <a:t> Please write your name and your ID at the end of the email.</a:t>
            </a:r>
          </a:p>
          <a:p>
            <a:pPr indent="0" lvl="0" marL="0" marR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817574" y="3132300"/>
            <a:ext cx="76542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79" lvl="0" marL="182880" marR="0" rtl="0" algn="ctr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Welcome </a:t>
            </a:r>
            <a:r>
              <a:rPr lang="en-US" sz="4200"/>
              <a:t>Aboard!</a:t>
            </a:r>
          </a:p>
        </p:txBody>
      </p:sp>
      <p:pic>
        <p:nvPicPr>
          <p:cNvPr descr="SWE Trans..pn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0415" y="-121355"/>
            <a:ext cx="3625800" cy="23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6770" y="571575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73674" y="1714575"/>
            <a:ext cx="35931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7294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0" i="0" lang="en-US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Who?		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622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to know us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622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to know you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622"/>
              </a:spcBef>
              <a:spcAft>
                <a:spcPts val="0"/>
              </a:spcAft>
              <a:buClr>
                <a:srgbClr val="C3260C"/>
              </a:buClr>
              <a:buSzPct val="95136"/>
              <a:buFont typeface="Georgia"/>
              <a:buNone/>
            </a:pPr>
            <a:r>
              <a:t/>
            </a:r>
            <a:endParaRPr/>
          </a:p>
          <a:p>
            <a:pPr indent="-190500" lvl="0" marL="228600" marR="0" rtl="0" algn="l">
              <a:lnSpc>
                <a:spcPct val="80000"/>
              </a:lnSpc>
              <a:spcBef>
                <a:spcPts val="622"/>
              </a:spcBef>
              <a:spcAft>
                <a:spcPts val="0"/>
              </a:spcAft>
              <a:buClr>
                <a:srgbClr val="C3260C"/>
              </a:buClr>
              <a:buSzPct val="95136"/>
              <a:buFont typeface="Georgia"/>
              <a:buNone/>
            </a:pPr>
            <a:r>
              <a:t/>
            </a:r>
            <a:endParaRPr/>
          </a:p>
          <a:p>
            <a:pPr indent="-197294" lvl="0" marL="228600" marR="0" rtl="0" algn="l">
              <a:lnSpc>
                <a:spcPct val="80000"/>
              </a:lnSpc>
              <a:spcBef>
                <a:spcPts val="622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0" i="0" lang="en-US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What?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622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622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Topics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622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sz="2200"/>
          </a:p>
          <a:p>
            <a:pPr indent="-10159" lvl="1" marL="365760" marR="0" rtl="0" algn="l">
              <a:lnSpc>
                <a:spcPct val="80000"/>
              </a:lnSpc>
              <a:spcBef>
                <a:spcPts val="622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28600" marR="0" rtl="0" algn="l">
              <a:lnSpc>
                <a:spcPct val="80000"/>
              </a:lnSpc>
              <a:spcBef>
                <a:spcPts val="608"/>
              </a:spcBef>
              <a:spcAft>
                <a:spcPts val="0"/>
              </a:spcAft>
              <a:buClr>
                <a:srgbClr val="C3260C"/>
              </a:buClr>
              <a:buSzPct val="91000"/>
              <a:buFont typeface="Georgia"/>
              <a:buNone/>
            </a:pPr>
            <a:r>
              <a:t/>
            </a:r>
            <a:endParaRPr b="0" i="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493919" y="2135105"/>
            <a:ext cx="2911592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59" lvl="1" marL="36576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635024" y="1638375"/>
            <a:ext cx="3239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8120" lvl="0" marL="228600" rtl="0">
              <a:lnSpc>
                <a:spcPct val="80000"/>
              </a:lnSpc>
              <a:spcBef>
                <a:spcPts val="622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How?</a:t>
            </a:r>
          </a:p>
          <a:p>
            <a:pPr indent="-80009" lvl="0" marL="365760" rtl="0">
              <a:lnSpc>
                <a:spcPct val="80000"/>
              </a:lnSpc>
              <a:spcBef>
                <a:spcPts val="622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</a:p>
          <a:p>
            <a:pPr indent="-80009" lvl="0" marL="365760" rtl="0">
              <a:lnSpc>
                <a:spcPct val="80000"/>
              </a:lnSpc>
              <a:spcBef>
                <a:spcPts val="622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Schedule</a:t>
            </a:r>
          </a:p>
          <a:p>
            <a:pPr indent="-80009" lvl="0" marL="365760" rtl="0">
              <a:lnSpc>
                <a:spcPct val="80000"/>
              </a:lnSpc>
              <a:spcBef>
                <a:spcPts val="622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Grading system </a:t>
            </a:r>
          </a:p>
          <a:p>
            <a:pPr indent="-80009" lvl="0" marL="365760" rtl="0">
              <a:lnSpc>
                <a:spcPct val="80000"/>
              </a:lnSpc>
              <a:spcBef>
                <a:spcPts val="622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812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Trebuchet MS"/>
              <a:buChar char="*"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</a:t>
            </a:r>
          </a:p>
          <a:p>
            <a:pPr indent="-10159" lvl="1" marL="36576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 &amp; session rules</a:t>
            </a:r>
          </a:p>
          <a:p>
            <a:pPr indent="-10159" lvl="1" marL="36576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Deliverables</a:t>
            </a:r>
          </a:p>
          <a:p>
            <a:pPr indent="-10159" lvl="1" marL="36576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59" lvl="1" marL="36576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6770" y="571575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to Know us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26775" y="1714575"/>
            <a:ext cx="8114700" cy="4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797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Ms. Manal AlOnaizan </a:t>
            </a:r>
          </a:p>
          <a:p>
            <a:pPr indent="-2540" lvl="1" marL="320040" marR="0" rtl="0" algn="l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manalonaizan@ksu.edu.sa</a:t>
            </a:r>
          </a:p>
          <a:p>
            <a:pPr indent="-2540" lvl="1" marL="320040" marR="0" rtl="0" algn="l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Office #6T23</a:t>
            </a:r>
          </a:p>
          <a:p>
            <a:pPr indent="-2540" lvl="1" marL="320040" rtl="0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lang="en-US" sz="1800"/>
              <a:t>Office hours: TBA.</a:t>
            </a:r>
          </a:p>
          <a:p>
            <a:pPr indent="0" lvl="1" marL="0" rtl="0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sz="1800"/>
          </a:p>
          <a:p>
            <a:pPr indent="-267970" lvl="0" marL="28575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Ms. Arwa Alamoudi </a:t>
            </a:r>
          </a:p>
          <a:p>
            <a:pPr indent="-2540" lvl="1" marL="320040" marR="0" rtl="0" algn="l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aalamoudi@ksu.edu.sa</a:t>
            </a:r>
          </a:p>
          <a:p>
            <a:pPr indent="-2540" lvl="1" marL="320040" marR="0" rtl="0" algn="l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Office #6T61</a:t>
            </a:r>
          </a:p>
          <a:p>
            <a:pPr indent="-2540" lvl="1" marL="320040" marR="0" rtl="0" algn="l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lang="en-US" sz="1800"/>
              <a:t>Office hours: TBA.</a:t>
            </a:r>
          </a:p>
          <a:p>
            <a:pPr indent="-2540" lvl="1" marL="320040" marR="0" rtl="0" algn="l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sz="1800"/>
          </a:p>
          <a:p>
            <a:pPr indent="0" lvl="1" marL="317500" marR="0" rtl="0" algn="l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sz="1800"/>
          </a:p>
          <a:p>
            <a:pPr indent="-2540" lvl="1" marL="320040" marR="0" rtl="0" algn="l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sz="1800"/>
          </a:p>
          <a:p>
            <a:pPr indent="-2540" lvl="1" marL="320040" marR="0" rtl="0" algn="l">
              <a:spcBef>
                <a:spcPts val="58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sz="2200"/>
          </a:p>
          <a:p>
            <a:pPr indent="-193039" lvl="1" marL="54864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94545"/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59" lvl="1" marL="36576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2860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94545"/>
              <a:buFont typeface="Georgia"/>
              <a:buNone/>
            </a:pPr>
            <a:r>
              <a:t/>
            </a:r>
            <a:endParaRPr b="0" i="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237662" y="2782316"/>
            <a:ext cx="6512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to Know You …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493919" y="2135105"/>
            <a:ext cx="29115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59" lvl="1" marL="36576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26770" y="571575"/>
            <a:ext cx="83008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will we learn in SWE </a:t>
            </a:r>
            <a:r>
              <a:rPr lang="en-US" sz="4200"/>
              <a:t>434</a:t>
            </a: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04900" y="1343875"/>
            <a:ext cx="87342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Code: </a:t>
            </a: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SWE </a:t>
            </a:r>
            <a:r>
              <a:rPr lang="en-US"/>
              <a:t>434</a:t>
            </a:r>
          </a:p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Title:</a:t>
            </a: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>
                <a:solidFill>
                  <a:srgbClr val="3F3F3F"/>
                </a:solidFill>
              </a:rPr>
              <a:t>Software Testing and Validation</a:t>
            </a:r>
            <a:r>
              <a:rPr i="0" lang="en-US" sz="2200" u="none" cap="none" strike="noStrike">
                <a:solidFill>
                  <a:srgbClr val="3F3F3F"/>
                </a:solidFill>
              </a:rPr>
              <a:t>.</a:t>
            </a:r>
          </a:p>
          <a:p>
            <a:pPr indent="0" lvl="1" marL="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Credit Hours: </a:t>
            </a:r>
            <a:r>
              <a:rPr lang="en-US" sz="2200"/>
              <a:t>3</a:t>
            </a: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/>
              <a:t>3</a:t>
            </a:r>
            <a:r>
              <a:rPr b="0" i="0" lang="en-US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+0+1).                     </a:t>
            </a:r>
            <a:r>
              <a:rPr b="1" lang="en-US" sz="2200"/>
              <a:t>Pre-requisites: </a:t>
            </a:r>
            <a:r>
              <a:rPr lang="en-US" sz="2200"/>
              <a:t>SWE 333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-198120" lvl="0" marL="228600" marR="0" rtl="0" algn="l">
              <a:spcBef>
                <a:spcPts val="62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1" i="0" lang="en-US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Outline: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This course covers software testing and validation in details and include the following topics: Introduction to testing - Software validation and verification – Test cases – Managing the testing process: developing test plans, test scripts and test cases, reports - Unit, functional, and acceptance testing - Black-box and white-box testing - Equivalence partitioning - Path testing – Cyclomatic complexity - Integration testing – System Testing: Regression testing; Interface testing; Stress testing; Incremental testing; Interaction and Usability testing; etc. - Object-oriented  testing - Software testing tools - Alpha, beta, and user acceptance testing – Testing in agile development environment -  Automated testing. Students participate in a group project  or lab session on software testing.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26770" y="571575"/>
            <a:ext cx="83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Testing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493919" y="2135105"/>
            <a:ext cx="29115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59" lvl="1" marL="36576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88450" y="1714575"/>
            <a:ext cx="8377500" cy="42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70000"/>
              <a:buFont typeface="Trebuchet MS"/>
            </a:pPr>
            <a:r>
              <a:rPr lang="en-US" sz="2400">
                <a:solidFill>
                  <a:schemeClr val="dk1"/>
                </a:solidFill>
              </a:rPr>
              <a:t>Software testing can be stated as the process of  validating and verifying that a computer program/application/product:</a:t>
            </a:r>
          </a:p>
          <a:p>
            <a:pPr indent="-349250" lvl="1" marL="69215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Trebuchet MS"/>
            </a:pPr>
            <a:r>
              <a:rPr lang="en-US">
                <a:solidFill>
                  <a:schemeClr val="dk1"/>
                </a:solidFill>
              </a:rPr>
              <a:t>meets the requirements that guided its design and development,  works as expected</a:t>
            </a:r>
          </a:p>
          <a:p>
            <a:pPr indent="-349250" lvl="1" marL="69215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Trebuchet MS"/>
            </a:pPr>
            <a:r>
              <a:rPr lang="en-US">
                <a:solidFill>
                  <a:schemeClr val="dk1"/>
                </a:solidFill>
              </a:rPr>
              <a:t>is implemented with the same characteristics</a:t>
            </a:r>
          </a:p>
          <a:p>
            <a:pPr indent="-349250" lvl="1" marL="692150" rtl="0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rebuchet MS"/>
            </a:pPr>
            <a:r>
              <a:rPr lang="en-US">
                <a:solidFill>
                  <a:schemeClr val="dk1"/>
                </a:solidFill>
              </a:rPr>
              <a:t>satisfies the needs of stakeholders</a:t>
            </a:r>
            <a:r>
              <a:rPr lang="en-US" sz="1400">
                <a:solidFill>
                  <a:schemeClr val="dk1"/>
                </a:solidFill>
              </a:rPr>
              <a:t>.[wiki]</a:t>
            </a: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342900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Trebuchet MS"/>
            </a:pPr>
            <a:r>
              <a:rPr lang="en-US" sz="2400">
                <a:solidFill>
                  <a:schemeClr val="dk1"/>
                </a:solidFill>
              </a:rPr>
              <a:t>Software testing is a popular </a:t>
            </a:r>
            <a:r>
              <a:rPr lang="en-US" sz="2400">
                <a:solidFill>
                  <a:srgbClr val="FFC000"/>
                </a:solidFill>
              </a:rPr>
              <a:t>risk management strategy</a:t>
            </a:r>
            <a:r>
              <a:rPr lang="en-US" sz="2400">
                <a:solidFill>
                  <a:schemeClr val="dk1"/>
                </a:solidFill>
              </a:rPr>
              <a:t>. It is used to verify that functional requirements were met. </a:t>
            </a:r>
          </a:p>
          <a:p>
            <a:pPr indent="-342900" lvl="0" marL="342900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26770" y="571575"/>
            <a:ext cx="83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Software Testing?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493919" y="2135105"/>
            <a:ext cx="29115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59" lvl="1" marL="36576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88450" y="1714575"/>
            <a:ext cx="8377500" cy="42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“Testing is the process of establishing confidence that a program or system does what it is supposed to.”	by Hetzel 1973</a:t>
            </a:r>
            <a:br>
              <a:rPr lang="en-US" sz="2400">
                <a:solidFill>
                  <a:schemeClr val="dk1"/>
                </a:solidFill>
              </a:rPr>
            </a:br>
            <a:br>
              <a:rPr lang="en-US" sz="24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“Testing is the process of executing a program or system with the intent of finding </a:t>
            </a:r>
            <a:r>
              <a:rPr lang="en-US" sz="2400">
                <a:solidFill>
                  <a:srgbClr val="FF0000"/>
                </a:solidFill>
              </a:rPr>
              <a:t>errors</a:t>
            </a:r>
            <a:r>
              <a:rPr lang="en-US" sz="2400">
                <a:solidFill>
                  <a:schemeClr val="dk1"/>
                </a:solidFill>
              </a:rPr>
              <a:t>.”	by Myers 1979</a:t>
            </a:r>
            <a:br>
              <a:rPr lang="en-US" sz="2400">
                <a:solidFill>
                  <a:schemeClr val="dk1"/>
                </a:solidFill>
              </a:rPr>
            </a:br>
            <a:br>
              <a:rPr lang="en-US" sz="24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“Testing is any activity aimed at evaluating an attribute or capability of a program or system and determining that it meets its required results.”  by Hetzel 1983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6770" y="571575"/>
            <a:ext cx="83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Testing in Traditional Software Lifecycle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493919" y="2135105"/>
            <a:ext cx="29115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59" lvl="1" marL="365760" marR="0" rtl="0" algn="l">
              <a:spcBef>
                <a:spcPts val="70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28600" marR="0" rtl="0" algn="l">
              <a:spcBef>
                <a:spcPts val="740"/>
              </a:spcBef>
              <a:spcAft>
                <a:spcPts val="0"/>
              </a:spcAft>
              <a:buClr>
                <a:srgbClr val="C3260C"/>
              </a:buClr>
              <a:buFont typeface="Georgia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9" name="Shape 149"/>
          <p:cNvCxnSpPr/>
          <p:nvPr/>
        </p:nvCxnSpPr>
        <p:spPr>
          <a:xfrm flipH="1" rot="10800000">
            <a:off x="3429000" y="1828800"/>
            <a:ext cx="5257800" cy="2514600"/>
          </a:xfrm>
          <a:prstGeom prst="straightConnector1">
            <a:avLst/>
          </a:prstGeom>
          <a:noFill/>
          <a:ln cap="flat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3429000" y="4800600"/>
            <a:ext cx="5257800" cy="1143000"/>
          </a:xfrm>
          <a:prstGeom prst="straightConnector1">
            <a:avLst/>
          </a:prstGeom>
          <a:noFill/>
          <a:ln cap="flat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1905000" y="4800600"/>
            <a:ext cx="3581400" cy="1143000"/>
          </a:xfrm>
          <a:prstGeom prst="straightConnector1">
            <a:avLst/>
          </a:prstGeom>
          <a:noFill/>
          <a:ln cap="flat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Shape 152"/>
          <p:cNvCxnSpPr/>
          <p:nvPr/>
        </p:nvCxnSpPr>
        <p:spPr>
          <a:xfrm flipH="1" rot="10800000">
            <a:off x="1905000" y="1828800"/>
            <a:ext cx="3581400" cy="2514600"/>
          </a:xfrm>
          <a:prstGeom prst="straightConnector1">
            <a:avLst/>
          </a:prstGeom>
          <a:noFill/>
          <a:ln cap="flat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Shape 153"/>
          <p:cNvSpPr txBox="1"/>
          <p:nvPr/>
        </p:nvSpPr>
        <p:spPr>
          <a:xfrm>
            <a:off x="762000" y="1524000"/>
            <a:ext cx="3733800" cy="4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SzPct val="25000"/>
              <a:buFont typeface="Times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Specifications</a:t>
            </a: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Font typeface="Times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SzPct val="25000"/>
              <a:buFont typeface="Times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Font typeface="Times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SzPct val="25000"/>
              <a:buFont typeface="Times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Designs</a:t>
            </a: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Font typeface="Times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SzPct val="25000"/>
              <a:buFont typeface="Times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Font typeface="Times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Font typeface="Times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SzPct val="25000"/>
              <a:buFont typeface="Times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Font typeface="Times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Font typeface="Times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SzPct val="25000"/>
              <a:buFont typeface="Times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Packaging and Delivery</a:t>
            </a: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Font typeface="Times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C7E28"/>
              </a:buClr>
              <a:buSzPct val="25000"/>
              <a:buFont typeface="Times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</a:t>
            </a:r>
          </a:p>
        </p:txBody>
      </p:sp>
      <p:sp>
        <p:nvSpPr>
          <p:cNvPr id="154" name="Shape 154"/>
          <p:cNvSpPr/>
          <p:nvPr/>
        </p:nvSpPr>
        <p:spPr>
          <a:xfrm>
            <a:off x="2514600" y="3429000"/>
            <a:ext cx="152400" cy="152400"/>
          </a:xfrm>
          <a:prstGeom prst="downArrow">
            <a:avLst>
              <a:gd fmla="val 37500" name="adj1"/>
              <a:gd fmla="val 31250" name="adj2"/>
            </a:avLst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 rot="5400000">
            <a:off x="2523525" y="3467550"/>
            <a:ext cx="134400" cy="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514600" y="2743200"/>
            <a:ext cx="152400" cy="152400"/>
          </a:xfrm>
          <a:prstGeom prst="downArrow">
            <a:avLst>
              <a:gd fmla="val 37500" name="adj1"/>
              <a:gd fmla="val 31250" name="adj2"/>
            </a:avLst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 rot="5400000">
            <a:off x="2523525" y="2781750"/>
            <a:ext cx="134400" cy="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2514600" y="2133600"/>
            <a:ext cx="152400" cy="152400"/>
          </a:xfrm>
          <a:prstGeom prst="downArrow">
            <a:avLst>
              <a:gd fmla="val 37500" name="adj1"/>
              <a:gd fmla="val 31250" name="adj2"/>
            </a:avLst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 rot="5400000">
            <a:off x="2523525" y="2172150"/>
            <a:ext cx="134400" cy="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2514600" y="4038600"/>
            <a:ext cx="152400" cy="152400"/>
          </a:xfrm>
          <a:prstGeom prst="downArrow">
            <a:avLst>
              <a:gd fmla="val 37500" name="adj1"/>
              <a:gd fmla="val 31250" name="adj2"/>
            </a:avLst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 rot="5400000">
            <a:off x="2523525" y="4077150"/>
            <a:ext cx="134400" cy="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514600" y="5029200"/>
            <a:ext cx="152400" cy="152400"/>
          </a:xfrm>
          <a:prstGeom prst="downArrow">
            <a:avLst>
              <a:gd fmla="val 37500" name="adj1"/>
              <a:gd fmla="val 31250" name="adj2"/>
            </a:avLst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 rot="5400000">
            <a:off x="2523525" y="5067750"/>
            <a:ext cx="134400" cy="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2514600" y="5715000"/>
            <a:ext cx="152400" cy="152400"/>
          </a:xfrm>
          <a:prstGeom prst="downArrow">
            <a:avLst>
              <a:gd fmla="val 37500" name="adj1"/>
              <a:gd fmla="val 31250" name="adj2"/>
            </a:avLst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 rot="5400000">
            <a:off x="2523525" y="5619150"/>
            <a:ext cx="134400" cy="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86400" y="1828800"/>
            <a:ext cx="3335700" cy="4114800"/>
          </a:xfrm>
          <a:prstGeom prst="rect">
            <a:avLst/>
          </a:prstGeom>
          <a:solidFill>
            <a:srgbClr val="FFFFFF">
              <a:alpha val="36860"/>
            </a:srgbClr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905000" y="4343400"/>
            <a:ext cx="15240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622900" y="2133600"/>
            <a:ext cx="30639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Module Testing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Functional Unit Testing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Integration Testing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Testing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First Full-Scale,      Operational Application 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26770" y="571575"/>
            <a:ext cx="83008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SWE </a:t>
            </a:r>
            <a:r>
              <a:rPr lang="en-US" sz="4200"/>
              <a:t>434</a:t>
            </a:r>
            <a:r>
              <a:rPr b="1" i="0" lang="en-US" sz="4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Topics</a:t>
            </a:r>
          </a:p>
        </p:txBody>
      </p:sp>
      <p:graphicFrame>
        <p:nvGraphicFramePr>
          <p:cNvPr id="174" name="Shape 174"/>
          <p:cNvGraphicFramePr/>
          <p:nvPr/>
        </p:nvGraphicFramePr>
        <p:xfrm>
          <a:off x="626962" y="1405630"/>
          <a:ext cx="3000000" cy="2999999"/>
        </p:xfrm>
        <a:graphic>
          <a:graphicData uri="http://schemas.openxmlformats.org/drawingml/2006/table">
            <a:tbl>
              <a:tblPr bandRow="1" firstRow="1">
                <a:noFill/>
                <a:tableStyleId>{41228334-50DE-49FD-956C-F55D2A719B1E}</a:tableStyleId>
              </a:tblPr>
              <a:tblGrid>
                <a:gridCol w="7496775"/>
              </a:tblGrid>
              <a:tr h="40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Topics</a:t>
                      </a:r>
                    </a:p>
                  </a:txBody>
                  <a:tcPr marT="45725" marB="45725" marR="91450" marL="91450"/>
                </a:tc>
              </a:tr>
              <a:tr h="402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/>
                        <a:t>Basics of testing and some important terminologies</a:t>
                      </a:r>
                    </a:p>
                  </a:txBody>
                  <a:tcPr marT="0" marB="0" marR="68575" marL="68575"/>
                </a:tc>
              </a:tr>
              <a:tr h="402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/>
                        <a:t>Types of Testing and Level of Testing</a:t>
                      </a:r>
                    </a:p>
                  </a:txBody>
                  <a:tcPr marT="45725" marB="45725" marR="91450" marL="91450"/>
                </a:tc>
              </a:tr>
              <a:tr h="402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/>
                        <a:t>Overview of Black Box Testing and its approaches</a:t>
                      </a:r>
                    </a:p>
                  </a:txBody>
                  <a:tcPr marT="0" marB="0" marR="68575" marL="68575"/>
                </a:tc>
              </a:tr>
              <a:tr h="402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spcAft>
                          <a:spcPts val="300"/>
                        </a:spcAft>
                        <a:buSzPct val="78571"/>
                        <a:buNone/>
                      </a:pPr>
                      <a:r>
                        <a:rPr lang="en-US"/>
                        <a:t>White Box Testing and its approaches</a:t>
                      </a:r>
                    </a:p>
                  </a:txBody>
                  <a:tcPr marT="0" marB="0" marR="68575" marL="68575"/>
                </a:tc>
              </a:tr>
              <a:tr h="40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/>
                        <a:t>Grey Box Testing: Round trip example, conformance testing</a:t>
                      </a:r>
                    </a:p>
                  </a:txBody>
                  <a:tcPr marT="0" marB="0" marR="68575" marL="68575"/>
                </a:tc>
              </a:tr>
              <a:tr h="40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/>
                        <a:t>System Testing</a:t>
                      </a:r>
                    </a:p>
                  </a:txBody>
                  <a:tcPr marT="0" marB="0" marR="68575" marL="68575"/>
                </a:tc>
              </a:tr>
              <a:tr h="402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/>
                        <a:t>Test Plan</a:t>
                      </a:r>
                    </a:p>
                  </a:txBody>
                  <a:tcPr marT="0" marB="0" marR="68575" marL="68575"/>
                </a:tc>
              </a:tr>
              <a:tr h="402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/>
                        <a:t>State-based Testing</a:t>
                      </a:r>
                    </a:p>
                  </a:txBody>
                  <a:tcPr marT="0" marB="0" marR="68575" marL="68575"/>
                </a:tc>
              </a:tr>
              <a:tr h="402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/>
                        <a:t>Cyclomatic Complexity</a:t>
                      </a: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75" name="Shape 175"/>
          <p:cNvGraphicFramePr/>
          <p:nvPr/>
        </p:nvGraphicFramePr>
        <p:xfrm>
          <a:off x="626975" y="5831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{41228334-50DE-49FD-956C-F55D2A719B1E}</a:tableStyleId>
              </a:tblPr>
              <a:tblGrid>
                <a:gridCol w="429825"/>
                <a:gridCol w="5854650"/>
                <a:gridCol w="1218225"/>
              </a:tblGrid>
              <a:tr h="4022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Hands on experience on different testing Tools: Junit, Clover, CodeCover, Mock Object, DbUnit etc</a:t>
                      </a:r>
                    </a:p>
                  </a:txBody>
                  <a:tcPr marT="0" marB="0" marR="68575" marL="68575">
                    <a:solidFill>
                      <a:srgbClr val="CFD2EB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pstream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