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1506E-040D-49D0-BEE8-C74D41C20F11}" type="doc">
      <dgm:prSet loTypeId="urn:microsoft.com/office/officeart/2005/8/layout/process1" loCatId="process" qsTypeId="urn:microsoft.com/office/officeart/2005/8/quickstyle/3d2" qsCatId="3D" csTypeId="urn:microsoft.com/office/officeart/2005/8/colors/colorful1#6" csCatId="colorful" phldr="1"/>
      <dgm:spPr/>
    </dgm:pt>
    <dgm:pt modelId="{DA7FF0E1-0D21-4C3C-B3A6-86A4E48E3813}">
      <dgm:prSet phldrT="[Text]"/>
      <dgm:spPr/>
      <dgm:t>
        <a:bodyPr/>
        <a:lstStyle/>
        <a:p>
          <a:r>
            <a:rPr lang="id-ID" b="1" dirty="0" smtClean="0"/>
            <a:t>Pembuka</a:t>
          </a:r>
          <a:endParaRPr lang="id-ID" b="1" dirty="0"/>
        </a:p>
      </dgm:t>
    </dgm:pt>
    <dgm:pt modelId="{AA9C984C-BA98-4A74-9674-801658F79E44}" type="parTrans" cxnId="{E602501A-7B2B-4963-8089-3FDE9413C5E4}">
      <dgm:prSet/>
      <dgm:spPr/>
      <dgm:t>
        <a:bodyPr/>
        <a:lstStyle/>
        <a:p>
          <a:endParaRPr lang="id-ID"/>
        </a:p>
      </dgm:t>
    </dgm:pt>
    <dgm:pt modelId="{93E25C7A-BDE5-4CC5-A000-02D24B1DD5FC}" type="sibTrans" cxnId="{E602501A-7B2B-4963-8089-3FDE9413C5E4}">
      <dgm:prSet/>
      <dgm:spPr/>
      <dgm:t>
        <a:bodyPr/>
        <a:lstStyle/>
        <a:p>
          <a:endParaRPr lang="id-ID"/>
        </a:p>
      </dgm:t>
    </dgm:pt>
    <dgm:pt modelId="{94725187-9573-438E-BB0F-A1613E82EE7E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id-ID" b="1" dirty="0" smtClean="0"/>
            <a:t>Alasan</a:t>
          </a:r>
          <a:endParaRPr lang="id-ID" b="1" dirty="0"/>
        </a:p>
      </dgm:t>
    </dgm:pt>
    <dgm:pt modelId="{24FAD6DE-7393-4ACC-BEFA-08119F21BB42}" type="parTrans" cxnId="{76157137-AA63-4836-91A3-0E6A4E87B635}">
      <dgm:prSet/>
      <dgm:spPr/>
      <dgm:t>
        <a:bodyPr/>
        <a:lstStyle/>
        <a:p>
          <a:endParaRPr lang="id-ID"/>
        </a:p>
      </dgm:t>
    </dgm:pt>
    <dgm:pt modelId="{338C77E4-CAA1-4BFC-B935-17FFB5C4A79E}" type="sibTrans" cxnId="{76157137-AA63-4836-91A3-0E6A4E87B635}">
      <dgm:prSet/>
      <dgm:spPr/>
      <dgm:t>
        <a:bodyPr/>
        <a:lstStyle/>
        <a:p>
          <a:endParaRPr lang="id-ID"/>
        </a:p>
      </dgm:t>
    </dgm:pt>
    <dgm:pt modelId="{EF9FB93F-850A-408E-AD48-1A25EE8052CE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d-ID" b="1" dirty="0" smtClean="0"/>
            <a:t>Bad-news</a:t>
          </a:r>
          <a:endParaRPr lang="id-ID" b="1" dirty="0"/>
        </a:p>
      </dgm:t>
    </dgm:pt>
    <dgm:pt modelId="{0754BF18-B28A-4290-8D91-D44DBC663D27}" type="parTrans" cxnId="{77E742CC-DDE9-463F-B4DA-5F7C8F252B4C}">
      <dgm:prSet/>
      <dgm:spPr/>
      <dgm:t>
        <a:bodyPr/>
        <a:lstStyle/>
        <a:p>
          <a:endParaRPr lang="id-ID"/>
        </a:p>
      </dgm:t>
    </dgm:pt>
    <dgm:pt modelId="{B4987ED4-DAEA-4994-B6F7-F9E1A246E3E0}" type="sibTrans" cxnId="{77E742CC-DDE9-463F-B4DA-5F7C8F252B4C}">
      <dgm:prSet/>
      <dgm:spPr/>
      <dgm:t>
        <a:bodyPr/>
        <a:lstStyle/>
        <a:p>
          <a:endParaRPr lang="id-ID"/>
        </a:p>
      </dgm:t>
    </dgm:pt>
    <dgm:pt modelId="{77C2F078-6797-4D70-9750-9491449616C4}">
      <dgm:prSet phldrT="[Text]"/>
      <dgm:spPr/>
      <dgm:t>
        <a:bodyPr/>
        <a:lstStyle/>
        <a:p>
          <a:r>
            <a:rPr lang="id-ID" b="1" dirty="0" smtClean="0"/>
            <a:t>Penutup</a:t>
          </a:r>
          <a:endParaRPr lang="id-ID" b="1" dirty="0"/>
        </a:p>
      </dgm:t>
    </dgm:pt>
    <dgm:pt modelId="{9F2664C7-C74D-4BE9-99C0-6267AC3CFD8D}" type="parTrans" cxnId="{1355491A-F34F-4F55-9F81-73E0A509FFE9}">
      <dgm:prSet/>
      <dgm:spPr/>
      <dgm:t>
        <a:bodyPr/>
        <a:lstStyle/>
        <a:p>
          <a:endParaRPr lang="id-ID"/>
        </a:p>
      </dgm:t>
    </dgm:pt>
    <dgm:pt modelId="{A143D9D8-F29B-4C62-B83A-0AB4E2B2B12E}" type="sibTrans" cxnId="{1355491A-F34F-4F55-9F81-73E0A509FFE9}">
      <dgm:prSet/>
      <dgm:spPr/>
      <dgm:t>
        <a:bodyPr/>
        <a:lstStyle/>
        <a:p>
          <a:endParaRPr lang="id-ID"/>
        </a:p>
      </dgm:t>
    </dgm:pt>
    <dgm:pt modelId="{6D664CEB-011C-4F6C-B71C-C586B58BBAF3}" type="pres">
      <dgm:prSet presAssocID="{3121506E-040D-49D0-BEE8-C74D41C20F11}" presName="Name0" presStyleCnt="0">
        <dgm:presLayoutVars>
          <dgm:dir/>
          <dgm:resizeHandles val="exact"/>
        </dgm:presLayoutVars>
      </dgm:prSet>
      <dgm:spPr/>
    </dgm:pt>
    <dgm:pt modelId="{DA0019CE-7D0D-474A-9E29-4A1B78308222}" type="pres">
      <dgm:prSet presAssocID="{DA7FF0E1-0D21-4C3C-B3A6-86A4E48E381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0EE34C-8B5C-4924-A0C1-AED35E128699}" type="pres">
      <dgm:prSet presAssocID="{93E25C7A-BDE5-4CC5-A000-02D24B1DD5FC}" presName="sibTrans" presStyleLbl="sibTrans2D1" presStyleIdx="0" presStyleCnt="3"/>
      <dgm:spPr/>
      <dgm:t>
        <a:bodyPr/>
        <a:lstStyle/>
        <a:p>
          <a:endParaRPr lang="id-ID"/>
        </a:p>
      </dgm:t>
    </dgm:pt>
    <dgm:pt modelId="{C3ABA379-E260-4B65-BEED-457EC6183246}" type="pres">
      <dgm:prSet presAssocID="{93E25C7A-BDE5-4CC5-A000-02D24B1DD5FC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965EC5D2-DE36-462D-92D0-CF1080F5060E}" type="pres">
      <dgm:prSet presAssocID="{94725187-9573-438E-BB0F-A1613E82EE7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244109-8907-4736-AE64-4F43C088B56A}" type="pres">
      <dgm:prSet presAssocID="{338C77E4-CAA1-4BFC-B935-17FFB5C4A79E}" presName="sibTrans" presStyleLbl="sibTrans2D1" presStyleIdx="1" presStyleCnt="3"/>
      <dgm:spPr/>
      <dgm:t>
        <a:bodyPr/>
        <a:lstStyle/>
        <a:p>
          <a:endParaRPr lang="id-ID"/>
        </a:p>
      </dgm:t>
    </dgm:pt>
    <dgm:pt modelId="{B656197E-A439-4735-ABCC-F039A7574494}" type="pres">
      <dgm:prSet presAssocID="{338C77E4-CAA1-4BFC-B935-17FFB5C4A79E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EB81F368-F722-4F87-AAE4-397747B1B8A5}" type="pres">
      <dgm:prSet presAssocID="{EF9FB93F-850A-408E-AD48-1A25EE8052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02FCB7-0055-4A5E-AABF-75F4A82BC2CD}" type="pres">
      <dgm:prSet presAssocID="{B4987ED4-DAEA-4994-B6F7-F9E1A246E3E0}" presName="sibTrans" presStyleLbl="sibTrans2D1" presStyleIdx="2" presStyleCnt="3"/>
      <dgm:spPr/>
      <dgm:t>
        <a:bodyPr/>
        <a:lstStyle/>
        <a:p>
          <a:endParaRPr lang="id-ID"/>
        </a:p>
      </dgm:t>
    </dgm:pt>
    <dgm:pt modelId="{33DCCC5E-EDEA-4E8F-93FF-01C6A5867178}" type="pres">
      <dgm:prSet presAssocID="{B4987ED4-DAEA-4994-B6F7-F9E1A246E3E0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1380FB93-8467-4B5F-A0A5-5F5B23580CD3}" type="pres">
      <dgm:prSet presAssocID="{77C2F078-6797-4D70-9750-9491449616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428917F-A748-443A-87B8-76633C370FF8}" type="presOf" srcId="{B4987ED4-DAEA-4994-B6F7-F9E1A246E3E0}" destId="{8802FCB7-0055-4A5E-AABF-75F4A82BC2CD}" srcOrd="0" destOrd="0" presId="urn:microsoft.com/office/officeart/2005/8/layout/process1"/>
    <dgm:cxn modelId="{81E5851D-DB97-4588-9A39-5C4B36379E43}" type="presOf" srcId="{93E25C7A-BDE5-4CC5-A000-02D24B1DD5FC}" destId="{340EE34C-8B5C-4924-A0C1-AED35E128699}" srcOrd="0" destOrd="0" presId="urn:microsoft.com/office/officeart/2005/8/layout/process1"/>
    <dgm:cxn modelId="{0B226B72-C317-4996-9387-FFC4B59CE41D}" type="presOf" srcId="{93E25C7A-BDE5-4CC5-A000-02D24B1DD5FC}" destId="{C3ABA379-E260-4B65-BEED-457EC6183246}" srcOrd="1" destOrd="0" presId="urn:microsoft.com/office/officeart/2005/8/layout/process1"/>
    <dgm:cxn modelId="{1355491A-F34F-4F55-9F81-73E0A509FFE9}" srcId="{3121506E-040D-49D0-BEE8-C74D41C20F11}" destId="{77C2F078-6797-4D70-9750-9491449616C4}" srcOrd="3" destOrd="0" parTransId="{9F2664C7-C74D-4BE9-99C0-6267AC3CFD8D}" sibTransId="{A143D9D8-F29B-4C62-B83A-0AB4E2B2B12E}"/>
    <dgm:cxn modelId="{76157137-AA63-4836-91A3-0E6A4E87B635}" srcId="{3121506E-040D-49D0-BEE8-C74D41C20F11}" destId="{94725187-9573-438E-BB0F-A1613E82EE7E}" srcOrd="1" destOrd="0" parTransId="{24FAD6DE-7393-4ACC-BEFA-08119F21BB42}" sibTransId="{338C77E4-CAA1-4BFC-B935-17FFB5C4A79E}"/>
    <dgm:cxn modelId="{D17FAAB6-8974-472B-AEC1-21EF3231BC43}" type="presOf" srcId="{3121506E-040D-49D0-BEE8-C74D41C20F11}" destId="{6D664CEB-011C-4F6C-B71C-C586B58BBAF3}" srcOrd="0" destOrd="0" presId="urn:microsoft.com/office/officeart/2005/8/layout/process1"/>
    <dgm:cxn modelId="{F780A01A-35DC-4B3A-A60E-A2378C8C349E}" type="presOf" srcId="{338C77E4-CAA1-4BFC-B935-17FFB5C4A79E}" destId="{5F244109-8907-4736-AE64-4F43C088B56A}" srcOrd="0" destOrd="0" presId="urn:microsoft.com/office/officeart/2005/8/layout/process1"/>
    <dgm:cxn modelId="{CBC677AB-FF3A-404D-ACB1-08C5FAD96CCA}" type="presOf" srcId="{338C77E4-CAA1-4BFC-B935-17FFB5C4A79E}" destId="{B656197E-A439-4735-ABCC-F039A7574494}" srcOrd="1" destOrd="0" presId="urn:microsoft.com/office/officeart/2005/8/layout/process1"/>
    <dgm:cxn modelId="{2753319D-DBEF-40C6-A02A-2EC1A0EA7BFB}" type="presOf" srcId="{94725187-9573-438E-BB0F-A1613E82EE7E}" destId="{965EC5D2-DE36-462D-92D0-CF1080F5060E}" srcOrd="0" destOrd="0" presId="urn:microsoft.com/office/officeart/2005/8/layout/process1"/>
    <dgm:cxn modelId="{A9163F43-A35C-4208-95CE-EB45C262791A}" type="presOf" srcId="{B4987ED4-DAEA-4994-B6F7-F9E1A246E3E0}" destId="{33DCCC5E-EDEA-4E8F-93FF-01C6A5867178}" srcOrd="1" destOrd="0" presId="urn:microsoft.com/office/officeart/2005/8/layout/process1"/>
    <dgm:cxn modelId="{604CF2C5-D3EC-4338-9BB1-E8CBCAB4E34A}" type="presOf" srcId="{DA7FF0E1-0D21-4C3C-B3A6-86A4E48E3813}" destId="{DA0019CE-7D0D-474A-9E29-4A1B78308222}" srcOrd="0" destOrd="0" presId="urn:microsoft.com/office/officeart/2005/8/layout/process1"/>
    <dgm:cxn modelId="{33A6C482-401E-419A-BADC-F6C40F263723}" type="presOf" srcId="{EF9FB93F-850A-408E-AD48-1A25EE8052CE}" destId="{EB81F368-F722-4F87-AAE4-397747B1B8A5}" srcOrd="0" destOrd="0" presId="urn:microsoft.com/office/officeart/2005/8/layout/process1"/>
    <dgm:cxn modelId="{E602501A-7B2B-4963-8089-3FDE9413C5E4}" srcId="{3121506E-040D-49D0-BEE8-C74D41C20F11}" destId="{DA7FF0E1-0D21-4C3C-B3A6-86A4E48E3813}" srcOrd="0" destOrd="0" parTransId="{AA9C984C-BA98-4A74-9674-801658F79E44}" sibTransId="{93E25C7A-BDE5-4CC5-A000-02D24B1DD5FC}"/>
    <dgm:cxn modelId="{D27D8116-2540-4289-A748-08D396A42945}" type="presOf" srcId="{77C2F078-6797-4D70-9750-9491449616C4}" destId="{1380FB93-8467-4B5F-A0A5-5F5B23580CD3}" srcOrd="0" destOrd="0" presId="urn:microsoft.com/office/officeart/2005/8/layout/process1"/>
    <dgm:cxn modelId="{77E742CC-DDE9-463F-B4DA-5F7C8F252B4C}" srcId="{3121506E-040D-49D0-BEE8-C74D41C20F11}" destId="{EF9FB93F-850A-408E-AD48-1A25EE8052CE}" srcOrd="2" destOrd="0" parTransId="{0754BF18-B28A-4290-8D91-D44DBC663D27}" sibTransId="{B4987ED4-DAEA-4994-B6F7-F9E1A246E3E0}"/>
    <dgm:cxn modelId="{42E61101-B8BD-4959-98B7-8D3BFDE04FDC}" type="presParOf" srcId="{6D664CEB-011C-4F6C-B71C-C586B58BBAF3}" destId="{DA0019CE-7D0D-474A-9E29-4A1B78308222}" srcOrd="0" destOrd="0" presId="urn:microsoft.com/office/officeart/2005/8/layout/process1"/>
    <dgm:cxn modelId="{B319D6E9-E9C6-4DD1-B3D0-4441963193E3}" type="presParOf" srcId="{6D664CEB-011C-4F6C-B71C-C586B58BBAF3}" destId="{340EE34C-8B5C-4924-A0C1-AED35E128699}" srcOrd="1" destOrd="0" presId="urn:microsoft.com/office/officeart/2005/8/layout/process1"/>
    <dgm:cxn modelId="{34B033C2-C2F6-4A58-9B70-0EAD1B0CEC75}" type="presParOf" srcId="{340EE34C-8B5C-4924-A0C1-AED35E128699}" destId="{C3ABA379-E260-4B65-BEED-457EC6183246}" srcOrd="0" destOrd="0" presId="urn:microsoft.com/office/officeart/2005/8/layout/process1"/>
    <dgm:cxn modelId="{BCCAC73C-A7FC-46B6-A6DB-8A09EA8BB1B8}" type="presParOf" srcId="{6D664CEB-011C-4F6C-B71C-C586B58BBAF3}" destId="{965EC5D2-DE36-462D-92D0-CF1080F5060E}" srcOrd="2" destOrd="0" presId="urn:microsoft.com/office/officeart/2005/8/layout/process1"/>
    <dgm:cxn modelId="{6AF86E3D-BD4B-46EE-BB11-23B3B24E6791}" type="presParOf" srcId="{6D664CEB-011C-4F6C-B71C-C586B58BBAF3}" destId="{5F244109-8907-4736-AE64-4F43C088B56A}" srcOrd="3" destOrd="0" presId="urn:microsoft.com/office/officeart/2005/8/layout/process1"/>
    <dgm:cxn modelId="{A4A8B0A7-3EFD-4E54-9114-B5BD2EE811CC}" type="presParOf" srcId="{5F244109-8907-4736-AE64-4F43C088B56A}" destId="{B656197E-A439-4735-ABCC-F039A7574494}" srcOrd="0" destOrd="0" presId="urn:microsoft.com/office/officeart/2005/8/layout/process1"/>
    <dgm:cxn modelId="{E4C18CC8-EA6E-4AC5-AC29-24402345958E}" type="presParOf" srcId="{6D664CEB-011C-4F6C-B71C-C586B58BBAF3}" destId="{EB81F368-F722-4F87-AAE4-397747B1B8A5}" srcOrd="4" destOrd="0" presId="urn:microsoft.com/office/officeart/2005/8/layout/process1"/>
    <dgm:cxn modelId="{527E276A-7F63-45F7-8EDA-6EEA388164E6}" type="presParOf" srcId="{6D664CEB-011C-4F6C-B71C-C586B58BBAF3}" destId="{8802FCB7-0055-4A5E-AABF-75F4A82BC2CD}" srcOrd="5" destOrd="0" presId="urn:microsoft.com/office/officeart/2005/8/layout/process1"/>
    <dgm:cxn modelId="{EBE80F0F-3AD6-47E3-B23C-B0F310719E1B}" type="presParOf" srcId="{8802FCB7-0055-4A5E-AABF-75F4A82BC2CD}" destId="{33DCCC5E-EDEA-4E8F-93FF-01C6A5867178}" srcOrd="0" destOrd="0" presId="urn:microsoft.com/office/officeart/2005/8/layout/process1"/>
    <dgm:cxn modelId="{FD2CF6BC-D6BC-4E64-AA01-13692F094ED9}" type="presParOf" srcId="{6D664CEB-011C-4F6C-B71C-C586B58BBAF3}" destId="{1380FB93-8467-4B5F-A0A5-5F5B23580CD3}" srcOrd="6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1506E-040D-49D0-BEE8-C74D41C20F11}" type="doc">
      <dgm:prSet loTypeId="urn:microsoft.com/office/officeart/2005/8/layout/process1" loCatId="process" qsTypeId="urn:microsoft.com/office/officeart/2005/8/quickstyle/3d2" qsCatId="3D" csTypeId="urn:microsoft.com/office/officeart/2005/8/colors/colorful1#7" csCatId="colorful" phldr="1"/>
      <dgm:spPr/>
    </dgm:pt>
    <dgm:pt modelId="{DA7FF0E1-0D21-4C3C-B3A6-86A4E48E3813}">
      <dgm:prSet phldrT="[Text]"/>
      <dgm:spPr/>
      <dgm:t>
        <a:bodyPr/>
        <a:lstStyle/>
        <a:p>
          <a:r>
            <a:rPr lang="id-ID" b="1" dirty="0" smtClean="0"/>
            <a:t>Bad-news</a:t>
          </a:r>
          <a:endParaRPr lang="id-ID" b="1" dirty="0"/>
        </a:p>
      </dgm:t>
    </dgm:pt>
    <dgm:pt modelId="{AA9C984C-BA98-4A74-9674-801658F79E44}" type="parTrans" cxnId="{E602501A-7B2B-4963-8089-3FDE9413C5E4}">
      <dgm:prSet/>
      <dgm:spPr/>
      <dgm:t>
        <a:bodyPr/>
        <a:lstStyle/>
        <a:p>
          <a:endParaRPr lang="id-ID"/>
        </a:p>
      </dgm:t>
    </dgm:pt>
    <dgm:pt modelId="{93E25C7A-BDE5-4CC5-A000-02D24B1DD5FC}" type="sibTrans" cxnId="{E602501A-7B2B-4963-8089-3FDE9413C5E4}">
      <dgm:prSet/>
      <dgm:spPr/>
      <dgm:t>
        <a:bodyPr/>
        <a:lstStyle/>
        <a:p>
          <a:endParaRPr lang="id-ID"/>
        </a:p>
      </dgm:t>
    </dgm:pt>
    <dgm:pt modelId="{94725187-9573-438E-BB0F-A1613E82EE7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id-ID" b="1" dirty="0" smtClean="0"/>
            <a:t>Alasan</a:t>
          </a:r>
          <a:endParaRPr lang="id-ID" b="1" dirty="0"/>
        </a:p>
      </dgm:t>
    </dgm:pt>
    <dgm:pt modelId="{24FAD6DE-7393-4ACC-BEFA-08119F21BB42}" type="parTrans" cxnId="{76157137-AA63-4836-91A3-0E6A4E87B635}">
      <dgm:prSet/>
      <dgm:spPr/>
      <dgm:t>
        <a:bodyPr/>
        <a:lstStyle/>
        <a:p>
          <a:endParaRPr lang="id-ID"/>
        </a:p>
      </dgm:t>
    </dgm:pt>
    <dgm:pt modelId="{338C77E4-CAA1-4BFC-B935-17FFB5C4A79E}" type="sibTrans" cxnId="{76157137-AA63-4836-91A3-0E6A4E87B635}">
      <dgm:prSet/>
      <dgm:spPr/>
      <dgm:t>
        <a:bodyPr/>
        <a:lstStyle/>
        <a:p>
          <a:endParaRPr lang="id-ID"/>
        </a:p>
      </dgm:t>
    </dgm:pt>
    <dgm:pt modelId="{77C2F078-6797-4D70-9750-9491449616C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b="1" dirty="0" smtClean="0"/>
            <a:t>Penutup</a:t>
          </a:r>
          <a:endParaRPr lang="id-ID" b="1" dirty="0"/>
        </a:p>
      </dgm:t>
    </dgm:pt>
    <dgm:pt modelId="{9F2664C7-C74D-4BE9-99C0-6267AC3CFD8D}" type="parTrans" cxnId="{1355491A-F34F-4F55-9F81-73E0A509FFE9}">
      <dgm:prSet/>
      <dgm:spPr/>
      <dgm:t>
        <a:bodyPr/>
        <a:lstStyle/>
        <a:p>
          <a:endParaRPr lang="id-ID"/>
        </a:p>
      </dgm:t>
    </dgm:pt>
    <dgm:pt modelId="{A143D9D8-F29B-4C62-B83A-0AB4E2B2B12E}" type="sibTrans" cxnId="{1355491A-F34F-4F55-9F81-73E0A509FFE9}">
      <dgm:prSet/>
      <dgm:spPr/>
      <dgm:t>
        <a:bodyPr/>
        <a:lstStyle/>
        <a:p>
          <a:endParaRPr lang="id-ID"/>
        </a:p>
      </dgm:t>
    </dgm:pt>
    <dgm:pt modelId="{6D664CEB-011C-4F6C-B71C-C586B58BBAF3}" type="pres">
      <dgm:prSet presAssocID="{3121506E-040D-49D0-BEE8-C74D41C20F11}" presName="Name0" presStyleCnt="0">
        <dgm:presLayoutVars>
          <dgm:dir/>
          <dgm:resizeHandles val="exact"/>
        </dgm:presLayoutVars>
      </dgm:prSet>
      <dgm:spPr/>
    </dgm:pt>
    <dgm:pt modelId="{DA0019CE-7D0D-474A-9E29-4A1B78308222}" type="pres">
      <dgm:prSet presAssocID="{DA7FF0E1-0D21-4C3C-B3A6-86A4E48E381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0EE34C-8B5C-4924-A0C1-AED35E128699}" type="pres">
      <dgm:prSet presAssocID="{93E25C7A-BDE5-4CC5-A000-02D24B1DD5FC}" presName="sibTrans" presStyleLbl="sibTrans2D1" presStyleIdx="0" presStyleCnt="2"/>
      <dgm:spPr/>
      <dgm:t>
        <a:bodyPr/>
        <a:lstStyle/>
        <a:p>
          <a:endParaRPr lang="id-ID"/>
        </a:p>
      </dgm:t>
    </dgm:pt>
    <dgm:pt modelId="{C3ABA379-E260-4B65-BEED-457EC6183246}" type="pres">
      <dgm:prSet presAssocID="{93E25C7A-BDE5-4CC5-A000-02D24B1DD5FC}" presName="connectorText" presStyleLbl="sibTrans2D1" presStyleIdx="0" presStyleCnt="2"/>
      <dgm:spPr/>
      <dgm:t>
        <a:bodyPr/>
        <a:lstStyle/>
        <a:p>
          <a:endParaRPr lang="id-ID"/>
        </a:p>
      </dgm:t>
    </dgm:pt>
    <dgm:pt modelId="{965EC5D2-DE36-462D-92D0-CF1080F5060E}" type="pres">
      <dgm:prSet presAssocID="{94725187-9573-438E-BB0F-A1613E82EE7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244109-8907-4736-AE64-4F43C088B56A}" type="pres">
      <dgm:prSet presAssocID="{338C77E4-CAA1-4BFC-B935-17FFB5C4A79E}" presName="sibTrans" presStyleLbl="sibTrans2D1" presStyleIdx="1" presStyleCnt="2"/>
      <dgm:spPr/>
      <dgm:t>
        <a:bodyPr/>
        <a:lstStyle/>
        <a:p>
          <a:endParaRPr lang="id-ID"/>
        </a:p>
      </dgm:t>
    </dgm:pt>
    <dgm:pt modelId="{B656197E-A439-4735-ABCC-F039A7574494}" type="pres">
      <dgm:prSet presAssocID="{338C77E4-CAA1-4BFC-B935-17FFB5C4A79E}" presName="connectorText" presStyleLbl="sibTrans2D1" presStyleIdx="1" presStyleCnt="2"/>
      <dgm:spPr/>
      <dgm:t>
        <a:bodyPr/>
        <a:lstStyle/>
        <a:p>
          <a:endParaRPr lang="id-ID"/>
        </a:p>
      </dgm:t>
    </dgm:pt>
    <dgm:pt modelId="{1380FB93-8467-4B5F-A0A5-5F5B23580CD3}" type="pres">
      <dgm:prSet presAssocID="{77C2F078-6797-4D70-9750-9491449616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CE435DA-5F6B-4256-93EF-133D90C3D2B7}" type="presOf" srcId="{338C77E4-CAA1-4BFC-B935-17FFB5C4A79E}" destId="{B656197E-A439-4735-ABCC-F039A7574494}" srcOrd="1" destOrd="0" presId="urn:microsoft.com/office/officeart/2005/8/layout/process1"/>
    <dgm:cxn modelId="{1355491A-F34F-4F55-9F81-73E0A509FFE9}" srcId="{3121506E-040D-49D0-BEE8-C74D41C20F11}" destId="{77C2F078-6797-4D70-9750-9491449616C4}" srcOrd="2" destOrd="0" parTransId="{9F2664C7-C74D-4BE9-99C0-6267AC3CFD8D}" sibTransId="{A143D9D8-F29B-4C62-B83A-0AB4E2B2B12E}"/>
    <dgm:cxn modelId="{E602501A-7B2B-4963-8089-3FDE9413C5E4}" srcId="{3121506E-040D-49D0-BEE8-C74D41C20F11}" destId="{DA7FF0E1-0D21-4C3C-B3A6-86A4E48E3813}" srcOrd="0" destOrd="0" parTransId="{AA9C984C-BA98-4A74-9674-801658F79E44}" sibTransId="{93E25C7A-BDE5-4CC5-A000-02D24B1DD5FC}"/>
    <dgm:cxn modelId="{2324046D-7302-4492-870E-918869149EEB}" type="presOf" srcId="{93E25C7A-BDE5-4CC5-A000-02D24B1DD5FC}" destId="{340EE34C-8B5C-4924-A0C1-AED35E128699}" srcOrd="0" destOrd="0" presId="urn:microsoft.com/office/officeart/2005/8/layout/process1"/>
    <dgm:cxn modelId="{41236CF1-27F8-45B7-BDC3-8B17309AC259}" type="presOf" srcId="{93E25C7A-BDE5-4CC5-A000-02D24B1DD5FC}" destId="{C3ABA379-E260-4B65-BEED-457EC6183246}" srcOrd="1" destOrd="0" presId="urn:microsoft.com/office/officeart/2005/8/layout/process1"/>
    <dgm:cxn modelId="{FF9A9696-D35B-40F0-9C5C-4DBD1272A896}" type="presOf" srcId="{77C2F078-6797-4D70-9750-9491449616C4}" destId="{1380FB93-8467-4B5F-A0A5-5F5B23580CD3}" srcOrd="0" destOrd="0" presId="urn:microsoft.com/office/officeart/2005/8/layout/process1"/>
    <dgm:cxn modelId="{68269D4C-417F-4101-AEE0-4B0DAD5CDBFE}" type="presOf" srcId="{DA7FF0E1-0D21-4C3C-B3A6-86A4E48E3813}" destId="{DA0019CE-7D0D-474A-9E29-4A1B78308222}" srcOrd="0" destOrd="0" presId="urn:microsoft.com/office/officeart/2005/8/layout/process1"/>
    <dgm:cxn modelId="{1028BEDB-7529-4725-961D-571B9EF72620}" type="presOf" srcId="{338C77E4-CAA1-4BFC-B935-17FFB5C4A79E}" destId="{5F244109-8907-4736-AE64-4F43C088B56A}" srcOrd="0" destOrd="0" presId="urn:microsoft.com/office/officeart/2005/8/layout/process1"/>
    <dgm:cxn modelId="{76157137-AA63-4836-91A3-0E6A4E87B635}" srcId="{3121506E-040D-49D0-BEE8-C74D41C20F11}" destId="{94725187-9573-438E-BB0F-A1613E82EE7E}" srcOrd="1" destOrd="0" parTransId="{24FAD6DE-7393-4ACC-BEFA-08119F21BB42}" sibTransId="{338C77E4-CAA1-4BFC-B935-17FFB5C4A79E}"/>
    <dgm:cxn modelId="{F23470CB-B964-416B-A5F3-52A908CDA1A0}" type="presOf" srcId="{94725187-9573-438E-BB0F-A1613E82EE7E}" destId="{965EC5D2-DE36-462D-92D0-CF1080F5060E}" srcOrd="0" destOrd="0" presId="urn:microsoft.com/office/officeart/2005/8/layout/process1"/>
    <dgm:cxn modelId="{8F520422-415F-4363-BD28-8240949A1DF0}" type="presOf" srcId="{3121506E-040D-49D0-BEE8-C74D41C20F11}" destId="{6D664CEB-011C-4F6C-B71C-C586B58BBAF3}" srcOrd="0" destOrd="0" presId="urn:microsoft.com/office/officeart/2005/8/layout/process1"/>
    <dgm:cxn modelId="{0DE36BAC-F264-4DC2-AACB-FA05886EC64C}" type="presParOf" srcId="{6D664CEB-011C-4F6C-B71C-C586B58BBAF3}" destId="{DA0019CE-7D0D-474A-9E29-4A1B78308222}" srcOrd="0" destOrd="0" presId="urn:microsoft.com/office/officeart/2005/8/layout/process1"/>
    <dgm:cxn modelId="{1DBCDE58-F98C-49EF-A55B-2CF300977BEC}" type="presParOf" srcId="{6D664CEB-011C-4F6C-B71C-C586B58BBAF3}" destId="{340EE34C-8B5C-4924-A0C1-AED35E128699}" srcOrd="1" destOrd="0" presId="urn:microsoft.com/office/officeart/2005/8/layout/process1"/>
    <dgm:cxn modelId="{7D21FBFF-0062-45FA-AAEA-B77F100D123E}" type="presParOf" srcId="{340EE34C-8B5C-4924-A0C1-AED35E128699}" destId="{C3ABA379-E260-4B65-BEED-457EC6183246}" srcOrd="0" destOrd="0" presId="urn:microsoft.com/office/officeart/2005/8/layout/process1"/>
    <dgm:cxn modelId="{53D25092-AB69-4759-9704-886779BE544D}" type="presParOf" srcId="{6D664CEB-011C-4F6C-B71C-C586B58BBAF3}" destId="{965EC5D2-DE36-462D-92D0-CF1080F5060E}" srcOrd="2" destOrd="0" presId="urn:microsoft.com/office/officeart/2005/8/layout/process1"/>
    <dgm:cxn modelId="{2FB1BE7D-4572-4BDC-ABE7-D5C1A4ABB5C1}" type="presParOf" srcId="{6D664CEB-011C-4F6C-B71C-C586B58BBAF3}" destId="{5F244109-8907-4736-AE64-4F43C088B56A}" srcOrd="3" destOrd="0" presId="urn:microsoft.com/office/officeart/2005/8/layout/process1"/>
    <dgm:cxn modelId="{B418BFDE-FBA4-436F-A643-67B137017099}" type="presParOf" srcId="{5F244109-8907-4736-AE64-4F43C088B56A}" destId="{B656197E-A439-4735-ABCC-F039A7574494}" srcOrd="0" destOrd="0" presId="urn:microsoft.com/office/officeart/2005/8/layout/process1"/>
    <dgm:cxn modelId="{198775D7-969F-44C1-B297-A5D9DFA18C52}" type="presParOf" srcId="{6D664CEB-011C-4F6C-B71C-C586B58BBAF3}" destId="{1380FB93-8467-4B5F-A0A5-5F5B23580CD3}" srcOrd="4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19CE-7D0D-474A-9E29-4A1B78308222}">
      <dsp:nvSpPr>
        <dsp:cNvPr id="0" name=""/>
        <dsp:cNvSpPr/>
      </dsp:nvSpPr>
      <dsp:spPr>
        <a:xfrm>
          <a:off x="4677" y="1848403"/>
          <a:ext cx="2045174" cy="122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Pembuka</a:t>
          </a:r>
          <a:endParaRPr lang="id-ID" sz="3300" b="1" kern="1200" dirty="0"/>
        </a:p>
      </dsp:txBody>
      <dsp:txXfrm>
        <a:off x="40618" y="1884344"/>
        <a:ext cx="1973292" cy="1155222"/>
      </dsp:txXfrm>
    </dsp:sp>
    <dsp:sp modelId="{340EE34C-8B5C-4924-A0C1-AED35E128699}">
      <dsp:nvSpPr>
        <dsp:cNvPr id="0" name=""/>
        <dsp:cNvSpPr/>
      </dsp:nvSpPr>
      <dsp:spPr>
        <a:xfrm>
          <a:off x="2254369" y="2208353"/>
          <a:ext cx="433576" cy="507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2254369" y="2309794"/>
        <a:ext cx="303503" cy="304321"/>
      </dsp:txXfrm>
    </dsp:sp>
    <dsp:sp modelId="{965EC5D2-DE36-462D-92D0-CF1080F5060E}">
      <dsp:nvSpPr>
        <dsp:cNvPr id="0" name=""/>
        <dsp:cNvSpPr/>
      </dsp:nvSpPr>
      <dsp:spPr>
        <a:xfrm>
          <a:off x="2867921" y="1848403"/>
          <a:ext cx="2045174" cy="122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Alasan</a:t>
          </a:r>
          <a:endParaRPr lang="id-ID" sz="3300" b="1" kern="1200" dirty="0"/>
        </a:p>
      </dsp:txBody>
      <dsp:txXfrm>
        <a:off x="2903862" y="1884344"/>
        <a:ext cx="1973292" cy="1155222"/>
      </dsp:txXfrm>
    </dsp:sp>
    <dsp:sp modelId="{5F244109-8907-4736-AE64-4F43C088B56A}">
      <dsp:nvSpPr>
        <dsp:cNvPr id="0" name=""/>
        <dsp:cNvSpPr/>
      </dsp:nvSpPr>
      <dsp:spPr>
        <a:xfrm>
          <a:off x="5117613" y="2208353"/>
          <a:ext cx="433576" cy="507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5117613" y="2309794"/>
        <a:ext cx="303503" cy="304321"/>
      </dsp:txXfrm>
    </dsp:sp>
    <dsp:sp modelId="{EB81F368-F722-4F87-AAE4-397747B1B8A5}">
      <dsp:nvSpPr>
        <dsp:cNvPr id="0" name=""/>
        <dsp:cNvSpPr/>
      </dsp:nvSpPr>
      <dsp:spPr>
        <a:xfrm>
          <a:off x="5731165" y="1848403"/>
          <a:ext cx="2045174" cy="122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Bad-news</a:t>
          </a:r>
          <a:endParaRPr lang="id-ID" sz="3300" b="1" kern="1200" dirty="0"/>
        </a:p>
      </dsp:txBody>
      <dsp:txXfrm>
        <a:off x="5767106" y="1884344"/>
        <a:ext cx="1973292" cy="1155222"/>
      </dsp:txXfrm>
    </dsp:sp>
    <dsp:sp modelId="{8802FCB7-0055-4A5E-AABF-75F4A82BC2CD}">
      <dsp:nvSpPr>
        <dsp:cNvPr id="0" name=""/>
        <dsp:cNvSpPr/>
      </dsp:nvSpPr>
      <dsp:spPr>
        <a:xfrm>
          <a:off x="7980857" y="2208353"/>
          <a:ext cx="433576" cy="507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7980857" y="2309794"/>
        <a:ext cx="303503" cy="304321"/>
      </dsp:txXfrm>
    </dsp:sp>
    <dsp:sp modelId="{1380FB93-8467-4B5F-A0A5-5F5B23580CD3}">
      <dsp:nvSpPr>
        <dsp:cNvPr id="0" name=""/>
        <dsp:cNvSpPr/>
      </dsp:nvSpPr>
      <dsp:spPr>
        <a:xfrm>
          <a:off x="8594409" y="1848403"/>
          <a:ext cx="2045174" cy="1227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Penutup</a:t>
          </a:r>
          <a:endParaRPr lang="id-ID" sz="3300" b="1" kern="1200" dirty="0"/>
        </a:p>
      </dsp:txBody>
      <dsp:txXfrm>
        <a:off x="8630350" y="1884344"/>
        <a:ext cx="1973292" cy="1155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019CE-7D0D-474A-9E29-4A1B78308222}">
      <dsp:nvSpPr>
        <dsp:cNvPr id="0" name=""/>
        <dsp:cNvSpPr/>
      </dsp:nvSpPr>
      <dsp:spPr>
        <a:xfrm>
          <a:off x="8664" y="1187614"/>
          <a:ext cx="2589767" cy="1553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Bad-news</a:t>
          </a:r>
          <a:endParaRPr lang="id-ID" sz="4200" b="1" kern="1200" dirty="0"/>
        </a:p>
      </dsp:txBody>
      <dsp:txXfrm>
        <a:off x="54175" y="1233125"/>
        <a:ext cx="2498745" cy="1462838"/>
      </dsp:txXfrm>
    </dsp:sp>
    <dsp:sp modelId="{340EE34C-8B5C-4924-A0C1-AED35E128699}">
      <dsp:nvSpPr>
        <dsp:cNvPr id="0" name=""/>
        <dsp:cNvSpPr/>
      </dsp:nvSpPr>
      <dsp:spPr>
        <a:xfrm>
          <a:off x="2857408" y="1643413"/>
          <a:ext cx="549030" cy="64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700" kern="1200"/>
        </a:p>
      </dsp:txBody>
      <dsp:txXfrm>
        <a:off x="2857408" y="1771865"/>
        <a:ext cx="384321" cy="385358"/>
      </dsp:txXfrm>
    </dsp:sp>
    <dsp:sp modelId="{965EC5D2-DE36-462D-92D0-CF1080F5060E}">
      <dsp:nvSpPr>
        <dsp:cNvPr id="0" name=""/>
        <dsp:cNvSpPr/>
      </dsp:nvSpPr>
      <dsp:spPr>
        <a:xfrm>
          <a:off x="3634338" y="1187614"/>
          <a:ext cx="2589767" cy="1553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Alasan</a:t>
          </a:r>
          <a:endParaRPr lang="id-ID" sz="4200" b="1" kern="1200" dirty="0"/>
        </a:p>
      </dsp:txBody>
      <dsp:txXfrm>
        <a:off x="3679849" y="1233125"/>
        <a:ext cx="2498745" cy="1462838"/>
      </dsp:txXfrm>
    </dsp:sp>
    <dsp:sp modelId="{5F244109-8907-4736-AE64-4F43C088B56A}">
      <dsp:nvSpPr>
        <dsp:cNvPr id="0" name=""/>
        <dsp:cNvSpPr/>
      </dsp:nvSpPr>
      <dsp:spPr>
        <a:xfrm>
          <a:off x="6483082" y="1643413"/>
          <a:ext cx="549030" cy="64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700" kern="1200"/>
        </a:p>
      </dsp:txBody>
      <dsp:txXfrm>
        <a:off x="6483082" y="1771865"/>
        <a:ext cx="384321" cy="385358"/>
      </dsp:txXfrm>
    </dsp:sp>
    <dsp:sp modelId="{1380FB93-8467-4B5F-A0A5-5F5B23580CD3}">
      <dsp:nvSpPr>
        <dsp:cNvPr id="0" name=""/>
        <dsp:cNvSpPr/>
      </dsp:nvSpPr>
      <dsp:spPr>
        <a:xfrm>
          <a:off x="7260012" y="1187614"/>
          <a:ext cx="2589767" cy="1553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b="1" kern="1200" dirty="0" smtClean="0"/>
            <a:t>Penutup</a:t>
          </a:r>
          <a:endParaRPr lang="id-ID" sz="4200" b="1" kern="1200" dirty="0"/>
        </a:p>
      </dsp:txBody>
      <dsp:txXfrm>
        <a:off x="7305523" y="1233125"/>
        <a:ext cx="2498745" cy="146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8C23-2586-4F23-B1FB-2CD4F204EE8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08/08/2020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08F2-C9D6-4703-9B1D-78AC8876FB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607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77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8C23-2586-4F23-B1FB-2CD4F204EE88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08/08/2020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08F2-C9D6-4703-9B1D-78AC8876FB3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85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35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--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0" y="-27385"/>
            <a:ext cx="12192000" cy="6885385"/>
            <a:chOff x="0" y="-2"/>
            <a:chExt cx="12192000" cy="68853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24701"/>
            <a:stretch/>
          </p:blipFill>
          <p:spPr>
            <a:xfrm>
              <a:off x="0" y="-2"/>
              <a:ext cx="12192000" cy="68853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093296"/>
              <a:ext cx="5029200" cy="3124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416" y="404663"/>
              <a:ext cx="6062552" cy="479179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452794" y="3429000"/>
            <a:ext cx="53369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000" b="1" dirty="0" smtClean="0">
                <a:solidFill>
                  <a:prstClr val="white"/>
                </a:solidFill>
              </a:rPr>
              <a:t>Pertemuan ke 21 dan 22</a:t>
            </a:r>
            <a:endParaRPr lang="en-US" sz="4000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9918" y="4857760"/>
            <a:ext cx="57465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FEB UNTAR</a:t>
            </a:r>
          </a:p>
          <a:p>
            <a:pPr algn="ctr"/>
            <a:r>
              <a:rPr lang="id-ID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Dibuat oleh: Yohana Purnama Dharmawan, S.E., M.Si.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2530" y="2571744"/>
            <a:ext cx="9426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dirty="0" smtClean="0">
                <a:solidFill>
                  <a:prstClr val="white"/>
                </a:solidFill>
              </a:rPr>
              <a:t>MANAJEMEN DAN KOMUNIKASI BISNIS</a:t>
            </a:r>
            <a:endParaRPr lang="id-ID" sz="4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287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1092" y="1000108"/>
            <a:ext cx="90726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 smtClean="0"/>
              <a:t>PENULISAN PESAN-PESAN PERSUASIF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8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2000240"/>
            <a:ext cx="100013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d-ID" sz="2800" b="1" dirty="0" smtClean="0"/>
              <a:t>Persuasif </a:t>
            </a:r>
            <a:r>
              <a:rPr lang="id-ID" sz="2800" dirty="0" smtClean="0"/>
              <a:t>merupakan suatu usaha untuk mengubah sikap, kepercayaan, atau tindakan audiens dalam mencapai tujuan.</a:t>
            </a:r>
          </a:p>
          <a:p>
            <a:pPr algn="just">
              <a:spcAft>
                <a:spcPts val="1200"/>
              </a:spcAft>
            </a:pPr>
            <a:r>
              <a:rPr lang="id-ID" sz="2800" b="1" dirty="0" smtClean="0"/>
              <a:t>Persuasif yang efektif: </a:t>
            </a:r>
            <a:r>
              <a:rPr lang="id-ID" sz="2800" dirty="0" smtClean="0"/>
              <a:t>kemampuan untuk menyampaikan pesan-pesan bisnis dalam cara yang membuat audiens (penerima pesan) merasa mempunyai  pilihan dan membuatnya setuju.</a:t>
            </a:r>
            <a:endParaRPr lang="id-ID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5340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9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64426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800" b="1" dirty="0" smtClean="0"/>
              <a:t>Tiga hal penting dalam membuat rencana pesan-pesan bisnis secara persuasif: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id-ID" sz="2800" dirty="0" smtClean="0"/>
              <a:t>  </a:t>
            </a:r>
            <a:r>
              <a:rPr lang="id-ID" sz="2800" b="1" dirty="0" smtClean="0"/>
              <a:t>Analisa audiens</a:t>
            </a:r>
            <a:r>
              <a:rPr lang="id-ID" sz="2800" dirty="0" smtClean="0"/>
              <a:t>: 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2800" dirty="0" smtClean="0"/>
              <a:t> menghubungkan suatu pesan dengan minat dan hasrat audiens.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2800" dirty="0" smtClean="0"/>
              <a:t>  mulailah dengan mengajukan beberapa pertanyaan penting, seperti: </a:t>
            </a:r>
            <a:r>
              <a:rPr lang="id-ID" sz="2400" dirty="0" smtClean="0"/>
              <a:t>siapa audiens, apa yang diinginkan, siapa yang kredibel untuk menyampaikan pesan, masalah yang paling penting, budaya organisasi.</a:t>
            </a:r>
            <a:endParaRPr lang="id-ID" sz="2800" dirty="0" smtClean="0"/>
          </a:p>
          <a:p>
            <a:pPr lvl="1">
              <a:spcAft>
                <a:spcPts val="1200"/>
              </a:spcAft>
              <a:buFont typeface="Wingdings" pitchFamily="2" charset="2"/>
              <a:buChar char="Ø"/>
            </a:pPr>
            <a:r>
              <a:rPr lang="id-ID" sz="2800" dirty="0" smtClean="0"/>
              <a:t>  apa saja yang menjadi kebutuhan audiens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5340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10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64426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000" dirty="0" smtClean="0"/>
              <a:t>Tiga hal penting dalam membuat rencana pesan-pesan bisnis secara persuasif:</a:t>
            </a:r>
            <a:endParaRPr lang="id-ID" sz="2800" dirty="0" smtClean="0"/>
          </a:p>
          <a:p>
            <a:pPr lvl="2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800" dirty="0" smtClean="0"/>
              <a:t> Teori kebutuhan hierarki ‘Abaraham Maslow’:</a:t>
            </a:r>
          </a:p>
          <a:p>
            <a:pPr lvl="3">
              <a:spcAft>
                <a:spcPts val="1200"/>
              </a:spcAft>
              <a:buFont typeface="Wingdings" pitchFamily="2" charset="2"/>
              <a:buChar char="v"/>
            </a:pPr>
            <a:r>
              <a:rPr lang="id-ID" sz="2800" dirty="0" smtClean="0"/>
              <a:t> Kebutuhan fisiologis</a:t>
            </a:r>
          </a:p>
          <a:p>
            <a:pPr lvl="3">
              <a:spcAft>
                <a:spcPts val="1200"/>
              </a:spcAft>
              <a:buFont typeface="Wingdings" pitchFamily="2" charset="2"/>
              <a:buChar char="v"/>
            </a:pPr>
            <a:r>
              <a:rPr lang="id-ID" sz="2800" dirty="0" smtClean="0"/>
              <a:t> Kebutuhan keselamatan dan keamanan</a:t>
            </a:r>
          </a:p>
          <a:p>
            <a:pPr lvl="3">
              <a:spcAft>
                <a:spcPts val="1200"/>
              </a:spcAft>
              <a:buFont typeface="Wingdings" pitchFamily="2" charset="2"/>
              <a:buChar char="v"/>
            </a:pPr>
            <a:r>
              <a:rPr lang="id-ID" sz="2800" dirty="0" smtClean="0"/>
              <a:t> Kebutuhan sosial</a:t>
            </a:r>
          </a:p>
          <a:p>
            <a:pPr lvl="3">
              <a:spcAft>
                <a:spcPts val="1200"/>
              </a:spcAft>
              <a:buFont typeface="Wingdings" pitchFamily="2" charset="2"/>
              <a:buChar char="v"/>
            </a:pPr>
            <a:r>
              <a:rPr lang="id-ID" sz="2800" dirty="0" smtClean="0"/>
              <a:t> Kebutuhan status</a:t>
            </a:r>
          </a:p>
          <a:p>
            <a:pPr lvl="3">
              <a:spcAft>
                <a:spcPts val="1200"/>
              </a:spcAft>
              <a:buFont typeface="Wingdings" pitchFamily="2" charset="2"/>
              <a:buChar char="v"/>
            </a:pPr>
            <a:r>
              <a:rPr lang="id-ID" sz="2800" dirty="0" smtClean="0"/>
              <a:t> Kebutuhan aktualisasi diri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10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1026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78713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000" dirty="0" smtClean="0"/>
              <a:t>Tiga hal penting dalam membuat rencana pesan-pesan bisnis secara persuasif:</a:t>
            </a:r>
          </a:p>
          <a:p>
            <a:pPr marL="514350" indent="-514350">
              <a:spcAft>
                <a:spcPts val="1200"/>
              </a:spcAft>
              <a:buAutoNum type="arabicPeriod" startAt="2"/>
            </a:pPr>
            <a:r>
              <a:rPr lang="id-ID" sz="2800" dirty="0" smtClean="0"/>
              <a:t>Mempertimbangkan peran budaya</a:t>
            </a:r>
          </a:p>
          <a:p>
            <a:pPr marL="514350" indent="-514350">
              <a:spcAft>
                <a:spcPts val="1200"/>
              </a:spcAft>
              <a:buAutoNum type="arabicPeriod" startAt="2"/>
            </a:pPr>
            <a:r>
              <a:rPr lang="id-ID" sz="2800" dirty="0" smtClean="0"/>
              <a:t>Memilih pendekatan organisasional  (disesuaikan dengan audiensnya)</a:t>
            </a:r>
          </a:p>
          <a:p>
            <a:pPr marL="971550" lvl="1" indent="-514350"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i="1" dirty="0" smtClean="0"/>
              <a:t>Indirect approach</a:t>
            </a:r>
          </a:p>
          <a:p>
            <a:pPr marL="971550" lvl="1" indent="-514350"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i="1" dirty="0" smtClean="0"/>
              <a:t>Direct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11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2464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12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214422"/>
            <a:ext cx="107157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800" b="1" dirty="0" smtClean="0"/>
              <a:t>Mengembangkan pesan-pesan persuasif: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b="1" dirty="0" smtClean="0"/>
              <a:t>  </a:t>
            </a:r>
            <a:r>
              <a:rPr lang="id-ID" sz="2800" dirty="0" smtClean="0"/>
              <a:t>Menetapkan kredibilitas</a:t>
            </a:r>
          </a:p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r>
              <a:rPr lang="id-ID" sz="2400" dirty="0" smtClean="0"/>
              <a:t>Sejauh mana tingkat kepercayaan dan kehandalan/reliabilitas pengirim pesan</a:t>
            </a:r>
            <a:endParaRPr lang="id-ID" sz="28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Kerangka argumentasi</a:t>
            </a:r>
          </a:p>
          <a:p>
            <a:pPr>
              <a:spcAft>
                <a:spcPts val="600"/>
              </a:spcAft>
            </a:pPr>
            <a:r>
              <a:rPr lang="id-ID" sz="2800" dirty="0" smtClean="0"/>
              <a:t>	</a:t>
            </a:r>
            <a:r>
              <a:rPr lang="id-ID" sz="2400" dirty="0" smtClean="0"/>
              <a:t>AIDA (</a:t>
            </a:r>
            <a:r>
              <a:rPr lang="id-ID" sz="2400" i="1" dirty="0" smtClean="0"/>
              <a:t>attention, Interest, Desire, Action</a:t>
            </a:r>
            <a:r>
              <a:rPr lang="id-ID" sz="2400" dirty="0" smtClean="0"/>
              <a:t>)</a:t>
            </a:r>
            <a:endParaRPr lang="id-ID" sz="28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Memilih daya pemikat</a:t>
            </a:r>
            <a:endParaRPr lang="id-ID" sz="2400" dirty="0" smtClean="0"/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 Pemikat emosional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 Pemikat logika</a:t>
            </a:r>
          </a:p>
          <a:p>
            <a:pPr lvl="2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 Pertimbangan etika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12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2464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13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6442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800" b="1" dirty="0" smtClean="0"/>
              <a:t>Menulis Permintaan Persuasif  (</a:t>
            </a:r>
            <a:r>
              <a:rPr lang="id-ID" sz="2800" b="1" i="1" dirty="0" smtClean="0"/>
              <a:t>persuasive request</a:t>
            </a:r>
            <a:r>
              <a:rPr lang="id-ID" sz="2800" b="1" dirty="0" smtClean="0"/>
              <a:t>):</a:t>
            </a:r>
          </a:p>
          <a:p>
            <a:pPr>
              <a:spcAft>
                <a:spcPts val="1200"/>
              </a:spcAft>
            </a:pPr>
            <a:r>
              <a:rPr lang="id-ID" sz="2800" dirty="0" smtClean="0"/>
              <a:t>Perhatikan manfaat langsung dan tidak langsung bagi audiens dalam memenuhi permintaan tersebut.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Permintaan persuasif untuk tindakan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Permintaan dan pengaduan persuasif untuk penyesuaian</a:t>
            </a:r>
          </a:p>
          <a:p>
            <a:pPr>
              <a:spcAft>
                <a:spcPts val="1200"/>
              </a:spcAft>
            </a:pPr>
            <a:endParaRPr lang="id-ID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13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2464" y="642918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PESAN-PESAN PERSUASIF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14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6442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800" b="1" dirty="0" smtClean="0"/>
              <a:t>Penulisan pesan-pesan penjualan dan permohonan bantuan dana: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Perencanaan pesan-pesan penjualan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Pengorganisasian dan komposisi pesan-pesan penjualan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Perencanaan pesan-pesan permohonan bantuan dana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id-ID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14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1092" y="714356"/>
            <a:ext cx="90726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 smtClean="0"/>
              <a:t>PENULISAN </a:t>
            </a:r>
            <a:r>
              <a:rPr lang="id-ID" sz="3600" b="1" i="1" dirty="0" smtClean="0"/>
              <a:t>DIRECT REQUEST</a:t>
            </a:r>
            <a:endParaRPr lang="en-US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1571612"/>
            <a:ext cx="1000132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d-ID" sz="2800" b="1" dirty="0" smtClean="0"/>
              <a:t>Organisasi </a:t>
            </a:r>
            <a:r>
              <a:rPr lang="id-ID" sz="2800" b="1" i="1" dirty="0" smtClean="0"/>
              <a:t>direct request </a:t>
            </a:r>
            <a:r>
              <a:rPr lang="id-ID" sz="2800" b="1" dirty="0" smtClean="0"/>
              <a:t>mencakup:</a:t>
            </a:r>
          </a:p>
          <a:p>
            <a:pPr algn="just">
              <a:spcAft>
                <a:spcPts val="2400"/>
              </a:spcAft>
              <a:buFont typeface="Arial" pitchFamily="34" charset="0"/>
              <a:buChar char="•"/>
            </a:pPr>
            <a:r>
              <a:rPr lang="id-ID" sz="2800" dirty="0" smtClean="0"/>
              <a:t>  Pembukaan</a:t>
            </a:r>
          </a:p>
          <a:p>
            <a:pPr algn="just">
              <a:spcAft>
                <a:spcPts val="2400"/>
              </a:spcAft>
              <a:buFont typeface="Arial" pitchFamily="34" charset="0"/>
              <a:buChar char="•"/>
            </a:pPr>
            <a:r>
              <a:rPr lang="id-ID" sz="2800" dirty="0" smtClean="0"/>
              <a:t>  Penjelasan rinci</a:t>
            </a:r>
          </a:p>
          <a:p>
            <a:pPr algn="just">
              <a:spcAft>
                <a:spcPts val="2400"/>
              </a:spcAft>
              <a:buFont typeface="Arial" pitchFamily="34" charset="0"/>
              <a:buChar char="•"/>
            </a:pPr>
            <a:r>
              <a:rPr lang="id-ID" sz="2800" dirty="0" smtClean="0"/>
              <a:t>  Penutup</a:t>
            </a:r>
          </a:p>
          <a:p>
            <a:pPr algn="just">
              <a:spcAft>
                <a:spcPts val="1200"/>
              </a:spcAft>
            </a:pPr>
            <a:endParaRPr lang="id-ID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15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1092" y="714356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</a:t>
            </a:r>
            <a:r>
              <a:rPr lang="id-ID" sz="2000" b="1" i="1" dirty="0" smtClean="0"/>
              <a:t>DIRECT REQUEST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16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1571612"/>
            <a:ext cx="100013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id-ID" sz="2800" b="1" dirty="0" smtClean="0"/>
              <a:t> </a:t>
            </a:r>
            <a:r>
              <a:rPr lang="id-ID" sz="2800" dirty="0" smtClean="0"/>
              <a:t>Permintaan informasi rutin:</a:t>
            </a:r>
          </a:p>
          <a:p>
            <a:pPr lvl="1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Permintaan dalam organisasi</a:t>
            </a:r>
          </a:p>
          <a:p>
            <a:pPr lvl="1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id-ID" sz="2800" dirty="0" smtClean="0"/>
              <a:t>  Permintaan dari luar organisasi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id-ID" sz="2800" dirty="0" smtClean="0"/>
              <a:t> Menulis </a:t>
            </a:r>
            <a:r>
              <a:rPr lang="id-ID" sz="2800" i="1" dirty="0" smtClean="0"/>
              <a:t>direct request </a:t>
            </a:r>
            <a:r>
              <a:rPr lang="id-ID" sz="2800" dirty="0" smtClean="0"/>
              <a:t>untuk pengaduan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id-ID" sz="2800" dirty="0" smtClean="0"/>
              <a:t>  Surat undangan, pesanan dan reservasi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id-ID" sz="2800" dirty="0" smtClean="0"/>
              <a:t>  Permintaan kredit</a:t>
            </a:r>
          </a:p>
          <a:p>
            <a:pPr algn="just">
              <a:spcAft>
                <a:spcPts val="1200"/>
              </a:spcAft>
            </a:pPr>
            <a:endParaRPr lang="id-ID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16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81092" y="714356"/>
            <a:ext cx="90726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 smtClean="0"/>
              <a:t>DASAR-DASAR KORESPONDENSI BISNIS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17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1428736"/>
            <a:ext cx="10001320" cy="442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Pengertian surat dan surat bisnis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Fungsi surat bisnis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Pengelompokan surat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800" dirty="0" smtClean="0"/>
              <a:t> </a:t>
            </a:r>
            <a:r>
              <a:rPr lang="id-ID" sz="2400" dirty="0" smtClean="0"/>
              <a:t>Menurut wujudnya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Menurut pemakaiannya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Menurut banyaknya (jumlah) sasaran yang dituju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Menurut sifatnya 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Menurut urgensi penyelesaiannya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Menurut isi dan maksudnya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17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9576" y="1700808"/>
            <a:ext cx="90726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MANAJEMEN dan KOMUNIKASI BISNIS </a:t>
            </a:r>
            <a:r>
              <a:rPr lang="id-ID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– </a:t>
            </a:r>
            <a:r>
              <a:rPr lang="id-ID" sz="2000" b="1" dirty="0" smtClean="0">
                <a:solidFill>
                  <a:prstClr val="white"/>
                </a:solidFill>
              </a:rPr>
              <a:t>Pertemuan ke 21 dan 22</a:t>
            </a:r>
            <a:endParaRPr lang="en-US" sz="44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587" y="3237134"/>
            <a:ext cx="94350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d-ID" sz="4800" b="1" dirty="0" smtClean="0">
                <a:solidFill>
                  <a:prstClr val="white"/>
                </a:solidFill>
              </a:rPr>
              <a:t>PENULISAN PESAN BISNIS (2)</a:t>
            </a:r>
          </a:p>
        </p:txBody>
      </p:sp>
    </p:spTree>
    <p:extLst>
      <p:ext uri="{BB962C8B-B14F-4D97-AF65-F5344CB8AC3E}">
        <p14:creationId xmlns="" xmlns:p14="http://schemas.microsoft.com/office/powerpoint/2010/main" val="9950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66778" y="785794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DASAR-DASAR KORESPONDENSI BISNIS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18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285860"/>
            <a:ext cx="1000132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d-ID" sz="2800" b="1" dirty="0" smtClean="0"/>
              <a:t>Bagian Surat: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Kepala surat (kop surat)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Tanggal surat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Nomor, lampiran, dan hal atau perihal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Nama dan alamat surat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Salam pembuka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Isi surat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Salam penutup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Tanda tangan, nama jelas dan jabatan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Tembusan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  Inisial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18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95340" y="714356"/>
            <a:ext cx="9072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DASAR-DASAR KORESPONDENSI BISNIS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19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285860"/>
            <a:ext cx="100013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d-ID" sz="2800" b="1" dirty="0" smtClean="0"/>
              <a:t>Bentuk Surat: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lurus penuh (</a:t>
            </a:r>
            <a:r>
              <a:rPr lang="id-ID" sz="2400" i="1" dirty="0" smtClean="0"/>
              <a:t>full block style</a:t>
            </a:r>
            <a:r>
              <a:rPr lang="id-ID" sz="2400" dirty="0" smtClean="0"/>
              <a:t>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lurus  (</a:t>
            </a:r>
            <a:r>
              <a:rPr lang="id-ID" sz="2400" i="1" dirty="0" smtClean="0"/>
              <a:t>block style</a:t>
            </a:r>
            <a:r>
              <a:rPr lang="id-ID" sz="2400" dirty="0" smtClean="0"/>
              <a:t>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setengah lurus (</a:t>
            </a:r>
            <a:r>
              <a:rPr lang="id-ID" sz="2400" i="1" dirty="0" smtClean="0"/>
              <a:t>semi block style</a:t>
            </a:r>
            <a:r>
              <a:rPr lang="id-ID" sz="2400" dirty="0" smtClean="0"/>
              <a:t>) (a)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setengah lurus (</a:t>
            </a:r>
            <a:r>
              <a:rPr lang="id-ID" sz="2400" i="1" dirty="0" smtClean="0"/>
              <a:t>semi block style</a:t>
            </a:r>
            <a:r>
              <a:rPr lang="id-ID" sz="2400" dirty="0" smtClean="0"/>
              <a:t>) (b)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bertekuk (</a:t>
            </a:r>
            <a:r>
              <a:rPr lang="id-ID" sz="2400" i="1" dirty="0" smtClean="0"/>
              <a:t>indented style</a:t>
            </a:r>
            <a:r>
              <a:rPr lang="id-ID" sz="2400" dirty="0" smtClean="0"/>
              <a:t>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paragraf menggantung (</a:t>
            </a:r>
            <a:r>
              <a:rPr lang="id-ID" sz="2400" i="1" dirty="0" smtClean="0"/>
              <a:t>hanging paragraph style</a:t>
            </a:r>
            <a:r>
              <a:rPr lang="id-ID" sz="2400" dirty="0" smtClean="0"/>
              <a:t>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surat Amerika (</a:t>
            </a:r>
            <a:r>
              <a:rPr lang="id-ID" sz="2400" i="1" dirty="0" smtClean="0"/>
              <a:t>American style</a:t>
            </a:r>
            <a:r>
              <a:rPr lang="id-ID" sz="2400" dirty="0" smtClean="0"/>
              <a:t>)</a:t>
            </a:r>
          </a:p>
          <a:p>
            <a:pPr algn="just"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Bentuk surat Inggris (</a:t>
            </a:r>
            <a:r>
              <a:rPr lang="id-ID" sz="2400" i="1" dirty="0" smtClean="0"/>
              <a:t>British style</a:t>
            </a:r>
            <a:r>
              <a:rPr lang="id-ID" sz="2400" dirty="0" smtClean="0"/>
              <a:t>)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9873585" y="5200693"/>
            <a:ext cx="785818" cy="642942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5-Point Star 13"/>
          <p:cNvSpPr/>
          <p:nvPr/>
        </p:nvSpPr>
        <p:spPr>
          <a:xfrm>
            <a:off x="8953520" y="5200693"/>
            <a:ext cx="785818" cy="642942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5-Point Star 14"/>
          <p:cNvSpPr/>
          <p:nvPr/>
        </p:nvSpPr>
        <p:spPr>
          <a:xfrm>
            <a:off x="10810908" y="5200693"/>
            <a:ext cx="785818" cy="642942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63236" y="6172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19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95868" y="857232"/>
            <a:ext cx="16698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600" b="1" dirty="0" smtClean="0"/>
              <a:t>MATERI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8216" y="1500174"/>
            <a:ext cx="175721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KB:  bab 8 - 12 </a:t>
            </a:r>
            <a:endParaRPr lang="id-ID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166778" y="2071678"/>
            <a:ext cx="98584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Pesan berita baik dan berita buruk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Komunikasi melalui surat: 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id-ID" sz="2400" dirty="0" smtClean="0"/>
              <a:t> Penulisan permintaan pesan-pesan rutin dan positif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id-ID" sz="2400" dirty="0" smtClean="0"/>
              <a:t> Penulisan </a:t>
            </a:r>
            <a:r>
              <a:rPr lang="id-ID" sz="2400" i="1" dirty="0" smtClean="0"/>
              <a:t>bad-news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id-ID" sz="2400" i="1" dirty="0" smtClean="0"/>
              <a:t> </a:t>
            </a:r>
            <a:r>
              <a:rPr lang="id-ID" sz="2400" dirty="0" smtClean="0"/>
              <a:t>Penulisan pesan persuasif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id-ID" sz="2400" dirty="0" smtClean="0"/>
              <a:t> Penulisan </a:t>
            </a:r>
            <a:r>
              <a:rPr lang="id-ID" sz="2400" i="1" dirty="0" smtClean="0"/>
              <a:t>direct request</a:t>
            </a:r>
            <a:endParaRPr lang="id-ID" sz="2800" i="1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b="1" i="1" dirty="0" smtClean="0"/>
              <a:t>  </a:t>
            </a:r>
            <a:r>
              <a:rPr lang="id-ID" sz="2800" dirty="0" smtClean="0"/>
              <a:t>Dasar-dasar Korespondensi Bisnis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398" y="642918"/>
            <a:ext cx="11358642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400" b="1" dirty="0" smtClean="0"/>
              <a:t>PENULISAN PERMINTAAN PESAN-PESAN RUTIN DAN POSITIF</a:t>
            </a:r>
            <a:endParaRPr lang="en-US" sz="3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2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1428736"/>
            <a:ext cx="100013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d-ID" sz="2800" dirty="0" smtClean="0"/>
              <a:t>  Strategi penulisan permintaan rutin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Strategi penulisan pesan-pesan positif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Pesan-pesan </a:t>
            </a:r>
            <a:r>
              <a:rPr lang="id-ID" sz="2800" i="1" dirty="0" smtClean="0"/>
              <a:t>good-news </a:t>
            </a:r>
            <a:r>
              <a:rPr lang="id-ID" sz="2800" dirty="0" smtClean="0"/>
              <a:t>dan </a:t>
            </a:r>
            <a:r>
              <a:rPr lang="id-ID" sz="2800" i="1" dirty="0" smtClean="0"/>
              <a:t>goodwill</a:t>
            </a:r>
          </a:p>
          <a:p>
            <a:pPr lvl="1">
              <a:buFont typeface="Wingdings" pitchFamily="2" charset="2"/>
              <a:buChar char="Ø"/>
            </a:pPr>
            <a:r>
              <a:rPr lang="id-ID" sz="2400" i="1" dirty="0" smtClean="0"/>
              <a:t>  Goodnews </a:t>
            </a:r>
            <a:r>
              <a:rPr lang="id-ID" sz="2400" dirty="0" smtClean="0"/>
              <a:t>tentang pekerjaan</a:t>
            </a:r>
          </a:p>
          <a:p>
            <a:pPr lvl="1"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id-ID" sz="2400" i="1" dirty="0" smtClean="0"/>
              <a:t>Goodnews</a:t>
            </a:r>
            <a:r>
              <a:rPr lang="id-ID" sz="2400" dirty="0" smtClean="0"/>
              <a:t> tentang produk</a:t>
            </a:r>
          </a:p>
          <a:p>
            <a:pPr lvl="1">
              <a:buFont typeface="Wingdings" pitchFamily="2" charset="2"/>
              <a:buChar char="Ø"/>
            </a:pPr>
            <a:r>
              <a:rPr lang="id-ID" sz="2400" dirty="0" smtClean="0"/>
              <a:t>  Pesan-pesan </a:t>
            </a:r>
            <a:r>
              <a:rPr lang="id-ID" sz="2400" i="1" dirty="0" smtClean="0"/>
              <a:t>goodwill</a:t>
            </a:r>
            <a:endParaRPr lang="id-ID" sz="2800" i="1" dirty="0" smtClean="0"/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Surat konfirmasi pesanan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Menjawab permintaan informasi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Menangani permintaan kredit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/>
              <a:t>  Surat rekomendasi dan pemberitahuan</a:t>
            </a:r>
            <a:endParaRPr lang="id-ID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1224" y="785794"/>
            <a:ext cx="72152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 smtClean="0"/>
              <a:t>PENULISAN </a:t>
            </a:r>
            <a:r>
              <a:rPr lang="id-ID" sz="3600" b="1" i="1" dirty="0" smtClean="0"/>
              <a:t>BAD-NEWS</a:t>
            </a:r>
            <a:endParaRPr lang="en-US" sz="3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3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09588" y="1714488"/>
            <a:ext cx="1093001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i="1" dirty="0" smtClean="0"/>
              <a:t>Bad-news: </a:t>
            </a:r>
          </a:p>
          <a:p>
            <a:r>
              <a:rPr lang="id-ID" sz="2400" dirty="0" smtClean="0"/>
              <a:t>Berita buruk, kabar buruk, pesan yang bruruk, pesan/berita yang tidak menyenangkan. Pesan yang mengecewakan bagi pihak lain.</a:t>
            </a:r>
            <a:endParaRPr lang="id-ID" sz="2800" dirty="0" smtClean="0"/>
          </a:p>
          <a:p>
            <a:endParaRPr lang="id-ID" sz="2400" i="1" dirty="0" smtClean="0"/>
          </a:p>
          <a:p>
            <a:r>
              <a:rPr lang="id-ID" sz="2800" b="1" dirty="0" smtClean="0"/>
              <a:t>Pengorganisasian penulisan </a:t>
            </a:r>
            <a:r>
              <a:rPr lang="id-ID" sz="2800" b="1" i="1" dirty="0" smtClean="0"/>
              <a:t>bad-news: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Fokus pada audiens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Memilih pendekatan organisasional: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 Perencanaan tidak langsung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id-ID" sz="2400" dirty="0" smtClean="0"/>
              <a:t>  Perencanaan langsung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2464" y="642918"/>
            <a:ext cx="72152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</a:t>
            </a:r>
            <a:r>
              <a:rPr lang="id-ID" sz="2000" b="1" i="1" dirty="0" smtClean="0"/>
              <a:t>BAD-NEWS: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4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571612"/>
            <a:ext cx="10001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 smtClean="0"/>
              <a:t>Pengorganisasian penulisan </a:t>
            </a:r>
            <a:r>
              <a:rPr lang="id-ID" sz="2800" b="1" i="1" dirty="0" smtClean="0"/>
              <a:t>bad-news</a:t>
            </a:r>
            <a:r>
              <a:rPr lang="id-ID" sz="2800" b="1" dirty="0" smtClean="0"/>
              <a:t>:</a:t>
            </a:r>
          </a:p>
          <a:p>
            <a:r>
              <a:rPr lang="id-ID" sz="2800" dirty="0" smtClean="0"/>
              <a:t>Pendekatan organisasional perencanaan tidak langsung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81026" y="1214422"/>
          <a:ext cx="10644262" cy="4923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1026" y="4500570"/>
            <a:ext cx="2000264" cy="7078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Pernyataan netral positif</a:t>
            </a:r>
            <a:endParaRPr lang="id-ID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66" y="4572008"/>
            <a:ext cx="2000264" cy="7078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Nyatakan </a:t>
            </a:r>
            <a:r>
              <a:rPr lang="id-ID" sz="2000" i="1" dirty="0" smtClean="0"/>
              <a:t>bad-news </a:t>
            </a:r>
            <a:r>
              <a:rPr lang="id-ID" sz="2000" dirty="0" smtClean="0"/>
              <a:t>secara jelas</a:t>
            </a:r>
            <a:endParaRPr lang="id-ID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38546" y="4500570"/>
            <a:ext cx="2000264" cy="10156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Penjelasan yang logis, netral, dan singkat</a:t>
            </a:r>
            <a:endParaRPr lang="id-ID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382148" y="4572008"/>
            <a:ext cx="2214578" cy="70788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Positif, bersahabat , dan menyenangkan</a:t>
            </a:r>
            <a:endParaRPr lang="id-ID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2464" y="714356"/>
            <a:ext cx="72152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</a:t>
            </a:r>
            <a:r>
              <a:rPr lang="id-ID" sz="2000" b="1" i="1" dirty="0" smtClean="0"/>
              <a:t>BAD-NEWS:</a:t>
            </a:r>
            <a:endParaRPr lang="en-US" sz="20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5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357298"/>
            <a:ext cx="10001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 smtClean="0"/>
              <a:t>Pengorganisasian penulisan </a:t>
            </a:r>
            <a:r>
              <a:rPr lang="id-ID" sz="2800" b="1" i="1" dirty="0" smtClean="0"/>
              <a:t>bad-news</a:t>
            </a:r>
            <a:r>
              <a:rPr lang="id-ID" sz="2800" b="1" dirty="0" smtClean="0"/>
              <a:t>:</a:t>
            </a:r>
          </a:p>
          <a:p>
            <a:r>
              <a:rPr lang="id-ID" sz="2800" dirty="0" smtClean="0"/>
              <a:t>Pendekatan organisasional perencanaan langsung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881026" y="1500175"/>
          <a:ext cx="9858444" cy="392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1026" y="4500570"/>
            <a:ext cx="2643206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Pernyataan </a:t>
            </a:r>
            <a:r>
              <a:rPr lang="id-ID" sz="2000" i="1" dirty="0" smtClean="0"/>
              <a:t>bad-news</a:t>
            </a:r>
            <a:endParaRPr lang="id-ID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81488" y="4500570"/>
            <a:ext cx="28575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Jelaskan alasan </a:t>
            </a:r>
            <a:r>
              <a:rPr lang="id-ID" sz="2000" i="1" dirty="0" smtClean="0"/>
              <a:t>bad-news</a:t>
            </a:r>
            <a:endParaRPr lang="id-ID" sz="20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167702" y="4500570"/>
            <a:ext cx="2571768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Positif dan bersahabat</a:t>
            </a:r>
            <a:endParaRPr lang="id-ID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66778" y="1214422"/>
            <a:ext cx="72152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800" b="1" dirty="0" smtClean="0"/>
              <a:t>Jawaban atas </a:t>
            </a:r>
            <a:r>
              <a:rPr lang="id-ID" sz="2800" b="1" i="1" dirty="0" smtClean="0"/>
              <a:t>bad-news</a:t>
            </a:r>
            <a:endParaRPr lang="en-US" sz="2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6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6778" y="1714488"/>
            <a:ext cx="100013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i="1" dirty="0" smtClean="0"/>
              <a:t>  </a:t>
            </a:r>
            <a:r>
              <a:rPr lang="id-ID" sz="2400" i="1" dirty="0" smtClean="0"/>
              <a:t>Bad-news </a:t>
            </a:r>
            <a:r>
              <a:rPr lang="id-ID" sz="2400" dirty="0" smtClean="0"/>
              <a:t>tentang produk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Penolakan kerja sama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Penolakan undangan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6778" y="3357562"/>
            <a:ext cx="91440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i="1" dirty="0" smtClean="0"/>
              <a:t>Bad-news </a:t>
            </a:r>
            <a:r>
              <a:rPr lang="id-ID" sz="2800" b="1" dirty="0" smtClean="0"/>
              <a:t>tentang pelanggan</a:t>
            </a:r>
            <a:endParaRPr lang="id-ID" sz="2400" b="1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b="1" dirty="0" smtClean="0"/>
              <a:t>  </a:t>
            </a:r>
            <a:r>
              <a:rPr lang="id-ID" sz="2400" i="1" dirty="0" smtClean="0"/>
              <a:t>Bad-news</a:t>
            </a:r>
            <a:r>
              <a:rPr lang="id-ID" sz="2400" dirty="0" smtClean="0"/>
              <a:t> tentang pesanan produk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Penolakan surat pengaduan dan keluhan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Penggantian produk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400" dirty="0" smtClean="0"/>
              <a:t>  Tidak memenuhi pesanan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66778" y="714356"/>
            <a:ext cx="7000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</a:t>
            </a:r>
            <a:r>
              <a:rPr lang="id-ID" sz="2000" b="1" i="1" dirty="0" smtClean="0"/>
              <a:t>BAD-NEWS: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596726" y="6215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7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150" y="1428736"/>
            <a:ext cx="1071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2800" b="1" dirty="0" smtClean="0"/>
              <a:t>	</a:t>
            </a:r>
            <a:endParaRPr lang="id-ID" sz="2800" dirty="0"/>
          </a:p>
        </p:txBody>
      </p:sp>
      <p:sp>
        <p:nvSpPr>
          <p:cNvPr id="12" name="Rectangle 11"/>
          <p:cNvSpPr/>
          <p:nvPr/>
        </p:nvSpPr>
        <p:spPr>
          <a:xfrm>
            <a:off x="1166778" y="1500174"/>
            <a:ext cx="914406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800" b="1" i="1" dirty="0" smtClean="0"/>
              <a:t>Bad-news </a:t>
            </a:r>
            <a:r>
              <a:rPr lang="id-ID" sz="2800" b="1" dirty="0" smtClean="0"/>
              <a:t>tentang pekerjaan</a:t>
            </a:r>
            <a:endParaRPr lang="id-ID" sz="2400" b="1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b="1" dirty="0" smtClean="0"/>
              <a:t>  </a:t>
            </a:r>
            <a:r>
              <a:rPr lang="id-ID" sz="2800" dirty="0" smtClean="0"/>
              <a:t>Penolakan menulis surat rekomendasi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Penolakan lamaran kerja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id-ID" sz="2800" dirty="0" smtClean="0"/>
              <a:t>  Surat penolakan kredit</a:t>
            </a:r>
            <a:endParaRPr lang="id-ID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166778" y="714356"/>
            <a:ext cx="7000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000" b="1" dirty="0" smtClean="0"/>
              <a:t>PENULISAN </a:t>
            </a:r>
            <a:r>
              <a:rPr lang="id-ID" sz="2000" b="1" i="1" dirty="0" smtClean="0"/>
              <a:t>BAD-NEWS: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63236" y="6172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="" xmlns:p14="http://schemas.microsoft.com/office/powerpoint/2010/main" val="131308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802</Words>
  <Application>Microsoft Office PowerPoint</Application>
  <PresentationFormat>Custom</PresentationFormat>
  <Paragraphs>213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1_Office Theme</vt:lpstr>
      <vt:lpstr>2_Office Theme</vt:lpstr>
      <vt:lpstr>--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Yohana</cp:lastModifiedBy>
  <cp:revision>8</cp:revision>
  <dcterms:created xsi:type="dcterms:W3CDTF">2020-06-08T01:30:48Z</dcterms:created>
  <dcterms:modified xsi:type="dcterms:W3CDTF">2020-08-08T07:35:37Z</dcterms:modified>
</cp:coreProperties>
</file>