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70" r:id="rId8"/>
    <p:sldId id="264" r:id="rId9"/>
    <p:sldId id="269" r:id="rId10"/>
    <p:sldId id="265" r:id="rId11"/>
    <p:sldId id="268" r:id="rId1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2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003DA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003DA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6178"/>
            <a:ext cx="1068295" cy="23354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521452" y="240487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23" y="0"/>
                </a:lnTo>
              </a:path>
            </a:pathLst>
          </a:custGeom>
          <a:ln w="7620">
            <a:solidFill>
              <a:srgbClr val="3F3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21452" y="372313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23" y="0"/>
                </a:lnTo>
              </a:path>
            </a:pathLst>
          </a:custGeom>
          <a:ln w="7620">
            <a:solidFill>
              <a:srgbClr val="3F3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21452" y="5039867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23" y="0"/>
                </a:lnTo>
              </a:path>
            </a:pathLst>
          </a:custGeom>
          <a:ln w="7620">
            <a:solidFill>
              <a:srgbClr val="3F3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003DA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003DA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0427"/>
            <a:ext cx="10692384" cy="3756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274" y="1270564"/>
            <a:ext cx="9694850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003DA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9271" y="2296111"/>
            <a:ext cx="7414259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40455" y="6391192"/>
            <a:ext cx="268604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75" y="790312"/>
            <a:ext cx="9694850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20" dirty="0">
                <a:latin typeface="Tahoma"/>
                <a:cs typeface="Tahoma"/>
              </a:rPr>
              <a:t>Alternativas que podem ser usadas e como pode complementar no sistema de </a:t>
            </a:r>
            <a:r>
              <a:rPr lang="pt-BR" spc="-220" dirty="0" err="1">
                <a:latin typeface="Tahoma"/>
                <a:cs typeface="Tahoma"/>
              </a:rPr>
              <a:t>scoring</a:t>
            </a:r>
            <a:r>
              <a:rPr lang="pt-BR" spc="-220" dirty="0">
                <a:latin typeface="Tahoma"/>
                <a:cs typeface="Tahoma"/>
              </a:rPr>
              <a:t> </a:t>
            </a:r>
            <a:endParaRPr spc="-220" dirty="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940455" y="6391192"/>
            <a:ext cx="230504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z="1550" spc="-25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3355B7-86F7-41AC-A6AB-D5BC6B7B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9" y="1946100"/>
            <a:ext cx="8440503" cy="4346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2487295"/>
          </a:xfrm>
          <a:custGeom>
            <a:avLst/>
            <a:gdLst/>
            <a:ahLst/>
            <a:cxnLst/>
            <a:rect l="l" t="t" r="r" b="b"/>
            <a:pathLst>
              <a:path w="10692765" h="2487295">
                <a:moveTo>
                  <a:pt x="10692384" y="2487167"/>
                </a:moveTo>
                <a:lnTo>
                  <a:pt x="0" y="2487167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2487167"/>
                </a:lnTo>
                <a:close/>
              </a:path>
            </a:pathLst>
          </a:custGeom>
          <a:solidFill>
            <a:srgbClr val="006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57979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solidFill>
                  <a:srgbClr val="FFFFFF"/>
                </a:solidFill>
                <a:latin typeface="Calibri"/>
                <a:cs typeface="Calibri"/>
              </a:rPr>
              <a:t>Equipe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894" y="4348362"/>
            <a:ext cx="1356995" cy="5689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750" b="1" dirty="0">
                <a:solidFill>
                  <a:srgbClr val="262626"/>
                </a:solidFill>
                <a:latin typeface="Calibri"/>
                <a:cs typeface="Calibri"/>
              </a:rPr>
              <a:t>Renan</a:t>
            </a:r>
            <a:r>
              <a:rPr sz="1750" b="1" spc="-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750" b="1" spc="-10" dirty="0">
                <a:solidFill>
                  <a:srgbClr val="262626"/>
                </a:solidFill>
                <a:latin typeface="Calibri"/>
                <a:cs typeface="Calibri"/>
              </a:rPr>
              <a:t>Bezerra</a:t>
            </a:r>
            <a:endParaRPr sz="17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0069FF"/>
                </a:solidFill>
                <a:latin typeface="Calibri"/>
                <a:cs typeface="Calibri"/>
              </a:rPr>
              <a:t>553228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003" y="5539740"/>
            <a:ext cx="91440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932" y="5539740"/>
            <a:ext cx="91440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5859" y="5539740"/>
            <a:ext cx="91440" cy="914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69426" y="4398669"/>
            <a:ext cx="1457325" cy="5689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750" b="1" dirty="0">
                <a:solidFill>
                  <a:srgbClr val="262626"/>
                </a:solidFill>
                <a:latin typeface="Calibri"/>
                <a:cs typeface="Calibri"/>
              </a:rPr>
              <a:t>Lucas</a:t>
            </a:r>
            <a:r>
              <a:rPr sz="1750" b="1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750" b="1" spc="-10" dirty="0">
                <a:solidFill>
                  <a:srgbClr val="262626"/>
                </a:solidFill>
                <a:latin typeface="Calibri"/>
                <a:cs typeface="Calibri"/>
              </a:rPr>
              <a:t>Alcântara</a:t>
            </a:r>
            <a:endParaRPr sz="17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0069FF"/>
                </a:solidFill>
                <a:latin typeface="Calibri"/>
                <a:cs typeface="Calibri"/>
              </a:rPr>
              <a:t>95111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6715" y="5590032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2644" y="5590032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8571" y="5590032"/>
            <a:ext cx="91439" cy="914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772668"/>
            <a:ext cx="10692765" cy="3546475"/>
            <a:chOff x="0" y="772668"/>
            <a:chExt cx="10692765" cy="354647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8723" y="2345943"/>
              <a:ext cx="1859279" cy="1854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936" y="2333751"/>
              <a:ext cx="1859280" cy="1854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6011" y="2295651"/>
              <a:ext cx="1859279" cy="1854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772668"/>
              <a:ext cx="1176527" cy="35250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5376" y="772668"/>
              <a:ext cx="1207008" cy="354634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32969" y="4386359"/>
            <a:ext cx="1219200" cy="5689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750" b="1" dirty="0">
                <a:solidFill>
                  <a:srgbClr val="262626"/>
                </a:solidFill>
                <a:latin typeface="Calibri"/>
                <a:cs typeface="Calibri"/>
              </a:rPr>
              <a:t>Glenda</a:t>
            </a:r>
            <a:r>
              <a:rPr sz="1750" b="1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750" b="1" spc="-20" dirty="0">
                <a:solidFill>
                  <a:srgbClr val="262626"/>
                </a:solidFill>
                <a:latin typeface="Calibri"/>
                <a:cs typeface="Calibri"/>
              </a:rPr>
              <a:t>Delfy</a:t>
            </a:r>
            <a:endParaRPr sz="17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0066FF"/>
                </a:solidFill>
                <a:latin typeface="Calibri"/>
                <a:cs typeface="Calibri"/>
              </a:rPr>
              <a:t>552667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1451" y="5577840"/>
            <a:ext cx="91439" cy="929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95855" y="5577840"/>
            <a:ext cx="91439" cy="92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81783" y="5577840"/>
            <a:ext cx="91439" cy="9296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83" y="675174"/>
            <a:ext cx="4453255" cy="1466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lang="pt-BR" spc="-225" dirty="0"/>
              <a:t>Analise preditiva de </a:t>
            </a:r>
            <a:r>
              <a:rPr lang="pt-BR" spc="-225" dirty="0" err="1"/>
              <a:t>scoring</a:t>
            </a:r>
            <a:r>
              <a:rPr lang="pt-BR" spc="-225" dirty="0"/>
              <a:t> utilizando </a:t>
            </a:r>
            <a:r>
              <a:rPr lang="pt-BR" spc="-225" dirty="0" err="1"/>
              <a:t>tensorflow</a:t>
            </a:r>
            <a:r>
              <a:rPr lang="pt-BR" spc="-225" dirty="0"/>
              <a:t>/</a:t>
            </a:r>
            <a:r>
              <a:rPr lang="pt-BR" spc="-225" dirty="0" err="1"/>
              <a:t>teachablemachine</a:t>
            </a:r>
            <a:endParaRPr spc="-95" dirty="0"/>
          </a:p>
        </p:txBody>
      </p:sp>
      <p:sp>
        <p:nvSpPr>
          <p:cNvPr id="4" name="object 4"/>
          <p:cNvSpPr txBox="1"/>
          <p:nvPr/>
        </p:nvSpPr>
        <p:spPr>
          <a:xfrm>
            <a:off x="1203547" y="2316450"/>
            <a:ext cx="4618759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20"/>
              </a:lnSpc>
              <a:spcBef>
                <a:spcPts val="100"/>
              </a:spcBef>
            </a:pPr>
            <a:r>
              <a:rPr sz="2100" spc="-130" dirty="0" err="1">
                <a:solidFill>
                  <a:srgbClr val="0069FF"/>
                </a:solidFill>
                <a:latin typeface="Calibri"/>
                <a:cs typeface="Calibri"/>
              </a:rPr>
              <a:t>Introdução</a:t>
            </a:r>
            <a:endParaRPr lang="pt-BR" sz="2100" spc="-130" dirty="0">
              <a:solidFill>
                <a:srgbClr val="0069FF"/>
              </a:solidFill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  <a:spcBef>
                <a:spcPts val="100"/>
              </a:spcBef>
            </a:pPr>
            <a:endParaRPr sz="2100" dirty="0">
              <a:latin typeface="Calibri"/>
              <a:cs typeface="Calibri"/>
            </a:endParaRPr>
          </a:p>
          <a:p>
            <a:pPr marL="48895" marR="508000" algn="just">
              <a:lnSpc>
                <a:spcPts val="1900"/>
              </a:lnSpc>
              <a:spcBef>
                <a:spcPts val="25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aumento significativo no número de sinistros fraudulentos e procedimentos odontológicos desnecessários tem gerado sérios impactos financeiros para operadoras de planos odontológicos. Estudos recentes indicam que fraudes e tratamentos não justificáveis são responsáveis por uma parcela considerável dos sinistros, comprometendo a sustentabilidade desses planos e a qualidade dos serviços prestados aos pacientes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2863" y="1571625"/>
            <a:ext cx="4331206" cy="3276599"/>
            <a:chOff x="5849112" y="772668"/>
            <a:chExt cx="4331206" cy="327659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855" y="2561463"/>
              <a:ext cx="1426463" cy="1487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6723" y="876300"/>
              <a:ext cx="1453895" cy="1996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9112" y="772668"/>
              <a:ext cx="577595" cy="56997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595" y="5998464"/>
            <a:ext cx="460248" cy="7879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00246" y="1148637"/>
            <a:ext cx="4184454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40" dirty="0">
                <a:latin typeface="Tahoma"/>
                <a:cs typeface="Tahoma"/>
              </a:rPr>
              <a:t>O que queremos fazer</a:t>
            </a:r>
            <a:endParaRPr spc="-140" dirty="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59F0E117-AFFB-4168-854E-4809DB28AC05}"/>
              </a:ext>
            </a:extLst>
          </p:cNvPr>
          <p:cNvSpPr txBox="1"/>
          <p:nvPr/>
        </p:nvSpPr>
        <p:spPr>
          <a:xfrm>
            <a:off x="1384300" y="2233918"/>
            <a:ext cx="4618759" cy="5114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20"/>
              </a:lnSpc>
              <a:spcBef>
                <a:spcPts val="1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projeto propõe o desenvolvimento de um sistema de análise preditiva para monitorar e avaliar os procedimentos realizados por dentistas credenciados, com foco em identificar e prevenir fraudes, bem como melhorar a qualidade dos serviços oferecidos. A solução se baseia na criação de um sistema de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scoring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que atribui notas aos dentistas com base na conformidade dos procedimentos realizados. Ao utilizar modelos de aprendizado de máquina, como classificação supervisionada e regressão logística, será possível otimizar a detecção de práticas fraudulentas e garantir maior controle sobre a qualidade dos atendimentos.</a:t>
            </a:r>
          </a:p>
        </p:txBody>
      </p:sp>
      <p:pic>
        <p:nvPicPr>
          <p:cNvPr id="1026" name="Picture 2" descr="Design PNG E SVG De Engrenagens Girando ícone De Curso Para Camisetas">
            <a:extLst>
              <a:ext uri="{FF2B5EF4-FFF2-40B4-BE49-F238E27FC236}">
                <a16:creationId xmlns:a16="http://schemas.microsoft.com/office/drawing/2014/main" id="{592137B2-56A4-4BEB-BDEE-250A93BF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12" y="3862165"/>
            <a:ext cx="2375593" cy="237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cador - ícones de interface grátis">
            <a:extLst>
              <a:ext uri="{FF2B5EF4-FFF2-40B4-BE49-F238E27FC236}">
                <a16:creationId xmlns:a16="http://schemas.microsoft.com/office/drawing/2014/main" id="{2F55C94E-BAE8-41E3-9A8F-FA98C80E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724025"/>
            <a:ext cx="2138140" cy="213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33A154-E536-4654-97AF-DC397F8D5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063" y="1270000"/>
            <a:ext cx="9693275" cy="836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15" dirty="0"/>
              <a:t>Exemplo da tabela de treinamento</a:t>
            </a:r>
            <a:endParaRPr spc="-15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469AC-492C-49AD-A06D-8E1144B9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39" y="1960640"/>
            <a:ext cx="8343722" cy="47054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502" y="1270564"/>
            <a:ext cx="4507398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15" dirty="0"/>
              <a:t>Como será feito o treinamento?</a:t>
            </a:r>
            <a:endParaRPr spc="-15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505924-17DA-4C5C-90CD-E70D43CC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271" y="2296111"/>
            <a:ext cx="7414259" cy="4308872"/>
          </a:xfrm>
        </p:spPr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dentista receberá uma nota em uma escala de 1 a 5. Essa nota refletirá a qualidade dos atendimentos e a conformidade dos procedimentos realizados: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•	1: Baixo desempenho - muitos procedimentos questionáveis.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•	2: Desempenho abaixo da média - algumas inconsistências.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•	3: Desempenho aceitável - procedimentos dentro do esperado.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•	4: Bom desempenho - poucas anomalias detectadas.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•	5: Excelente desempenho - todos os procedimentos válidos e recomendados.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502" y="1270564"/>
            <a:ext cx="4507398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15" dirty="0"/>
              <a:t>Como será feito o treinamento?</a:t>
            </a:r>
            <a:endParaRPr spc="-15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505924-17DA-4C5C-90CD-E70D43CC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333625"/>
            <a:ext cx="7414259" cy="2462213"/>
          </a:xfrm>
        </p:spPr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paciente também terá sua avaliação de atendimento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Podendo o dentista avaliar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houver fraude irá prejudicar no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que pode ser banido da plataforma.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uncionamento Do Dentista, Paciente, ícone Do Stomatology, Ilustração Do  Vetor, Sinal No Fundo Isolado Ilustração do Vetor - Ilustração de  odontologia, sinal: 102114744">
            <a:extLst>
              <a:ext uri="{FF2B5EF4-FFF2-40B4-BE49-F238E27FC236}">
                <a16:creationId xmlns:a16="http://schemas.microsoft.com/office/drawing/2014/main" id="{2D8D43A9-54B3-4589-9982-D2BE0317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714625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28791" y="3459087"/>
            <a:ext cx="3424027" cy="124200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4530"/>
              </a:lnSpc>
              <a:spcBef>
                <a:spcPts val="685"/>
              </a:spcBef>
            </a:pPr>
            <a:r>
              <a:rPr lang="pt-BR" sz="4200" b="1" dirty="0">
                <a:solidFill>
                  <a:srgbClr val="0066FF"/>
                </a:solidFill>
                <a:latin typeface="Tahoma"/>
                <a:cs typeface="Tahoma"/>
              </a:rPr>
              <a:t>Frameworks / </a:t>
            </a:r>
            <a:r>
              <a:rPr lang="pt-BR" sz="4200" b="1" dirty="0" err="1">
                <a:solidFill>
                  <a:srgbClr val="0066FF"/>
                </a:solidFill>
                <a:latin typeface="Tahoma"/>
                <a:cs typeface="Tahoma"/>
              </a:rPr>
              <a:t>api</a:t>
            </a:r>
            <a:r>
              <a:rPr lang="pt-BR" sz="4200" b="1" dirty="0">
                <a:solidFill>
                  <a:srgbClr val="0066FF"/>
                </a:solidFill>
                <a:latin typeface="Tahoma"/>
                <a:cs typeface="Tahoma"/>
              </a:rPr>
              <a:t> usadas</a:t>
            </a:r>
            <a:endParaRPr sz="4200" dirty="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B7866CCC-2DE9-4122-A369-9F226A31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28625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– Wikipédia, a enciclopédia livre">
            <a:extLst>
              <a:ext uri="{FF2B5EF4-FFF2-40B4-BE49-F238E27FC236}">
                <a16:creationId xmlns:a16="http://schemas.microsoft.com/office/drawing/2014/main" id="{9301E65C-EDFD-4F8B-98B0-1B80E859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188793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Py -">
            <a:extLst>
              <a:ext uri="{FF2B5EF4-FFF2-40B4-BE49-F238E27FC236}">
                <a16:creationId xmlns:a16="http://schemas.microsoft.com/office/drawing/2014/main" id="{CC90DC6E-6DB9-401E-93EB-134B724D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51" y="37275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achable Machine: Tutorial to Create Your Own Machine Learning Models  (Tensorflow, Tensorflow.js and Tensroflow Lite) | by Dr Roushanak Rahmat |  GoPenAI">
            <a:extLst>
              <a:ext uri="{FF2B5EF4-FFF2-40B4-BE49-F238E27FC236}">
                <a16:creationId xmlns:a16="http://schemas.microsoft.com/office/drawing/2014/main" id="{845A32CD-E582-4A83-9E4C-C39177BB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31" y="37104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396230" y="2234025"/>
            <a:ext cx="8812829" cy="306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100"/>
              </a:spcBef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Facilidade de Uso</a:t>
            </a:r>
            <a:endParaRPr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274" y="1270564"/>
            <a:ext cx="969485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5"/>
              </a:spcBef>
            </a:pPr>
            <a:r>
              <a:rPr lang="pt-BR" spc="-220" dirty="0"/>
              <a:t>Como será o sistema integrado do Sprint?</a:t>
            </a:r>
            <a:endParaRPr spc="-2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6193367"/>
            <a:ext cx="460248" cy="472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25" dirty="0"/>
              <a:t>11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EF47703-3F74-45A3-9521-9E3F83DB1273}"/>
              </a:ext>
            </a:extLst>
          </p:cNvPr>
          <p:cNvSpPr txBox="1">
            <a:spLocks/>
          </p:cNvSpPr>
          <p:nvPr/>
        </p:nvSpPr>
        <p:spPr>
          <a:xfrm>
            <a:off x="1396229" y="3859302"/>
            <a:ext cx="8812829" cy="313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55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ct val="101800"/>
              </a:lnSpc>
              <a:spcBef>
                <a:spcPts val="100"/>
              </a:spcBef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pt-BR" sz="2000" spc="-10" dirty="0"/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E243486-34D3-4042-86AE-635EF4414CFA}"/>
              </a:ext>
            </a:extLst>
          </p:cNvPr>
          <p:cNvSpPr txBox="1">
            <a:spLocks/>
          </p:cNvSpPr>
          <p:nvPr/>
        </p:nvSpPr>
        <p:spPr>
          <a:xfrm>
            <a:off x="1396230" y="2761359"/>
            <a:ext cx="8812829" cy="306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55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ct val="101800"/>
              </a:lnSpc>
              <a:spcBef>
                <a:spcPts val="100"/>
              </a:spcBef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Personalização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9ACF369-52DE-4154-A7D9-E660FECFC3A0}"/>
              </a:ext>
            </a:extLst>
          </p:cNvPr>
          <p:cNvSpPr txBox="1">
            <a:spLocks/>
          </p:cNvSpPr>
          <p:nvPr/>
        </p:nvSpPr>
        <p:spPr>
          <a:xfrm>
            <a:off x="1396230" y="3310284"/>
            <a:ext cx="8812829" cy="313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55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ct val="101800"/>
              </a:lnSpc>
              <a:spcBef>
                <a:spcPts val="100"/>
              </a:spcBef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Facilidade</a:t>
            </a:r>
            <a:r>
              <a:rPr lang="pt-BR" sz="2000" spc="-10" dirty="0"/>
              <a:t> 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de Uso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62979-E320-4F79-A1E5-EE1CD767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81" y="4345625"/>
            <a:ext cx="70580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348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PowerPoint Presentation</vt:lpstr>
      <vt:lpstr>Equipe</vt:lpstr>
      <vt:lpstr>Analise preditiva de scoring utilizando tensorflow/teachablemachine</vt:lpstr>
      <vt:lpstr>O que queremos fazer</vt:lpstr>
      <vt:lpstr>Exemplo da tabela de treinamento</vt:lpstr>
      <vt:lpstr>Como será feito o treinamento?</vt:lpstr>
      <vt:lpstr>Como será feito o treinamento?</vt:lpstr>
      <vt:lpstr>PowerPoint Presentation</vt:lpstr>
      <vt:lpstr>Como será o sistema integrado do Sprint?</vt:lpstr>
      <vt:lpstr>Alternativas que podem ser usadas e como pode complementar no sistema de scoring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QA_Descritivo</dc:title>
  <dc:creator>Lucas Alcântara</dc:creator>
  <cp:lastModifiedBy>Laboratório FIAP</cp:lastModifiedBy>
  <cp:revision>4</cp:revision>
  <dcterms:created xsi:type="dcterms:W3CDTF">2024-11-08T13:35:04Z</dcterms:created>
  <dcterms:modified xsi:type="dcterms:W3CDTF">2024-11-08T14:13:59Z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LastSaved">
    <vt:filetime>2024-11-08T00:00:00Z</vt:filetime>
  </property>
  <property fmtid="{D5CDD505-2E9C-101B-9397-08002B2CF9AE}" pid="4" name="Producer">
    <vt:lpwstr>Microsoft: Print To PDF</vt:lpwstr>
  </property>
</Properties>
</file>