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62" r:id="rId3"/>
    <p:sldId id="273" r:id="rId4"/>
    <p:sldId id="266" r:id="rId5"/>
    <p:sldId id="270" r:id="rId6"/>
    <p:sldId id="271" r:id="rId7"/>
    <p:sldId id="272" r:id="rId8"/>
    <p:sldId id="260" r:id="rId9"/>
    <p:sldId id="274" r:id="rId10"/>
    <p:sldId id="275" r:id="rId11"/>
    <p:sldId id="276" r:id="rId12"/>
    <p:sldId id="277" r:id="rId13"/>
    <p:sldId id="27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40"/>
    <a:srgbClr val="001633"/>
    <a:srgbClr val="0E2A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544" autoAdjust="0"/>
  </p:normalViewPr>
  <p:slideViewPr>
    <p:cSldViewPr snapToGrid="0">
      <p:cViewPr varScale="1">
        <p:scale>
          <a:sx n="71" d="100"/>
          <a:sy n="71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4CB17-A0FB-4517-AB07-3CA3AE17D330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71B41-DA84-4A75-B43F-B62CF19B3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8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Bem, ai baseado nisso, nessa explicação, pro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na nossa </a:t>
            </a:r>
            <a:r>
              <a:rPr lang="pt-BR" dirty="0" err="1"/>
              <a:t>area</a:t>
            </a:r>
            <a:r>
              <a:rPr lang="pt-BR" dirty="0"/>
              <a:t>, tem algumas estratégias de </a:t>
            </a:r>
            <a:r>
              <a:rPr lang="pt-BR" dirty="0" err="1"/>
              <a:t>fallback</a:t>
            </a:r>
            <a:r>
              <a:rPr lang="pt-BR" dirty="0"/>
              <a:t> que a gente pode seguir ... </a:t>
            </a:r>
          </a:p>
          <a:p>
            <a:endParaRPr lang="pt-BR" dirty="0"/>
          </a:p>
          <a:p>
            <a:r>
              <a:rPr lang="pt-BR" dirty="0"/>
              <a:t>Que seriam, simplesmente, falhar rapidamente , utilizando de uma estratégia de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meshes</a:t>
            </a:r>
            <a:r>
              <a:rPr lang="pt-BR" dirty="0"/>
              <a:t>, com </a:t>
            </a:r>
            <a:r>
              <a:rPr lang="pt-BR" dirty="0" err="1"/>
              <a:t>proxys</a:t>
            </a:r>
            <a:r>
              <a:rPr lang="pt-BR" dirty="0"/>
              <a:t> e </a:t>
            </a:r>
            <a:r>
              <a:rPr lang="pt-BR" dirty="0" err="1"/>
              <a:t>tals</a:t>
            </a:r>
            <a:r>
              <a:rPr lang="pt-BR" dirty="0"/>
              <a:t>, esse cara eu não consegui entrar </a:t>
            </a:r>
            <a:r>
              <a:rPr lang="pt-BR" dirty="0" err="1"/>
              <a:t>mto</a:t>
            </a:r>
            <a:r>
              <a:rPr lang="pt-BR" dirty="0"/>
              <a:t> a fundo mas vou dar uma </a:t>
            </a:r>
            <a:r>
              <a:rPr lang="pt-BR" dirty="0" err="1"/>
              <a:t>intro</a:t>
            </a:r>
            <a:r>
              <a:rPr lang="pt-BR" dirty="0"/>
              <a:t> pra </a:t>
            </a:r>
            <a:r>
              <a:rPr lang="pt-BR" dirty="0" err="1"/>
              <a:t>vcs</a:t>
            </a:r>
            <a:r>
              <a:rPr lang="pt-BR" dirty="0"/>
              <a:t>, como exemplo de um framework q tem essas configurações em um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mesh</a:t>
            </a:r>
            <a:r>
              <a:rPr lang="pt-BR" dirty="0"/>
              <a:t> seria o </a:t>
            </a:r>
            <a:r>
              <a:rPr lang="pt-BR" dirty="0" err="1"/>
              <a:t>istio</a:t>
            </a:r>
            <a:r>
              <a:rPr lang="pt-BR" dirty="0"/>
              <a:t> (eu linkei aqui um vídeo de explicação sobre esse método, caso alguém quiser </a:t>
            </a:r>
            <a:r>
              <a:rPr lang="pt-BR" dirty="0" err="1"/>
              <a:t>dps</a:t>
            </a:r>
            <a:r>
              <a:rPr lang="pt-BR" dirty="0"/>
              <a:t> me avisa q eu mando, ou então no final da apresentação eu jogo alguns links aqui).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Ou então, ter uma logica de negócios, q necessariamente vai ter que estar dentro da sua aplicação, onde </a:t>
            </a:r>
            <a:r>
              <a:rPr lang="pt-BR" dirty="0" err="1"/>
              <a:t>vc</a:t>
            </a:r>
            <a:r>
              <a:rPr lang="pt-BR" dirty="0"/>
              <a:t> vai implementar ela, e configurar ela pra ser utilizada com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, de alguma </a:t>
            </a:r>
            <a:r>
              <a:rPr lang="pt-BR" dirty="0" err="1"/>
              <a:t>lib</a:t>
            </a:r>
            <a:r>
              <a:rPr lang="pt-BR" dirty="0"/>
              <a:t> a sua escolha q vai </a:t>
            </a:r>
            <a:r>
              <a:rPr lang="pt-BR" dirty="0" err="1"/>
              <a:t>tar</a:t>
            </a:r>
            <a:r>
              <a:rPr lang="pt-BR" dirty="0"/>
              <a:t> junto com a sua aplicação.... a que eu pesquisei e vou mostrar um pouco pra </a:t>
            </a:r>
            <a:r>
              <a:rPr lang="pt-BR" dirty="0" err="1"/>
              <a:t>vcs</a:t>
            </a:r>
            <a:r>
              <a:rPr lang="pt-BR" dirty="0"/>
              <a:t> também aqui, é a do </a:t>
            </a:r>
            <a:r>
              <a:rPr lang="pt-BR" dirty="0" err="1"/>
              <a:t>Resilience</a:t>
            </a:r>
            <a:r>
              <a:rPr lang="pt-BR" dirty="0"/>
              <a:t> 4 J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28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 não manjo muito, não consegui pesquisar muito a fundo, mas o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mesh</a:t>
            </a:r>
            <a:r>
              <a:rPr lang="pt-BR" dirty="0"/>
              <a:t>&gt;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Aqui digamos q </a:t>
            </a:r>
            <a:r>
              <a:rPr lang="pt-BR" dirty="0" err="1"/>
              <a:t>vc</a:t>
            </a:r>
            <a:r>
              <a:rPr lang="pt-BR" dirty="0"/>
              <a:t> tem a sua aplicação ali, implantada num </a:t>
            </a:r>
            <a:r>
              <a:rPr lang="pt-BR" dirty="0" err="1"/>
              <a:t>containerzinho</a:t>
            </a:r>
            <a:r>
              <a:rPr lang="pt-BR" dirty="0"/>
              <a:t> junto com um proxy, e em vez de a aplicação se comunicar diretamente com a outra aplicação, ele vai trabalhar se comunicando com o proxy, assim </a:t>
            </a:r>
            <a:r>
              <a:rPr lang="pt-BR" dirty="0" err="1"/>
              <a:t>vc</a:t>
            </a:r>
            <a:r>
              <a:rPr lang="pt-BR" dirty="0"/>
              <a:t> consegue por ele, já saber as informações necessárias e configurações , pra ativar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caso ele identifique o problema</a:t>
            </a:r>
          </a:p>
          <a:p>
            <a:endParaRPr lang="pt-BR" dirty="0"/>
          </a:p>
          <a:p>
            <a:r>
              <a:rPr lang="pt-BR" dirty="0"/>
              <a:t>Em questão a configuração por exemplo, no </a:t>
            </a:r>
            <a:r>
              <a:rPr lang="pt-BR" dirty="0" err="1"/>
              <a:t>istio</a:t>
            </a:r>
            <a:r>
              <a:rPr lang="pt-BR" dirty="0"/>
              <a:t>, </a:t>
            </a:r>
            <a:r>
              <a:rPr lang="pt-BR" dirty="0" err="1"/>
              <a:t>vc</a:t>
            </a:r>
            <a:r>
              <a:rPr lang="pt-BR" dirty="0"/>
              <a:t> iria informar , o numero de erros máximo q </a:t>
            </a:r>
            <a:r>
              <a:rPr lang="pt-BR" dirty="0" err="1"/>
              <a:t>vc</a:t>
            </a:r>
            <a:r>
              <a:rPr lang="pt-BR" dirty="0"/>
              <a:t> espera antes de ativar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(tipo 3 erros), o intervalo de </a:t>
            </a:r>
            <a:r>
              <a:rPr lang="pt-BR" dirty="0" err="1"/>
              <a:t>checkagem</a:t>
            </a:r>
            <a:r>
              <a:rPr lang="pt-BR" dirty="0"/>
              <a:t> (a quero chegar a cada 10 segundos), o tempo em que eu vou manter em estado aberto (1 minuto) e a porcentagem de </a:t>
            </a:r>
            <a:r>
              <a:rPr lang="pt-BR" dirty="0" err="1"/>
              <a:t>conteiners</a:t>
            </a:r>
            <a:r>
              <a:rPr lang="pt-BR" dirty="0"/>
              <a:t> q eu vou deixar no estado aberto, tipo aqui podendo configurar 100% ou por exemplo falhando diretamente, nessa janela de tempo q eu configurei ,ou  deixar 80% das chamadas fora com falha direta e 20% das chamadas ainda tentando se comunicar com a outra aplicação.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Se eu não me engano, o </a:t>
            </a:r>
            <a:r>
              <a:rPr lang="pt-BR" dirty="0" err="1"/>
              <a:t>kubernetes</a:t>
            </a:r>
            <a:r>
              <a:rPr lang="pt-BR" dirty="0"/>
              <a:t> seria uma espécie de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mesh</a:t>
            </a:r>
            <a:r>
              <a:rPr lang="pt-BR" dirty="0"/>
              <a:t>, e ao subir algo com ele, </a:t>
            </a:r>
            <a:r>
              <a:rPr lang="pt-BR" dirty="0" err="1"/>
              <a:t>vc</a:t>
            </a:r>
            <a:r>
              <a:rPr lang="pt-BR" dirty="0"/>
              <a:t> já tem junto lá essas capacidades do </a:t>
            </a:r>
            <a:r>
              <a:rPr lang="pt-BR" dirty="0" err="1"/>
              <a:t>istio</a:t>
            </a:r>
            <a:r>
              <a:rPr lang="pt-BR" dirty="0"/>
              <a:t> por exemplo junto dele, assim ele já da o suporte pra </a:t>
            </a:r>
            <a:r>
              <a:rPr lang="pt-BR" dirty="0" err="1"/>
              <a:t>vc</a:t>
            </a:r>
            <a:r>
              <a:rPr lang="pt-BR" dirty="0"/>
              <a:t> com os padrões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breasker</a:t>
            </a:r>
            <a:r>
              <a:rPr lang="pt-BR" dirty="0"/>
              <a:t>, em q </a:t>
            </a:r>
            <a:r>
              <a:rPr lang="pt-BR" dirty="0" err="1"/>
              <a:t>vc</a:t>
            </a:r>
            <a:r>
              <a:rPr lang="pt-BR" dirty="0"/>
              <a:t> consegue </a:t>
            </a:r>
            <a:r>
              <a:rPr lang="pt-BR" dirty="0" err="1"/>
              <a:t>consegue</a:t>
            </a:r>
            <a:r>
              <a:rPr lang="pt-BR" dirty="0"/>
              <a:t> configurar ele pra aquela estratégia de “falhar rapidamente” pra cenários onde </a:t>
            </a:r>
            <a:r>
              <a:rPr lang="pt-BR" dirty="0" err="1"/>
              <a:t>vc</a:t>
            </a:r>
            <a:r>
              <a:rPr lang="pt-BR" dirty="0"/>
              <a:t> n precisa ter uma logica de negocio implementada como </a:t>
            </a:r>
            <a:r>
              <a:rPr lang="pt-BR" dirty="0" err="1"/>
              <a:t>fallback</a:t>
            </a:r>
            <a:r>
              <a:rPr lang="pt-BR" dirty="0"/>
              <a:t> ... Mas </a:t>
            </a:r>
            <a:r>
              <a:rPr lang="pt-BR" dirty="0" err="1"/>
              <a:t>qlqr</a:t>
            </a:r>
            <a:r>
              <a:rPr lang="pt-BR" dirty="0"/>
              <a:t> coisa se alguém manjar mais ai de </a:t>
            </a:r>
            <a:r>
              <a:rPr lang="pt-BR" dirty="0" err="1"/>
              <a:t>kubernetes</a:t>
            </a:r>
            <a:r>
              <a:rPr lang="pt-BR" dirty="0"/>
              <a:t> e </a:t>
            </a:r>
            <a:r>
              <a:rPr lang="pt-BR" dirty="0" err="1"/>
              <a:t>tals</a:t>
            </a:r>
            <a:r>
              <a:rPr lang="pt-BR" dirty="0"/>
              <a:t>, pode me corrigir ou dar uma explicada depois melhor 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506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com o R4J, Como descrito na própria documentação do resilience4j&gt;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Ela é bem interessante pois trabalha com os seus recursos modularizados, ou seja, </a:t>
            </a:r>
            <a:r>
              <a:rPr lang="pt-BR" dirty="0" err="1"/>
              <a:t>vc</a:t>
            </a:r>
            <a:r>
              <a:rPr lang="pt-BR" dirty="0"/>
              <a:t> vai pegar e importar a dependência que for utilizar apenas, pois cada uma delas foram projetadas como uma função.</a:t>
            </a:r>
          </a:p>
          <a:p>
            <a:endParaRPr lang="pt-BR" dirty="0"/>
          </a:p>
          <a:p>
            <a:r>
              <a:rPr lang="pt-BR" dirty="0"/>
              <a:t>E também o R4J utiliza algumas interfaces funcionais do </a:t>
            </a:r>
            <a:r>
              <a:rPr lang="pt-BR" dirty="0" err="1"/>
              <a:t>java</a:t>
            </a:r>
            <a:r>
              <a:rPr lang="pt-BR" dirty="0"/>
              <a:t> 8, como por exemplo a interface </a:t>
            </a:r>
            <a:r>
              <a:rPr lang="pt-BR" dirty="0" err="1"/>
              <a:t>Supplier</a:t>
            </a:r>
            <a:r>
              <a:rPr lang="pt-BR" dirty="0"/>
              <a:t>, e é baseado no </a:t>
            </a:r>
            <a:r>
              <a:rPr lang="pt-BR" dirty="0" err="1"/>
              <a:t>Vavr</a:t>
            </a:r>
            <a:r>
              <a:rPr lang="pt-BR" dirty="0"/>
              <a:t>, q é uma espécie de </a:t>
            </a:r>
            <a:r>
              <a:rPr lang="pt-BR" dirty="0" err="1"/>
              <a:t>lib</a:t>
            </a:r>
            <a:r>
              <a:rPr lang="pt-BR" dirty="0"/>
              <a:t> funcional pro </a:t>
            </a:r>
            <a:r>
              <a:rPr lang="pt-BR" dirty="0" err="1"/>
              <a:t>java</a:t>
            </a:r>
            <a:r>
              <a:rPr lang="pt-BR" dirty="0"/>
              <a:t> 8 ou superior que fornece alguns tipos de dados persistentes e estruturas de controle funcional, ou seja, meio q uma </a:t>
            </a:r>
            <a:r>
              <a:rPr lang="pt-BR" dirty="0" err="1"/>
              <a:t>lib</a:t>
            </a:r>
            <a:r>
              <a:rPr lang="pt-BR" dirty="0"/>
              <a:t> q facilita a programação funcional conforme citado na </a:t>
            </a:r>
            <a:r>
              <a:rPr lang="pt-BR" dirty="0" err="1"/>
              <a:t>intro</a:t>
            </a:r>
            <a:r>
              <a:rPr lang="pt-BR" dirty="0"/>
              <a:t> do produto.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Agora vou mostrar uma pequena demo que preparei, só pra ilustrar mais ou menos o funcionamento de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, usando o R4J. 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* Talvez o problema do R4J é q </a:t>
            </a:r>
            <a:r>
              <a:rPr lang="pt-BR" dirty="0" err="1"/>
              <a:t>vc</a:t>
            </a:r>
            <a:r>
              <a:rPr lang="pt-BR" dirty="0"/>
              <a:t> tenha q ser um pouco familiarizado com esse estilo de programação funcional pra conseguir usufruir melhor dos recursos q ele fornece.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87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9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termo "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" é utilizado na engenharia elétrica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É um interruptor elétrico projetado para proteger um circuito elétrico de danos causados ​​por falhas na alimentação elétrica, principalmente devido a situações de sobrecorrentes, causadas por exemplo por excesso de carga ou um curto-circuito.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r>
              <a:rPr lang="pt-BR" dirty="0"/>
              <a:t>No caso, meio que ele fica analisando e caso perceba um potencial problema, ele abre o circuito. Evitando que dispositivos queimem caso haja uma descarga elétrica anormal que não é segura,  assim o mecanismo desliga e evita que a carga chegue aos </a:t>
            </a:r>
            <a:r>
              <a:rPr lang="pt-BR" dirty="0" err="1"/>
              <a:t>disposiivos</a:t>
            </a:r>
            <a:r>
              <a:rPr lang="pt-BR" dirty="0"/>
              <a:t>;</a:t>
            </a:r>
          </a:p>
          <a:p>
            <a:br>
              <a:rPr lang="pt-BR" dirty="0"/>
            </a:br>
            <a:br>
              <a:rPr lang="pt-BR" dirty="0"/>
            </a:br>
            <a:r>
              <a:rPr lang="pt-BR" dirty="0"/>
              <a:t>Antes da gente ver mais sobre o termo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na nossa área (em TI), vamos ver tentar problematizar um pouco e ver um fluxo de </a:t>
            </a:r>
            <a:r>
              <a:rPr lang="pt-BR" dirty="0" err="1"/>
              <a:t>microsserviços</a:t>
            </a:r>
            <a:r>
              <a:rPr lang="pt-BR" dirty="0"/>
              <a:t> para ilustrar esse cenário no nosso mundo.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8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Antigamente a maioria das empresas e os projetos/produtos, eles seguiam uma arquitetura monolítica</a:t>
            </a:r>
          </a:p>
          <a:p>
            <a:endParaRPr lang="pt-BR" dirty="0"/>
          </a:p>
          <a:p>
            <a:r>
              <a:rPr lang="pt-BR" dirty="0"/>
              <a:t>Ou seja, tudo ficava centralizado em um único projeto, sem muitas chamadas externas, tudo funcionava dentro daquele mundinho único</a:t>
            </a:r>
          </a:p>
          <a:p>
            <a:endParaRPr lang="pt-BR" dirty="0"/>
          </a:p>
          <a:p>
            <a:r>
              <a:rPr lang="pt-BR" dirty="0"/>
              <a:t>Mas com o surgimento dos </a:t>
            </a:r>
            <a:r>
              <a:rPr lang="pt-BR" dirty="0" err="1"/>
              <a:t>microsserviços</a:t>
            </a:r>
            <a:r>
              <a:rPr lang="pt-BR" dirty="0"/>
              <a:t>, apesar dessa arquitetura ter facilitado alguns pontos nas organizações, esse tipo de arquitetura também trouxe consigo, um problema, pois ao mudar do monolito, onde </a:t>
            </a:r>
            <a:r>
              <a:rPr lang="pt-BR" dirty="0" err="1"/>
              <a:t>vc</a:t>
            </a:r>
            <a:r>
              <a:rPr lang="pt-BR" dirty="0"/>
              <a:t> tinha tudo centralizado ali, e caso ocorresse um erro interno, </a:t>
            </a:r>
            <a:r>
              <a:rPr lang="pt-BR" dirty="0" err="1"/>
              <a:t>vc</a:t>
            </a:r>
            <a:r>
              <a:rPr lang="pt-BR" dirty="0"/>
              <a:t> tratava em um único ponto, com os </a:t>
            </a:r>
            <a:r>
              <a:rPr lang="pt-BR" dirty="0" err="1"/>
              <a:t>microsserviços</a:t>
            </a:r>
            <a:r>
              <a:rPr lang="pt-BR" dirty="0"/>
              <a:t>, você até consegue separar e escalar cada serviço em especialidades diferentes, mas durante a integração desses serviços, onde </a:t>
            </a:r>
            <a:r>
              <a:rPr lang="pt-BR" dirty="0" err="1"/>
              <a:t>vc</a:t>
            </a:r>
            <a:r>
              <a:rPr lang="pt-BR" dirty="0"/>
              <a:t> tem um serviço chamando outro, ou seja, onde haja essa dependência, pode ocorrer alguns problemas durante essa comunicação, acarretando em todo um sistema de </a:t>
            </a:r>
            <a:r>
              <a:rPr lang="pt-BR" dirty="0" err="1"/>
              <a:t>microsserviços</a:t>
            </a:r>
            <a:r>
              <a:rPr lang="pt-BR" dirty="0"/>
              <a:t> com falhas, caso </a:t>
            </a:r>
            <a:r>
              <a:rPr lang="pt-BR" dirty="0" err="1"/>
              <a:t>vc</a:t>
            </a:r>
            <a:r>
              <a:rPr lang="pt-BR" dirty="0"/>
              <a:t> n trabalhe direito esse aspecto ...</a:t>
            </a:r>
          </a:p>
          <a:p>
            <a:endParaRPr lang="pt-BR" dirty="0"/>
          </a:p>
          <a:p>
            <a:r>
              <a:rPr lang="pt-BR" dirty="0"/>
              <a:t>Bem, vamos ver um caso de uso a seguir de uma web-loja por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17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Digamos que aqui você tem uma web-loja, aqui a gente vai ignorar a interface q o cliente utiliza e </a:t>
            </a:r>
            <a:r>
              <a:rPr lang="pt-BR" dirty="0" err="1"/>
              <a:t>tals</a:t>
            </a:r>
            <a:r>
              <a:rPr lang="pt-BR" dirty="0"/>
              <a:t>, mas vamos dizer q pra essa interface q o cliente acessa, eu tenho alguns serviços que eu mostro pra ele que se comunicam </a:t>
            </a:r>
            <a:r>
              <a:rPr lang="pt-BR" dirty="0" err="1"/>
              <a:t>entre-si</a:t>
            </a:r>
            <a:r>
              <a:rPr lang="pt-BR" dirty="0"/>
              <a:t> e são dependentes</a:t>
            </a:r>
          </a:p>
          <a:p>
            <a:endParaRPr lang="pt-BR" dirty="0"/>
          </a:p>
          <a:p>
            <a:r>
              <a:rPr lang="pt-BR" dirty="0"/>
              <a:t>Eu tenho 1 serviço de recomendação de produtos da minha loja, 1 serviço que analisa e mostra os preços (</a:t>
            </a:r>
            <a:r>
              <a:rPr lang="pt-BR" dirty="0" err="1"/>
              <a:t>ve</a:t>
            </a:r>
            <a:r>
              <a:rPr lang="pt-BR" dirty="0"/>
              <a:t> promoção, desconto, cupom </a:t>
            </a:r>
            <a:r>
              <a:rPr lang="pt-BR" dirty="0" err="1"/>
              <a:t>etc</a:t>
            </a:r>
            <a:r>
              <a:rPr lang="pt-BR" dirty="0"/>
              <a:t>) e o ultimo serviço de pagamento, q eu mando </a:t>
            </a:r>
            <a:r>
              <a:rPr lang="pt-BR" dirty="0" err="1"/>
              <a:t>la</a:t>
            </a:r>
            <a:r>
              <a:rPr lang="pt-BR" dirty="0"/>
              <a:t> pro provedor do cara pra cobrar dele e cair o dinheiro na minha conta</a:t>
            </a:r>
          </a:p>
          <a:p>
            <a:endParaRPr lang="pt-BR" dirty="0"/>
          </a:p>
          <a:p>
            <a:r>
              <a:rPr lang="pt-BR" dirty="0"/>
              <a:t>Digamos que por algum motivo, sei lá problema de trafego de rede, ou do servidor onde </a:t>
            </a:r>
            <a:r>
              <a:rPr lang="pt-BR" dirty="0" err="1"/>
              <a:t>ta</a:t>
            </a:r>
            <a:r>
              <a:rPr lang="pt-BR" dirty="0"/>
              <a:t> hospedado o serviço de pagamento, eu começo a demorar a ter resposta dele, isso vai acarretar numa lentidão pro meu serviço que verifica os preços, e </a:t>
            </a:r>
            <a:r>
              <a:rPr lang="pt-BR" dirty="0" err="1"/>
              <a:t>conseguentemente</a:t>
            </a:r>
            <a:r>
              <a:rPr lang="pt-BR" dirty="0"/>
              <a:t>, iria demorar também pra responder pro meu serviço de recomendação...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Até ai </a:t>
            </a:r>
            <a:r>
              <a:rPr lang="pt-BR" dirty="0" err="1"/>
              <a:t>blz</a:t>
            </a:r>
            <a:r>
              <a:rPr lang="pt-BR" dirty="0"/>
              <a:t>, mas mesmo assim, eu </a:t>
            </a:r>
            <a:r>
              <a:rPr lang="pt-BR" dirty="0" err="1"/>
              <a:t>to</a:t>
            </a:r>
            <a:r>
              <a:rPr lang="pt-BR" dirty="0"/>
              <a:t> lá recebendo dos clientes vários cliques  e pedidos, e gerando chamada atras de chamada de um serviço desses pro outro ... Onde vai chegar uma hora q por exemplo o serviço C, não vai conseguir processar todas essas chamadas, e digamos q ele caia, fique fora do ar ...</a:t>
            </a:r>
          </a:p>
          <a:p>
            <a:endParaRPr lang="pt-BR" dirty="0"/>
          </a:p>
          <a:p>
            <a:r>
              <a:rPr lang="pt-BR" dirty="0"/>
              <a:t>Neste ponto, eu já comprometi todo o meu sistema de serviços q se comunicam, pois por exemplo eu estou recebendo muitas chamadas, pro serviço que já estava com demora pra responder, </a:t>
            </a:r>
            <a:r>
              <a:rPr lang="pt-BR" dirty="0" err="1"/>
              <a:t>tava</a:t>
            </a:r>
            <a:r>
              <a:rPr lang="pt-BR" dirty="0"/>
              <a:t> enfrentando algum problema, e ainda assim, continuam tendo varias chamadas, não dando tempo dele respirar e conseguir trabalhar pra voltar ao ar normalmente, assim deu uma sobrecarga e ele caiu ... Do mesmo jeito, isso vai continuar acontecendo pro serviço de preço ... E em sequencia, pro serviço de recomendação de produtos ... Até que assim, todo o meu sistema, minha web-loja esteja fora do ar, e eu não consigo trabalhar mais, perdendo clientes e lucro por não estar vendendo nenhum dos meus produtos ... Bem agora é aqui, neste tipo de situação que um </a:t>
            </a:r>
            <a:r>
              <a:rPr lang="pt-BR" dirty="0" err="1"/>
              <a:t>circuit-breaker</a:t>
            </a:r>
            <a:r>
              <a:rPr lang="pt-BR" dirty="0"/>
              <a:t> entraria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726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caso por exemplo, poderíamos ter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implementado, para que ele consiga identificar, por meio de configurações pré-programadas, como se comportar caso o serviço de pagamento esteja fora, assim, não sobrecarregando ele, e também não deixando meu cliente esperando por um tempo X, indeterminado pra tomar apenas um erro e ficando mais estressado, já que aqui eu poderia trabalhar em algo mais amigável na visão do cliente e não onerar meus serviços</a:t>
            </a:r>
          </a:p>
          <a:p>
            <a:endParaRPr lang="pt-BR" dirty="0"/>
          </a:p>
          <a:p>
            <a:r>
              <a:rPr lang="pt-BR" dirty="0"/>
              <a:t>Assim também daria para fazermos o mesmo do serviço de recomendação e ter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para trabalhar visando o mesmo cenário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0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Bem, agora com o cenário ilustrado que vimos anteriormente, a gente tem um desenho de como funcionaria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nos nossos projetos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1 - Aberto: Estado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quando a aplicação está funcionando normalmente.</a:t>
            </a:r>
            <a:br>
              <a:rPr lang="pt-BR" dirty="0"/>
            </a:br>
            <a:endParaRPr lang="pt-BR" dirty="0"/>
          </a:p>
          <a:p>
            <a:r>
              <a:rPr lang="pt-BR" dirty="0"/>
              <a:t>2 - Fechado: A partir do momento em que a aplicação atinge a quantidade de erros configurada, entra em estado de fechado.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3 - Meio-Aberto: Após um tempo </a:t>
            </a:r>
            <a:r>
              <a:rPr lang="pt-BR" dirty="0" err="1"/>
              <a:t>pré</a:t>
            </a:r>
            <a:r>
              <a:rPr lang="pt-BR" dirty="0"/>
              <a:t>-configurado quando a aplicação entrou no estado “fechado”, a aplicação começa a mandar algumas requisições normalmente, enquanto outras ela manda para o </a:t>
            </a:r>
            <a:r>
              <a:rPr lang="pt-BR" dirty="0" err="1"/>
              <a:t>fallback</a:t>
            </a:r>
            <a:r>
              <a:rPr lang="pt-BR" dirty="0"/>
              <a:t>, para verificar se a aplicação que esta sendo chamada remotamente voltou ao funcionamento.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7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Visto os estados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, nele teremos algumas configurações a se trabalhar, programar, para que ele saiba analisar o erro, e o que fazer em seguida, como&gt;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Perguntar qual é a configuração mais importante de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9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das configurações mais importantes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, é exatamente saber o QUE FAZER, caso hajam falhas, como que eu vou trabalhar a partir de um dado momento, que eu </a:t>
            </a:r>
            <a:r>
              <a:rPr lang="pt-BR" dirty="0" err="1"/>
              <a:t>to</a:t>
            </a:r>
            <a:r>
              <a:rPr lang="pt-BR" dirty="0"/>
              <a:t> vendo que o meu serviço do lado </a:t>
            </a:r>
            <a:r>
              <a:rPr lang="pt-BR" dirty="0" err="1"/>
              <a:t>ta</a:t>
            </a:r>
            <a:r>
              <a:rPr lang="pt-BR" dirty="0"/>
              <a:t> com problemas constantes</a:t>
            </a:r>
          </a:p>
          <a:p>
            <a:endParaRPr lang="pt-BR" dirty="0"/>
          </a:p>
          <a:p>
            <a:r>
              <a:rPr lang="pt-BR" dirty="0"/>
              <a:t>Pra ilustrar mais um pouco, vamos voltar pro nosso caso de uso da web-loja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469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temos o mesmo caso de uso da web-loja que vimos anteriormente, já com os </a:t>
            </a:r>
            <a:r>
              <a:rPr lang="pt-BR" dirty="0" err="1"/>
              <a:t>circuit-breakers</a:t>
            </a:r>
            <a:r>
              <a:rPr lang="pt-BR" dirty="0"/>
              <a:t> no serviço A e B ali, e só pra dar mais uma ilustrada, digamos que temos um serviço apartado de log que o serviço de pagamento chama ...</a:t>
            </a:r>
          </a:p>
          <a:p>
            <a:endParaRPr lang="pt-BR" dirty="0"/>
          </a:p>
          <a:p>
            <a:r>
              <a:rPr lang="pt-BR" dirty="0"/>
              <a:t>Bem, pensando no nosso negocio, e analisando um por um, por exemplo, o serviço de log, não seria obrigatório ter uma espécie de </a:t>
            </a:r>
            <a:r>
              <a:rPr lang="pt-BR" dirty="0" err="1"/>
              <a:t>circuit-breaker</a:t>
            </a:r>
            <a:r>
              <a:rPr lang="pt-BR" dirty="0"/>
              <a:t>, pois digamos q ele funciona de maneira assíncrona, eu mando do meu serviço de pagamento , pro serviço de log as informações lá pra </a:t>
            </a:r>
            <a:r>
              <a:rPr lang="pt-BR" dirty="0" err="1"/>
              <a:t>logar</a:t>
            </a:r>
            <a:r>
              <a:rPr lang="pt-BR" dirty="0"/>
              <a:t> e esqueço, funciona com chamadas assíncronas, ou seja, não preciso ficar esperando a resposta, e por exemplo, visando o meu negócio, não seria crucial, ele não impactaria tanto caso estivesse fora por algum problema X ai</a:t>
            </a:r>
          </a:p>
          <a:p>
            <a:endParaRPr lang="pt-BR" dirty="0"/>
          </a:p>
          <a:p>
            <a:r>
              <a:rPr lang="pt-BR" dirty="0"/>
              <a:t>Agora o serviço de recomendação, bem, digamos que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pra chamada dele, seja opcional, por exemplo, ele é um serviço síncrono sim, onde o meu cliente </a:t>
            </a:r>
            <a:r>
              <a:rPr lang="pt-BR" dirty="0" err="1"/>
              <a:t>la</a:t>
            </a:r>
            <a:r>
              <a:rPr lang="pt-BR" dirty="0"/>
              <a:t> no app dele vai esperar a resposta desse serviço e </a:t>
            </a:r>
            <a:r>
              <a:rPr lang="pt-BR" dirty="0" err="1"/>
              <a:t>tals</a:t>
            </a:r>
            <a:r>
              <a:rPr lang="pt-BR" dirty="0"/>
              <a:t>, mas digamos que nele eu poderia ter nenhuma estratégia de </a:t>
            </a:r>
            <a:r>
              <a:rPr lang="pt-BR" dirty="0" err="1"/>
              <a:t>fallback</a:t>
            </a:r>
            <a:r>
              <a:rPr lang="pt-BR" dirty="0"/>
              <a:t>, não mostrar nada pro cliente ou simplesmente dar um erro direto, falando q algo está fora e já era, ou poderia ter alguma estratégia de </a:t>
            </a:r>
            <a:r>
              <a:rPr lang="pt-BR" dirty="0" err="1"/>
              <a:t>fallback</a:t>
            </a:r>
            <a:r>
              <a:rPr lang="pt-BR" dirty="0"/>
              <a:t> especifica, talvez trabalhar com algumas recomendações estáticas, mostrar os mais vendidos, os melhores avaliados , algo baseado em uma base de dados local, cache de uma chamada anterior, algo do tipo e mostrar pro cliente, mas nesse cenário depende .... Eu não tenho ideia do que seria melhor, pode depender do custo que é pra fazer isso, mas nesse caso é uma estratégia q depende exatamente de quem esta a frente do negócio (business) decidir o que é melhor fazer aqui nesse </a:t>
            </a:r>
            <a:r>
              <a:rPr lang="pt-BR" dirty="0" err="1"/>
              <a:t>cenario</a:t>
            </a:r>
            <a:endParaRPr lang="pt-BR" dirty="0"/>
          </a:p>
          <a:p>
            <a:endParaRPr lang="pt-BR" dirty="0"/>
          </a:p>
          <a:p>
            <a:r>
              <a:rPr lang="pt-BR" dirty="0"/>
              <a:t>O serviço de preço por exemplo, já seria talvez algo obrigatório, pois é melhor vender algo com um preço digamos que “desatualizado” do que vender nada, ai aqui eu poderia aceitar sei lá, dados do valor, nem q sejam desatualizados de alguma outra origem de dados, ou talvez ter um cache em memoria com esses valores como estratégia de </a:t>
            </a:r>
            <a:r>
              <a:rPr lang="pt-BR" dirty="0" err="1"/>
              <a:t>fallback</a:t>
            </a:r>
            <a:endParaRPr lang="pt-BR" dirty="0"/>
          </a:p>
          <a:p>
            <a:endParaRPr lang="pt-BR" dirty="0"/>
          </a:p>
          <a:p>
            <a:r>
              <a:rPr lang="pt-BR" dirty="0"/>
              <a:t>E o de pagamento, talvez o mais critico, pois de alguma maneira, eu tenho que receber o valor do produto q foi vendido, e cobrar o provedor de pagamento que vai cobrar do meu cliente, talvez, colocar de alguma maneira esses pagamentos em uma fila, e </a:t>
            </a:r>
            <a:r>
              <a:rPr lang="pt-BR" dirty="0" err="1"/>
              <a:t>qdo</a:t>
            </a:r>
            <a:r>
              <a:rPr lang="pt-BR" dirty="0"/>
              <a:t> tiver de volta eu mando pro serviço, ou sei lá ter alguma maneira de mandar pro meu cliente um </a:t>
            </a:r>
            <a:r>
              <a:rPr lang="pt-BR" dirty="0" err="1"/>
              <a:t>email</a:t>
            </a:r>
            <a:r>
              <a:rPr lang="pt-BR" dirty="0"/>
              <a:t> e avisar pra ele me pagar aquele “boleto” ou código gerado, sei </a:t>
            </a:r>
            <a:r>
              <a:rPr lang="pt-BR" dirty="0" err="1"/>
              <a:t>la</a:t>
            </a:r>
            <a:r>
              <a:rPr lang="pt-BR" dirty="0"/>
              <a:t> assim que eu identificar que o sistema tiver de volta e enviar uma notificação pra ele, pra </a:t>
            </a:r>
            <a:r>
              <a:rPr lang="pt-BR" dirty="0" err="1"/>
              <a:t>dps</a:t>
            </a:r>
            <a:r>
              <a:rPr lang="pt-BR" dirty="0"/>
              <a:t> disso o pedido dele ser preparado ... Bem, não seria a melhor maneira, mas também não iria impactar 100% no funcionamento da minha loja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8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03069-00B8-4498-B783-A9D2E3D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2D9C10-7D88-4351-8F6D-508947088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27234-FD61-439A-BE48-24CCB3C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CBC2F-6BBB-48A7-900F-E360EF4F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09F19-DFCB-45C5-A2EF-3B4E85B6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7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45E1-EDE3-4B0F-9EF3-A8353EA4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47FC2-78C4-4CC6-9C61-63FD0461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AB063-8232-4349-A757-20F49FC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F1E15-FA07-4163-8B49-C078D9B6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AF14A6-9DE3-4BA3-B982-D5A96543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01B0E4-CB87-46E5-AEE9-277977C2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54F306-FE0D-408C-B830-E9BDA25F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373AC-83B5-44FC-A266-B2398ECA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20056-0223-4B49-BE57-56DFB7A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5B8DA-674E-4644-9A18-D9D6F64E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0CEF1-AC18-4E8B-A832-C7BC8687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35DE5-A5A6-4BCC-8E16-178E9B1C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ABDCA-B09C-4640-8C3A-5A7B8A58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A769A-BFCE-4C37-9020-A5A4DB4E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84E78-7117-4716-9303-1CCD2412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65D90-6415-4963-B327-75F03446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8F2A4-76A8-4789-8170-643E713F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2D38C-114E-4B94-AA98-41AF42D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BAF57-A6A0-432F-A093-BE9F315A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2CC4F-3908-4658-9A70-020567F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FCF0-CAA5-42F3-BFCF-BD23145A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A3D82-C1BA-49B4-8367-B43A0166C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8220B-5E5A-4B08-9D89-8E2673A8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EC3D3-1E07-4A2D-96FE-7D8B126C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6107DD-8526-4B48-AE7A-C53854A5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4740E-1E82-46F1-B601-248B755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9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FCB70-A3D9-4E5B-ABEB-5547DC99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75DB6-9412-42BA-A061-18C8E0CB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21D125-0E02-4F5D-884B-75CCDE3C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DC2B2E-9CBF-424C-AE16-A284AFFA5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64EFF4-B8D4-4830-9963-F6FECE09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B4DA80-6DD7-483B-8E28-8887A0E8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C33D7D-0590-4FB6-9770-5781D6C6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4DFA36-B3FF-48BF-A92A-C9EE2A2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BF73-12E7-44CE-A9F5-A19903BB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37B17B-5AEB-4913-9A02-0BB10630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9E450F-B3DD-4CC6-A70E-34FF210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66073A-2F7A-4E0B-8AE8-09B2F145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D00513-49AE-4D12-A3A2-6C8BD761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6AB72D-B5CA-472F-A134-9FC8053F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057DEB-2837-4FB3-869A-4DBD9471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7D5-5092-41C8-8F59-BDFAF9F0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38099-D30B-4A5E-8508-91A046B2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46A71B-74CF-48F1-B9FA-F0C5EA9B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3A7AD-1CDD-49C9-AF92-DE29774E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5CE60-1A14-4F49-A4C3-DE39A57E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6B345-F07A-4385-A783-AC3244D5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6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6CE8-D87E-4E02-8504-D6DEF3C4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A052D6-0DDD-44E9-A7A9-5AA6CCA0A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E88220-75A9-4F39-8FD8-EB9B486E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8F0869-A6F9-4853-9775-AC7A4D49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3E83B6-F26A-4558-8C33-F9EE9C55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03741-A2FA-439A-8E3C-0F758BB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4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1D97CD-7066-4814-962D-CA64B413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E66A7-154B-4EB8-92EF-97D58EB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B0148-5C95-48E1-ABB0-488D85A9C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DC33-42DD-4062-BC62-231C1BBE072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EEC742-6E27-48D5-B21F-40D6217C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050B7-A0FD-4A65-AE7A-33D46C9A8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1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Rn8y5KTz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ilience4j.readme.io/do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avr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  <a:latin typeface="Montserrat ExtraBold" panose="00000900000000000000" pitchFamily="2" charset="0"/>
              </a:rPr>
              <a:t>CIRCUIT</a:t>
            </a:r>
            <a:endParaRPr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3922200" y="3861799"/>
            <a:ext cx="4347600" cy="6196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0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BREAKER</a:t>
            </a:r>
            <a:endParaRPr b="0" dirty="0">
              <a:solidFill>
                <a:schemeClr val="bg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4254000" y="3420229"/>
            <a:ext cx="3684000" cy="0"/>
          </a:xfrm>
          <a:prstGeom prst="straightConnector1">
            <a:avLst/>
          </a:prstGeom>
          <a:noFill/>
          <a:ln w="9525" cap="flat" cmpd="sng">
            <a:solidFill>
              <a:srgbClr val="FFAC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i="1" dirty="0">
                <a:solidFill>
                  <a:srgbClr val="FFAC40"/>
                </a:solidFill>
                <a:latin typeface="Montserrat ExtraBold" panose="00000900000000000000" pitchFamily="2" charset="0"/>
              </a:rPr>
              <a:t>FALLBACK</a:t>
            </a:r>
            <a:endParaRPr lang="pt-BR" i="1" dirty="0">
              <a:solidFill>
                <a:srgbClr val="FFAC4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Estratégias:</a:t>
            </a:r>
          </a:p>
          <a:p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Falhar rapidamente (Service </a:t>
            </a:r>
            <a:r>
              <a:rPr lang="pt-BR" dirty="0" err="1">
                <a:solidFill>
                  <a:schemeClr val="bg1"/>
                </a:solidFill>
                <a:latin typeface="Montserrat" panose="00000500000000000000" pitchFamily="2" charset="0"/>
              </a:rPr>
              <a:t>Mesh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Montserrat" panose="00000500000000000000" pitchFamily="2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:  </a:t>
            </a:r>
            <a:r>
              <a:rPr lang="pt-BR" i="1" dirty="0" err="1">
                <a:solidFill>
                  <a:schemeClr val="bg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Istio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);</a:t>
            </a:r>
          </a:p>
          <a:p>
            <a:pPr lvl="1"/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Substituir por algo que depende da lógica de negócios (</a:t>
            </a:r>
            <a:r>
              <a:rPr lang="pt-BR" dirty="0" err="1">
                <a:solidFill>
                  <a:schemeClr val="bg1"/>
                </a:solidFill>
                <a:latin typeface="Montserrat" panose="00000500000000000000" pitchFamily="2" charset="0"/>
              </a:rPr>
              <a:t>Libs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 + Implementação dentro do código – </a:t>
            </a:r>
            <a:r>
              <a:rPr lang="pt-BR" dirty="0" err="1">
                <a:solidFill>
                  <a:schemeClr val="bg1"/>
                </a:solidFill>
                <a:latin typeface="Montserrat" panose="00000500000000000000" pitchFamily="2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: Resilience4J)</a:t>
            </a:r>
          </a:p>
        </p:txBody>
      </p:sp>
    </p:spTree>
    <p:extLst>
      <p:ext uri="{BB962C8B-B14F-4D97-AF65-F5344CB8AC3E}">
        <p14:creationId xmlns:p14="http://schemas.microsoft.com/office/powerpoint/2010/main" val="30635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863A2-E765-4FE7-B3DB-88CB1BE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i="1" dirty="0">
                <a:solidFill>
                  <a:srgbClr val="FFAC40"/>
                </a:solidFill>
                <a:latin typeface="Montserrat ExtraBold" panose="00000900000000000000" pitchFamily="2" charset="0"/>
              </a:rPr>
              <a:t>SERVICE MESH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18A19-756A-4C42-8643-AE506AC5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Um </a:t>
            </a:r>
            <a:r>
              <a:rPr lang="pt-BR" sz="2400" i="1" dirty="0">
                <a:solidFill>
                  <a:schemeClr val="bg1"/>
                </a:solidFill>
                <a:latin typeface="Montserrat" panose="00000500000000000000" pitchFamily="2" charset="0"/>
              </a:rPr>
              <a:t>Service </a:t>
            </a:r>
            <a:r>
              <a:rPr lang="pt-BR" sz="24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Mesh</a:t>
            </a:r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, é uma camada de infraestrutura de baixa latência configurável, projetada para lidar com alto volume de comunicações entre </a:t>
            </a:r>
            <a:r>
              <a:rPr lang="pt-BR" sz="24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API</a:t>
            </a:r>
            <a:r>
              <a:rPr lang="pt-BR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's</a:t>
            </a:r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Ela garante que a comunicação entre as instancias dos serviços, flexível, confiável e rápida. Além disso fornece algumas capacidades como </a:t>
            </a:r>
            <a:r>
              <a:rPr lang="pt-BR" sz="24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Load</a:t>
            </a:r>
            <a:r>
              <a:rPr lang="pt-BR" sz="2400" i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pt-BR" sz="24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Balancers</a:t>
            </a:r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, Criptografia, Autenticação, suporte para os padrões de </a:t>
            </a:r>
            <a:r>
              <a:rPr lang="pt-BR" sz="24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Circuit</a:t>
            </a:r>
            <a:r>
              <a:rPr lang="pt-BR" sz="2400" i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pt-BR" sz="24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Breakers</a:t>
            </a:r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, dentre outras.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1B98C2-882E-44B8-94B2-6498B4952B06}"/>
              </a:ext>
            </a:extLst>
          </p:cNvPr>
          <p:cNvSpPr/>
          <p:nvPr/>
        </p:nvSpPr>
        <p:spPr>
          <a:xfrm>
            <a:off x="1315612" y="4904406"/>
            <a:ext cx="4355724" cy="108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Container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83F12DE-4BD6-4E49-BD1E-FE54D513AF67}"/>
              </a:ext>
            </a:extLst>
          </p:cNvPr>
          <p:cNvSpPr/>
          <p:nvPr/>
        </p:nvSpPr>
        <p:spPr>
          <a:xfrm>
            <a:off x="2430191" y="4987533"/>
            <a:ext cx="1561673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Aplicação A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6280D4-7EBB-45E9-AE70-61C68D8BF6C5}"/>
              </a:ext>
            </a:extLst>
          </p:cNvPr>
          <p:cNvSpPr/>
          <p:nvPr/>
        </p:nvSpPr>
        <p:spPr>
          <a:xfrm>
            <a:off x="4595455" y="498753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Proxy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50D032-A5CB-4F07-93C0-15CC6F3C3A1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91864" y="5444733"/>
            <a:ext cx="603591" cy="0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140E804-5D85-43F7-9741-F98CDF4C1955}"/>
              </a:ext>
            </a:extLst>
          </p:cNvPr>
          <p:cNvSpPr/>
          <p:nvPr/>
        </p:nvSpPr>
        <p:spPr>
          <a:xfrm>
            <a:off x="7078894" y="4904406"/>
            <a:ext cx="3433957" cy="108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A30243B-EAC8-414C-B8ED-70E220CA0FE7}"/>
              </a:ext>
            </a:extLst>
          </p:cNvPr>
          <p:cNvSpPr/>
          <p:nvPr/>
        </p:nvSpPr>
        <p:spPr>
          <a:xfrm>
            <a:off x="7244813" y="498753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Proxy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D8DB861-640A-4836-9842-A51283AA229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509855" y="5444733"/>
            <a:ext cx="1734958" cy="0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3A5DF86-C9EF-4616-8917-17DF3B3C0BA6}"/>
              </a:ext>
            </a:extLst>
          </p:cNvPr>
          <p:cNvSpPr/>
          <p:nvPr/>
        </p:nvSpPr>
        <p:spPr>
          <a:xfrm>
            <a:off x="8652371" y="4987533"/>
            <a:ext cx="1561673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Aplicação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29F0549-F908-4360-BBD3-AFF319DBE27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8159213" y="5444733"/>
            <a:ext cx="493158" cy="0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4BC34-069E-4388-A23C-5AA9B26E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i="1" dirty="0">
                <a:solidFill>
                  <a:srgbClr val="FFAC40"/>
                </a:solidFill>
                <a:latin typeface="Montserrat ExtraBold" panose="000009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RESILIENCE4J</a:t>
            </a:r>
            <a:endParaRPr lang="pt-BR" sz="3600" i="1" dirty="0">
              <a:solidFill>
                <a:srgbClr val="FFAC4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529AB-04B4-42BB-8C5E-C7063CEC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600" dirty="0">
                <a:solidFill>
                  <a:schemeClr val="bg1"/>
                </a:solidFill>
                <a:latin typeface="Montserrat" panose="00000500000000000000" pitchFamily="2" charset="0"/>
              </a:rPr>
              <a:t>“É uma biblioteca de tolerância à falhas leve e fácil de usar, que foi inspirada na biblioteca da Netflix </a:t>
            </a:r>
            <a:r>
              <a:rPr lang="pt-BR" sz="2600" dirty="0" err="1">
                <a:solidFill>
                  <a:schemeClr val="bg1"/>
                </a:solidFill>
                <a:latin typeface="Montserrat" panose="00000500000000000000" pitchFamily="2" charset="0"/>
              </a:rPr>
              <a:t>Hystrix</a:t>
            </a:r>
            <a:r>
              <a:rPr lang="pt-BR" sz="2600" dirty="0">
                <a:solidFill>
                  <a:schemeClr val="bg1"/>
                </a:solidFill>
                <a:latin typeface="Montserrat" panose="00000500000000000000" pitchFamily="2" charset="0"/>
              </a:rPr>
              <a:t>, porém projetado para Java 8 e programação funcional”.</a:t>
            </a:r>
          </a:p>
          <a:p>
            <a:r>
              <a:rPr lang="pt-BR" sz="2600" dirty="0">
                <a:solidFill>
                  <a:schemeClr val="bg1"/>
                </a:solidFill>
                <a:latin typeface="Montserrat" panose="00000500000000000000" pitchFamily="2" charset="0"/>
              </a:rPr>
              <a:t>Recursos modularizados:</a:t>
            </a:r>
          </a:p>
          <a:p>
            <a:pPr lvl="1"/>
            <a:r>
              <a:rPr lang="pt-BR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CircuitBreaker</a:t>
            </a:r>
            <a:endParaRPr lang="pt-BR" i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Bulkhead</a:t>
            </a:r>
            <a:endParaRPr lang="pt-BR" i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RateLimiter</a:t>
            </a:r>
            <a:endParaRPr lang="pt-BR" i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Retry</a:t>
            </a:r>
            <a:endParaRPr lang="pt-BR" i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TimeLimiter</a:t>
            </a:r>
            <a:endParaRPr lang="pt-BR" i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i="1" dirty="0">
                <a:solidFill>
                  <a:schemeClr val="bg1"/>
                </a:solidFill>
                <a:latin typeface="Montserrat" panose="00000500000000000000" pitchFamily="2" charset="0"/>
              </a:rPr>
              <a:t>Cache</a:t>
            </a:r>
          </a:p>
          <a:p>
            <a:r>
              <a:rPr lang="pt-BR" sz="2600" dirty="0">
                <a:solidFill>
                  <a:schemeClr val="bg1"/>
                </a:solidFill>
                <a:latin typeface="Montserrat" panose="00000500000000000000" pitchFamily="2" charset="0"/>
              </a:rPr>
              <a:t>Usa algumas interfaces funcionais do Java 8 e é baseado no </a:t>
            </a:r>
            <a:r>
              <a:rPr lang="pt-BR" sz="2600" i="1" dirty="0" err="1">
                <a:solidFill>
                  <a:schemeClr val="bg1"/>
                </a:solidFill>
                <a:latin typeface="Montserrat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Vavr</a:t>
            </a:r>
            <a:r>
              <a:rPr lang="pt-BR" sz="2600" i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pt-BR" sz="2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2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  <a:latin typeface="Montserrat ExtraBold" panose="00000900000000000000" pitchFamily="2" charset="0"/>
              </a:rPr>
              <a:t>DEMO</a:t>
            </a:r>
            <a:endParaRPr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4254000" y="3420229"/>
            <a:ext cx="3684000" cy="0"/>
          </a:xfrm>
          <a:prstGeom prst="straightConnector1">
            <a:avLst/>
          </a:prstGeom>
          <a:noFill/>
          <a:ln w="9525" cap="flat" cmpd="sng">
            <a:solidFill>
              <a:srgbClr val="FFAC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127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9401-4DDE-4DAE-8BFD-60DFDD2B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FFAC40"/>
                </a:solidFill>
                <a:latin typeface="Montserrat ExtraBold" panose="00000900000000000000" pitchFamily="2" charset="0"/>
              </a:rPr>
              <a:t>O TERMO: </a:t>
            </a:r>
            <a:r>
              <a:rPr lang="pt-BR" sz="3600" i="1" dirty="0">
                <a:solidFill>
                  <a:srgbClr val="FFAC40"/>
                </a:solidFill>
                <a:latin typeface="Montserrat ExtraBold" panose="00000900000000000000" pitchFamily="2" charset="0"/>
              </a:rPr>
              <a:t>“CIRCUIT BREAKER”</a:t>
            </a:r>
            <a:endParaRPr lang="pt-BR" i="1" dirty="0">
              <a:solidFill>
                <a:srgbClr val="FFAC4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09FC-CCDB-4746-B471-D88D8511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43" y="1573242"/>
            <a:ext cx="10515600" cy="4351338"/>
          </a:xfrm>
        </p:spPr>
        <p:txBody>
          <a:bodyPr/>
          <a:lstStyle/>
          <a:p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Disjuntor</a:t>
            </a:r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 – Protege o Circuito Elétrico: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	- Excesso de carga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	- Curto Circuito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E82F1-DF4F-4EF5-A7EA-61E19EE9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2" y="3429000"/>
            <a:ext cx="4762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Caixa de metal&#10;&#10;Descrição gerada automaticamente com confiança baixa">
            <a:extLst>
              <a:ext uri="{FF2B5EF4-FFF2-40B4-BE49-F238E27FC236}">
                <a16:creationId xmlns:a16="http://schemas.microsoft.com/office/drawing/2014/main" id="{56FC61E5-4C56-4DE3-B7FB-AD51F8392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6" y="1573242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123B-5CA8-4617-8298-A9417B7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FFAC40"/>
                </a:solidFill>
                <a:latin typeface="Montserrat ExtraBold" panose="00000900000000000000" pitchFamily="2" charset="0"/>
              </a:rPr>
              <a:t>QUAL O PROBLEMA QUE ELE BUSCA RESOLVER?</a:t>
            </a:r>
            <a:endParaRPr lang="pt-BR" dirty="0">
              <a:solidFill>
                <a:srgbClr val="FFAC40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CB8038-D788-4EC5-816A-3421878F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18" y="1341210"/>
            <a:ext cx="9213226" cy="47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A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Recomendação de Produtos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B</a:t>
            </a: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C</a:t>
            </a: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Pagamento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4CE42D-3893-4077-85A3-BD73EF3D990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27839" y="2233351"/>
            <a:ext cx="2010097" cy="1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939C4EA-B155-4D35-8C8F-6F5121C00CE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54064" y="2211521"/>
            <a:ext cx="1804830" cy="21830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2AC13BB-44A2-4DDA-ACCF-997D3689D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63" y="1358766"/>
            <a:ext cx="609600" cy="6096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55A024CE-3703-4A53-9983-DB344253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7" y="1358766"/>
            <a:ext cx="609600" cy="6096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1AD13ED-7D15-4D43-AA27-C75C141F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3600" dirty="0">
                <a:solidFill>
                  <a:srgbClr val="FFAC40"/>
                </a:solidFill>
                <a:latin typeface="Montserrat ExtraBold" panose="00000900000000000000" pitchFamily="2" charset="0"/>
              </a:rPr>
              <a:t>CASO DE USO: WEB-LOJA</a:t>
            </a:r>
            <a:endParaRPr lang="pt-BR" dirty="0">
              <a:solidFill>
                <a:srgbClr val="FFAC4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BD9C4AC-5C30-4B64-901F-D5CC52031AF3}"/>
              </a:ext>
            </a:extLst>
          </p:cNvPr>
          <p:cNvSpPr/>
          <p:nvPr/>
        </p:nvSpPr>
        <p:spPr>
          <a:xfrm>
            <a:off x="8855256" y="1766540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C</a:t>
            </a: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Pagamento</a:t>
            </a:r>
          </a:p>
        </p:txBody>
      </p:sp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5B39FC8F-02D6-4F1F-B4CB-15A1014D2E05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  <a:ln>
            <a:solidFill>
              <a:srgbClr val="FFA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F554C6-22AF-4902-BD48-5BFBA9A9809F}"/>
              </a:ext>
            </a:extLst>
          </p:cNvPr>
          <p:cNvSpPr/>
          <p:nvPr/>
        </p:nvSpPr>
        <p:spPr>
          <a:xfrm>
            <a:off x="5134298" y="1757109"/>
            <a:ext cx="1916128" cy="958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B</a:t>
            </a: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Preço</a:t>
            </a: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8AFC5295-912A-4D6B-A07C-7FE96DC376DF}"/>
              </a:ext>
            </a:extLst>
          </p:cNvPr>
          <p:cNvSpPr/>
          <p:nvPr/>
        </p:nvSpPr>
        <p:spPr>
          <a:xfrm>
            <a:off x="5737691" y="2712382"/>
            <a:ext cx="716618" cy="716618"/>
          </a:xfrm>
          <a:prstGeom prst="mathMultiply">
            <a:avLst/>
          </a:prstGeom>
          <a:solidFill>
            <a:srgbClr val="FF0000"/>
          </a:solidFill>
          <a:ln>
            <a:solidFill>
              <a:srgbClr val="FFA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D0DCA0-633D-4D78-9575-43F5BB0333E8}"/>
              </a:ext>
            </a:extLst>
          </p:cNvPr>
          <p:cNvSpPr/>
          <p:nvPr/>
        </p:nvSpPr>
        <p:spPr>
          <a:xfrm>
            <a:off x="1138078" y="1764830"/>
            <a:ext cx="1989761" cy="958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A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Recomendação de Produtos</a:t>
            </a:r>
          </a:p>
        </p:txBody>
      </p:sp>
      <p:sp>
        <p:nvSpPr>
          <p:cNvPr id="21" name="Sinal de Multiplicação 20">
            <a:extLst>
              <a:ext uri="{FF2B5EF4-FFF2-40B4-BE49-F238E27FC236}">
                <a16:creationId xmlns:a16="http://schemas.microsoft.com/office/drawing/2014/main" id="{32804220-B87C-4BEE-B8F2-1F459217F546}"/>
              </a:ext>
            </a:extLst>
          </p:cNvPr>
          <p:cNvSpPr/>
          <p:nvPr/>
        </p:nvSpPr>
        <p:spPr>
          <a:xfrm>
            <a:off x="1770362" y="2712382"/>
            <a:ext cx="716618" cy="716618"/>
          </a:xfrm>
          <a:prstGeom prst="mathMultiply">
            <a:avLst/>
          </a:prstGeom>
          <a:solidFill>
            <a:srgbClr val="FF0000"/>
          </a:solidFill>
          <a:ln>
            <a:solidFill>
              <a:srgbClr val="FFA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7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A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B</a:t>
            </a: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Preço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C</a:t>
            </a: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Pagamento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Sinal de Multiplicação 29">
            <a:extLst>
              <a:ext uri="{FF2B5EF4-FFF2-40B4-BE49-F238E27FC236}">
                <a16:creationId xmlns:a16="http://schemas.microsoft.com/office/drawing/2014/main" id="{05524C57-320C-42A6-AC8F-FD3E7E5F57AF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  <a:ln>
            <a:solidFill>
              <a:srgbClr val="FFA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3600" dirty="0">
                <a:solidFill>
                  <a:srgbClr val="FFAC40"/>
                </a:solidFill>
                <a:latin typeface="Montserrat ExtraBold" panose="00000900000000000000" pitchFamily="2" charset="0"/>
              </a:rPr>
              <a:t>CASO DE USO: WEB-LOJA</a:t>
            </a:r>
            <a:endParaRPr lang="pt-BR" dirty="0">
              <a:solidFill>
                <a:srgbClr val="FFAC40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2DACA75-8ED6-4B4F-A74E-3779A8E8728E}"/>
              </a:ext>
            </a:extLst>
          </p:cNvPr>
          <p:cNvCxnSpPr>
            <a:cxnSpLocks/>
          </p:cNvCxnSpPr>
          <p:nvPr/>
        </p:nvCxnSpPr>
        <p:spPr>
          <a:xfrm flipV="1">
            <a:off x="3163066" y="2233350"/>
            <a:ext cx="2010097" cy="1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5738BC3-87EE-4AA5-B580-90A70CA2C1A5}"/>
              </a:ext>
            </a:extLst>
          </p:cNvPr>
          <p:cNvSpPr/>
          <p:nvPr/>
        </p:nvSpPr>
        <p:spPr>
          <a:xfrm>
            <a:off x="7114000" y="5114818"/>
            <a:ext cx="1226049" cy="801384"/>
          </a:xfrm>
          <a:prstGeom prst="roundRect">
            <a:avLst/>
          </a:prstGeom>
          <a:solidFill>
            <a:srgbClr val="FFAC4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Montserrat" panose="00000500000000000000" pitchFamily="2" charset="0"/>
              </a:rPr>
              <a:t>Aberto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C89C5DC-987E-4083-909D-86C053517BB9}"/>
              </a:ext>
            </a:extLst>
          </p:cNvPr>
          <p:cNvSpPr/>
          <p:nvPr/>
        </p:nvSpPr>
        <p:spPr>
          <a:xfrm>
            <a:off x="3226949" y="5114818"/>
            <a:ext cx="1226049" cy="801384"/>
          </a:xfrm>
          <a:prstGeom prst="roundRect">
            <a:avLst/>
          </a:prstGeom>
          <a:solidFill>
            <a:srgbClr val="FFAC4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Montserrat" panose="00000500000000000000" pitchFamily="2" charset="0"/>
              </a:rPr>
              <a:t>Meio Aberto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629C32-AC11-45DE-A14F-038140ADBF26}"/>
              </a:ext>
            </a:extLst>
          </p:cNvPr>
          <p:cNvSpPr/>
          <p:nvPr/>
        </p:nvSpPr>
        <p:spPr>
          <a:xfrm>
            <a:off x="5170474" y="1969216"/>
            <a:ext cx="1226049" cy="801384"/>
          </a:xfrm>
          <a:prstGeom prst="roundRect">
            <a:avLst/>
          </a:prstGeom>
          <a:solidFill>
            <a:srgbClr val="FFAC4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Montserrat" panose="00000500000000000000" pitchFamily="2" charset="0"/>
              </a:rPr>
              <a:t>Fechado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1E2D837-A119-4004-83F2-75E21F5F658F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5783499" y="2770600"/>
            <a:ext cx="1943526" cy="2344218"/>
          </a:xfrm>
          <a:prstGeom prst="straightConnector1">
            <a:avLst/>
          </a:prstGeom>
          <a:ln w="25400">
            <a:solidFill>
              <a:srgbClr val="FFAC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7D6B641-B390-426F-B413-758EA34843F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452998" y="5515510"/>
            <a:ext cx="2661002" cy="0"/>
          </a:xfrm>
          <a:prstGeom prst="straightConnector1">
            <a:avLst/>
          </a:prstGeom>
          <a:ln w="25400">
            <a:solidFill>
              <a:srgbClr val="FFAC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E9E0B18-DCBE-4BF2-8878-07B275FF139F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3839974" y="2770600"/>
            <a:ext cx="1943525" cy="2344218"/>
          </a:xfrm>
          <a:prstGeom prst="straightConnector1">
            <a:avLst/>
          </a:prstGeom>
          <a:ln w="25400">
            <a:solidFill>
              <a:srgbClr val="FFAC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D17E0E7F-365F-4056-B574-4511641D6336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 rot="10800000" flipH="1">
            <a:off x="5170473" y="2369908"/>
            <a:ext cx="1226049" cy="12700"/>
          </a:xfrm>
          <a:prstGeom prst="bentConnector5">
            <a:avLst>
              <a:gd name="adj1" fmla="val -18645"/>
              <a:gd name="adj2" fmla="val 4955055"/>
              <a:gd name="adj3" fmla="val 118645"/>
            </a:avLst>
          </a:prstGeom>
          <a:ln w="25400">
            <a:solidFill>
              <a:srgbClr val="FFAC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D804AE7F-2838-48B0-8C37-F0E357F13722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5783499" y="3972676"/>
            <a:ext cx="12700" cy="3887051"/>
          </a:xfrm>
          <a:prstGeom prst="bentConnector3">
            <a:avLst>
              <a:gd name="adj1" fmla="val 1800000"/>
            </a:avLst>
          </a:prstGeom>
          <a:ln w="25400">
            <a:solidFill>
              <a:srgbClr val="FFAC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83DAD505-274D-44E1-82FE-25A8281E84F0}"/>
              </a:ext>
            </a:extLst>
          </p:cNvPr>
          <p:cNvCxnSpPr>
            <a:cxnSpLocks/>
            <a:stCxn id="8" idx="0"/>
            <a:endCxn id="8" idx="3"/>
          </p:cNvCxnSpPr>
          <p:nvPr/>
        </p:nvCxnSpPr>
        <p:spPr>
          <a:xfrm rot="16200000" flipH="1">
            <a:off x="7833191" y="5008652"/>
            <a:ext cx="400692" cy="613024"/>
          </a:xfrm>
          <a:prstGeom prst="bentConnector4">
            <a:avLst>
              <a:gd name="adj1" fmla="val -57051"/>
              <a:gd name="adj2" fmla="val 137291"/>
            </a:avLst>
          </a:prstGeom>
          <a:ln w="25400">
            <a:solidFill>
              <a:srgbClr val="FFAC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4A0996A-5442-4EED-BD7C-0FF8C96FB2C3}"/>
              </a:ext>
            </a:extLst>
          </p:cNvPr>
          <p:cNvSpPr txBox="1"/>
          <p:nvPr/>
        </p:nvSpPr>
        <p:spPr>
          <a:xfrm>
            <a:off x="4866156" y="5971889"/>
            <a:ext cx="2122697" cy="338554"/>
          </a:xfrm>
          <a:prstGeom prst="rect">
            <a:avLst/>
          </a:prstGeom>
          <a:ln w="25400">
            <a:solidFill>
              <a:srgbClr val="FFAC4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>
                <a:latin typeface="Montserrat" panose="00000500000000000000" pitchFamily="2" charset="0"/>
              </a:rPr>
              <a:t>Continua com erro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1192EB8-A24B-4C92-8C96-4F09138F8A58}"/>
              </a:ext>
            </a:extLst>
          </p:cNvPr>
          <p:cNvSpPr txBox="1"/>
          <p:nvPr/>
        </p:nvSpPr>
        <p:spPr>
          <a:xfrm>
            <a:off x="5320068" y="1482883"/>
            <a:ext cx="1018227" cy="338554"/>
          </a:xfrm>
          <a:prstGeom prst="rect">
            <a:avLst/>
          </a:prstGeom>
          <a:ln w="25400">
            <a:solidFill>
              <a:srgbClr val="FFAC4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>
                <a:latin typeface="Montserrat" panose="00000500000000000000" pitchFamily="2" charset="0"/>
              </a:rPr>
              <a:t>Sucesso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01E4FEE-81A8-444A-92D9-D8D7CAC97A16}"/>
              </a:ext>
            </a:extLst>
          </p:cNvPr>
          <p:cNvSpPr txBox="1"/>
          <p:nvPr/>
        </p:nvSpPr>
        <p:spPr>
          <a:xfrm>
            <a:off x="8340049" y="4714125"/>
            <a:ext cx="1465466" cy="338554"/>
          </a:xfrm>
          <a:prstGeom prst="rect">
            <a:avLst/>
          </a:prstGeom>
          <a:ln w="25400">
            <a:solidFill>
              <a:srgbClr val="FFAC4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>
                <a:latin typeface="Montserrat" panose="00000500000000000000" pitchFamily="2" charset="0"/>
              </a:rPr>
              <a:t>Falha rápida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CE0CEBF-3416-4DA9-A8A5-BC86504E41D6}"/>
              </a:ext>
            </a:extLst>
          </p:cNvPr>
          <p:cNvSpPr txBox="1"/>
          <p:nvPr/>
        </p:nvSpPr>
        <p:spPr>
          <a:xfrm>
            <a:off x="4669917" y="5306516"/>
            <a:ext cx="2327881" cy="338554"/>
          </a:xfrm>
          <a:prstGeom prst="rect">
            <a:avLst/>
          </a:prstGeom>
          <a:ln w="25400">
            <a:solidFill>
              <a:srgbClr val="FFAC4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Montserrat" panose="00000500000000000000" pitchFamily="2" charset="0"/>
              </a:rPr>
              <a:t>Checagem periódica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0BC4291C-721D-4AE0-8094-2FEFA677885A}"/>
              </a:ext>
            </a:extLst>
          </p:cNvPr>
          <p:cNvSpPr txBox="1"/>
          <p:nvPr/>
        </p:nvSpPr>
        <p:spPr>
          <a:xfrm>
            <a:off x="2595220" y="3579001"/>
            <a:ext cx="2541080" cy="584775"/>
          </a:xfrm>
          <a:prstGeom prst="rect">
            <a:avLst/>
          </a:prstGeom>
          <a:ln w="25400">
            <a:solidFill>
              <a:srgbClr val="FFAC4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Montserrat" panose="00000500000000000000" pitchFamily="2" charset="0"/>
              </a:rPr>
              <a:t>Consegue efetuar </a:t>
            </a:r>
          </a:p>
          <a:p>
            <a:pPr algn="ctr"/>
            <a:r>
              <a:rPr lang="pt-BR" sz="1600" dirty="0">
                <a:latin typeface="Montserrat" panose="00000500000000000000" pitchFamily="2" charset="0"/>
              </a:rPr>
              <a:t>chamada com sucesso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39C443C-8508-4F85-9EFA-21C882B3330B}"/>
              </a:ext>
            </a:extLst>
          </p:cNvPr>
          <p:cNvSpPr txBox="1"/>
          <p:nvPr/>
        </p:nvSpPr>
        <p:spPr>
          <a:xfrm>
            <a:off x="6417187" y="3602590"/>
            <a:ext cx="1047082" cy="584775"/>
          </a:xfrm>
          <a:prstGeom prst="rect">
            <a:avLst/>
          </a:prstGeom>
          <a:ln w="25400">
            <a:solidFill>
              <a:srgbClr val="FFAC4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Montserrat" panose="00000500000000000000" pitchFamily="2" charset="0"/>
              </a:rPr>
              <a:t>Erro ou</a:t>
            </a:r>
          </a:p>
          <a:p>
            <a:pPr algn="ctr"/>
            <a:r>
              <a:rPr lang="pt-BR" sz="1600" dirty="0">
                <a:latin typeface="Montserrat" panose="00000500000000000000" pitchFamily="2" charset="0"/>
              </a:rPr>
              <a:t>Timeout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99" name="Título 1">
            <a:extLst>
              <a:ext uri="{FF2B5EF4-FFF2-40B4-BE49-F238E27FC236}">
                <a16:creationId xmlns:a16="http://schemas.microsoft.com/office/drawing/2014/main" id="{05523FE9-B16F-494D-A823-C7F7097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3600" dirty="0">
                <a:solidFill>
                  <a:srgbClr val="FFAC40"/>
                </a:solidFill>
                <a:latin typeface="Montserrat ExtraBold" panose="00000900000000000000" pitchFamily="2" charset="0"/>
              </a:rPr>
              <a:t>ESTADOS DO </a:t>
            </a:r>
            <a:r>
              <a:rPr lang="pt-BR" sz="3600" i="1" dirty="0">
                <a:solidFill>
                  <a:srgbClr val="FFAC40"/>
                </a:solidFill>
                <a:latin typeface="Montserrat ExtraBold" panose="00000900000000000000" pitchFamily="2" charset="0"/>
              </a:rPr>
              <a:t>CIRCUIT BREAKER</a:t>
            </a:r>
            <a:endParaRPr lang="pt-BR" i="1" dirty="0">
              <a:solidFill>
                <a:srgbClr val="FFAC40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FFAC40"/>
                </a:solidFill>
                <a:latin typeface="Montserrat ExtraBold" panose="00000900000000000000" pitchFamily="2" charset="0"/>
              </a:rPr>
              <a:t>OPÇÕES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Número de chamadas com falhas</a:t>
            </a:r>
          </a:p>
          <a:p>
            <a:endParaRPr lang="pt-BR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Estratégia de checagem periódica:</a:t>
            </a:r>
          </a:p>
          <a:p>
            <a:pPr lvl="1"/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Tempo fixo</a:t>
            </a:r>
          </a:p>
          <a:p>
            <a:pPr lvl="1"/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Dobrar o tempo</a:t>
            </a:r>
          </a:p>
          <a:p>
            <a:pPr lvl="1"/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Outros.</a:t>
            </a:r>
          </a:p>
          <a:p>
            <a:pPr lvl="1"/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Número de chamadas com sucesso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39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com os braços para cima&#10;&#10;Descrição gerada automaticamente com confiança média">
            <a:extLst>
              <a:ext uri="{FF2B5EF4-FFF2-40B4-BE49-F238E27FC236}">
                <a16:creationId xmlns:a16="http://schemas.microsoft.com/office/drawing/2014/main" id="{F2C16034-3747-4CE3-BF84-F5BC83C97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18" y="274964"/>
            <a:ext cx="5836024" cy="3776943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pt-BR" sz="3600" i="1" dirty="0">
                <a:solidFill>
                  <a:srgbClr val="FFAC40"/>
                </a:solidFill>
                <a:latin typeface="Montserrat ExtraBold" panose="00000900000000000000" pitchFamily="2" charset="0"/>
              </a:rPr>
              <a:t>FALLBACK</a:t>
            </a:r>
            <a:endParaRPr lang="pt-BR" i="1" dirty="0">
              <a:solidFill>
                <a:srgbClr val="FFAC4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O que fazer caso hajam falhas nas chamadas à outros micros serviços?</a:t>
            </a:r>
          </a:p>
        </p:txBody>
      </p:sp>
    </p:spTree>
    <p:extLst>
      <p:ext uri="{BB962C8B-B14F-4D97-AF65-F5344CB8AC3E}">
        <p14:creationId xmlns:p14="http://schemas.microsoft.com/office/powerpoint/2010/main" val="35699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A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B</a:t>
            </a: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C</a:t>
            </a: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Pagamento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3600" dirty="0">
                <a:solidFill>
                  <a:srgbClr val="FFAC40"/>
                </a:solidFill>
                <a:latin typeface="Montserrat ExtraBold" panose="00000900000000000000" pitchFamily="2" charset="0"/>
              </a:rPr>
              <a:t>CASO DE USO: WEB-LOJA</a:t>
            </a:r>
            <a:endParaRPr lang="pt-BR" dirty="0">
              <a:solidFill>
                <a:srgbClr val="FFAC4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61900D-29F5-4949-8A8B-3014CC9EFB96}"/>
              </a:ext>
            </a:extLst>
          </p:cNvPr>
          <p:cNvSpPr/>
          <p:nvPr/>
        </p:nvSpPr>
        <p:spPr>
          <a:xfrm>
            <a:off x="8863820" y="3804005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Micro serviço D</a:t>
            </a: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Logging</a:t>
            </a:r>
            <a:endParaRPr lang="pt-BR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66B3353-8938-4066-A472-A7740CDC764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821883" y="2712382"/>
            <a:ext cx="0" cy="1091623"/>
          </a:xfrm>
          <a:prstGeom prst="straightConnector1">
            <a:avLst/>
          </a:prstGeom>
          <a:ln>
            <a:solidFill>
              <a:srgbClr val="FFAC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4488</TotalTime>
  <Words>2590</Words>
  <Application>Microsoft Office PowerPoint</Application>
  <PresentationFormat>Widescreen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Montserrat ExtraBold</vt:lpstr>
      <vt:lpstr>Montserrat ExtraLight</vt:lpstr>
      <vt:lpstr>Tema do Office</vt:lpstr>
      <vt:lpstr>CIRCUIT</vt:lpstr>
      <vt:lpstr>O TERMO: “CIRCUIT BREAKER”</vt:lpstr>
      <vt:lpstr>QUAL O PROBLEMA QUE ELE BUSCA RESOLVER?</vt:lpstr>
      <vt:lpstr>CASO DE USO: WEB-LOJA</vt:lpstr>
      <vt:lpstr>CASO DE USO: WEB-LOJA</vt:lpstr>
      <vt:lpstr>ESTADOS DO CIRCUIT BREAKER</vt:lpstr>
      <vt:lpstr>OPÇÕES DE CONFIGURAÇÃO</vt:lpstr>
      <vt:lpstr>FALLBACK</vt:lpstr>
      <vt:lpstr>CASO DE USO: WEB-LOJA</vt:lpstr>
      <vt:lpstr>FALLBACK</vt:lpstr>
      <vt:lpstr>SERVICE MESH</vt:lpstr>
      <vt:lpstr>RESILIENCE4J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KAREN ALMEIDA BRAS DA SILVA</dc:creator>
  <cp:lastModifiedBy>KAREN ALMEIDA BRAS DA SILVA</cp:lastModifiedBy>
  <cp:revision>18</cp:revision>
  <dcterms:created xsi:type="dcterms:W3CDTF">2021-09-15T22:18:38Z</dcterms:created>
  <dcterms:modified xsi:type="dcterms:W3CDTF">2021-10-13T02:18:14Z</dcterms:modified>
</cp:coreProperties>
</file>