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748" r:id="rId3"/>
    <p:sldId id="742" r:id="rId4"/>
    <p:sldId id="743" r:id="rId5"/>
    <p:sldId id="745" r:id="rId6"/>
    <p:sldId id="488" r:id="rId7"/>
    <p:sldId id="746" r:id="rId8"/>
    <p:sldId id="749" r:id="rId9"/>
    <p:sldId id="747" r:id="rId10"/>
  </p:sldIdLst>
  <p:sldSz cx="9144000" cy="6858000" type="screen4x3"/>
  <p:notesSz cx="6808788" cy="99425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17227"/>
    <a:srgbClr val="008000"/>
    <a:srgbClr val="007635"/>
    <a:srgbClr val="57588F"/>
    <a:srgbClr val="E9E9ED"/>
    <a:srgbClr val="D1D1DA"/>
    <a:srgbClr val="7030A0"/>
    <a:srgbClr val="3F6E8C"/>
    <a:srgbClr val="5C5D96"/>
    <a:srgbClr val="737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2" autoAdjust="0"/>
    <p:restoredTop sz="96370" autoAdjust="0"/>
  </p:normalViewPr>
  <p:slideViewPr>
    <p:cSldViewPr>
      <p:cViewPr varScale="1">
        <p:scale>
          <a:sx n="106" d="100"/>
          <a:sy n="106" d="100"/>
        </p:scale>
        <p:origin x="180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8" d="100"/>
          <a:sy n="118" d="100"/>
        </p:scale>
        <p:origin x="2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0475" cy="498853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738" y="1"/>
            <a:ext cx="2950475" cy="498853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fld id="{5A43E6F6-A961-4A78-89E5-CFC0EFE3D8E5}" type="datetimeFigureOut">
              <a:rPr lang="zh-TW" altLang="en-US" smtClean="0"/>
              <a:t>2023/5/26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3664"/>
            <a:ext cx="2950475" cy="498851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738" y="9443664"/>
            <a:ext cx="2950475" cy="498851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/>
            </a:lvl1pPr>
          </a:lstStyle>
          <a:p>
            <a:fld id="{CD93E339-5459-4AC3-8729-13024D908C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528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7127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738" y="0"/>
            <a:ext cx="2950475" cy="497127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fld id="{A26C88DB-A164-425F-ACC5-40DDB186ED46}" type="datetimeFigureOut">
              <a:rPr lang="zh-TW" altLang="en-US" smtClean="0"/>
              <a:t>2023/5/26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70462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77" tIns="45789" rIns="91577" bIns="45789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879" y="4722696"/>
            <a:ext cx="5447030" cy="4474131"/>
          </a:xfrm>
          <a:prstGeom prst="rect">
            <a:avLst/>
          </a:prstGeom>
        </p:spPr>
        <p:txBody>
          <a:bodyPr vert="horz" lIns="91577" tIns="45789" rIns="91577" bIns="45789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0475" cy="497127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738" y="9443662"/>
            <a:ext cx="2950475" cy="497127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/>
            </a:lvl1pPr>
          </a:lstStyle>
          <a:p>
            <a:fld id="{9F2D3DB4-C0FA-43BA-BA76-F845CF10D4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08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70462" cy="37274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D3DB4-C0FA-43BA-BA76-F845CF10D43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416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70462" cy="37274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D3DB4-C0FA-43BA-BA76-F845CF10D43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125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70462" cy="37274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D3DB4-C0FA-43BA-BA76-F845CF10D43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448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70462" cy="37274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D3DB4-C0FA-43BA-BA76-F845CF10D43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223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70462" cy="37274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D3DB4-C0FA-43BA-BA76-F845CF10D43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0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70462" cy="37274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D3DB4-C0FA-43BA-BA76-F845CF10D43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279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70462" cy="37274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D3DB4-C0FA-43BA-BA76-F845CF10D43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310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70462" cy="37274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D3DB4-C0FA-43BA-BA76-F845CF10D43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662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70462" cy="37274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D3DB4-C0FA-43BA-BA76-F845CF10D43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46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3" y="3810002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4" name="矩形 23"/>
          <p:cNvSpPr/>
          <p:nvPr/>
        </p:nvSpPr>
        <p:spPr>
          <a:xfrm flipV="1">
            <a:off x="5410201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5" name="矩形 24"/>
          <p:cNvSpPr/>
          <p:nvPr/>
        </p:nvSpPr>
        <p:spPr>
          <a:xfrm flipV="1">
            <a:off x="5410201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矩形 9"/>
          <p:cNvSpPr/>
          <p:nvPr/>
        </p:nvSpPr>
        <p:spPr>
          <a:xfrm>
            <a:off x="1" y="3675529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9"/>
            <a:ext cx="8458200" cy="1470025"/>
          </a:xfrm>
        </p:spPr>
        <p:txBody>
          <a:bodyPr anchor="b"/>
          <a:lstStyle>
            <a:lvl1pPr>
              <a:defRPr sz="33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48006" indent="0" algn="l">
              <a:buNone/>
              <a:defRPr sz="18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zh-TW" altLang="en-US" dirty="0"/>
              <a:t>按一下以編輯母片副標題樣式</a:t>
            </a:r>
            <a:endParaRPr kumimoji="0" lang="en-US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6A193DD-A411-4AA0-BD7F-D7ECEA9F5FF2}" type="datetime1">
              <a:rPr lang="zh-TW" altLang="en-US" smtClean="0"/>
              <a:t>2023/5/26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9" y="1136"/>
            <a:ext cx="747712" cy="365760"/>
          </a:xfrm>
        </p:spPr>
        <p:txBody>
          <a:bodyPr/>
          <a:lstStyle>
            <a:lvl1pPr algn="r">
              <a:defRPr sz="1350">
                <a:solidFill>
                  <a:schemeClr val="bg1"/>
                </a:solidFill>
              </a:defRPr>
            </a:lvl1pPr>
          </a:lstStyle>
          <a:p>
            <a:fld id="{4032CECC-19EF-475E-B6BE-89015B9E55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9B2E-24AA-42DE-B261-12ABCFBDFCF0}" type="datetime1">
              <a:rPr lang="zh-TW" altLang="en-US" smtClean="0"/>
              <a:t>2023/5/26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CECC-19EF-475E-B6BE-89015B9E55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20B4-4DCC-4185-A0C3-9255A33528B4}" type="datetime1">
              <a:rPr lang="zh-TW" altLang="en-US" smtClean="0"/>
              <a:t>2023/5/26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CECC-19EF-475E-B6BE-89015B9E55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</a:defRPr>
            </a:lvl1pPr>
            <a:lvl2pPr>
              <a:defRPr baseline="0">
                <a:latin typeface="Arial Unicode MS" panose="020B0604020202020204" pitchFamily="34" charset="-120"/>
              </a:defRPr>
            </a:lvl2pPr>
            <a:lvl3pPr>
              <a:defRPr baseline="0">
                <a:latin typeface="Arial Unicode MS" panose="020B0604020202020204" pitchFamily="34" charset="-120"/>
              </a:defRPr>
            </a:lvl3pPr>
            <a:lvl4pPr>
              <a:defRPr>
                <a:latin typeface="Arial Unicode MS" panose="020B0604020202020204" pitchFamily="34" charset="-120"/>
              </a:defRPr>
            </a:lvl4pPr>
            <a:lvl5pPr>
              <a:defRPr>
                <a:latin typeface="Arial Unicode MS" panose="020B0604020202020204" pitchFamily="34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080D-AD50-450D-BC9D-9E65710D70CA}" type="datetime1">
              <a:rPr lang="zh-TW" altLang="en-US" smtClean="0"/>
              <a:t>2023/5/26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CECC-19EF-475E-B6BE-89015B9E55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2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3225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34290" indent="0">
              <a:buNone/>
              <a:defRPr sz="1575" b="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155F-A47E-4F89-8125-F573281ABBF1}" type="datetime1">
              <a:rPr lang="zh-TW" altLang="en-US" smtClean="0"/>
              <a:t>2023/5/26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CECC-19EF-475E-B6BE-89015B9E55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6"/>
            <a:ext cx="4038600" cy="4525963"/>
          </a:xfrm>
        </p:spPr>
        <p:txBody>
          <a:bodyPr/>
          <a:lstStyle>
            <a:lvl1pPr>
              <a:defRPr sz="1500"/>
            </a:lvl1pPr>
            <a:lvl2pPr>
              <a:defRPr sz="1425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6"/>
            <a:ext cx="4038600" cy="4525963"/>
          </a:xfrm>
        </p:spPr>
        <p:txBody>
          <a:bodyPr/>
          <a:lstStyle>
            <a:lvl1pPr>
              <a:defRPr sz="1500"/>
            </a:lvl1pPr>
            <a:lvl2pPr>
              <a:defRPr sz="1425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0D5A-6F4E-4BCB-9EC3-AF156BE55315}" type="datetime1">
              <a:rPr lang="zh-TW" altLang="en-US" smtClean="0"/>
              <a:t>2023/5/26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CECC-19EF-475E-B6BE-89015B9E55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3000" b="0" i="0" cap="none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34290" indent="0">
              <a:buNone/>
              <a:defRPr sz="1425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6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34290" indent="0">
              <a:buNone/>
              <a:defRPr sz="1425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5" y="2708519"/>
            <a:ext cx="4041775" cy="38862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5FD6B75-A044-44AC-BED4-2EF8C3CE0882}" type="datetime1">
              <a:rPr lang="zh-TW" altLang="en-US" smtClean="0"/>
              <a:t>2023/5/26</a:t>
            </a:fld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32CECC-19EF-475E-B6BE-89015B9E55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3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8999DF6-3956-429C-893E-791DE8FFED4E}" type="datetime1">
              <a:rPr lang="zh-TW" altLang="en-US" smtClean="0"/>
              <a:t>2023/5/26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32CECC-19EF-475E-B6BE-89015B9E55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D270-4C0F-46A6-8ECB-2705627C0C69}" type="datetime1">
              <a:rPr lang="zh-TW" altLang="en-US" smtClean="0"/>
              <a:t>2023/5/26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CECC-19EF-475E-B6BE-89015B9E55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35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6858" indent="0">
              <a:buNone/>
              <a:defRPr sz="10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9303-959B-4841-AA4B-2B0336BAAA1D}" type="datetime1">
              <a:rPr lang="zh-TW" altLang="en-US" smtClean="0"/>
              <a:t>2023/5/26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CECC-19EF-475E-B6BE-89015B9E55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5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15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10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B489-6BF5-4291-A788-E5FE3A9A5100}" type="datetime1">
              <a:rPr lang="zh-TW" altLang="en-US" smtClean="0"/>
              <a:t>2023/5/26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CECC-19EF-475E-B6BE-89015B9E55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20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0" name="矩形 29"/>
          <p:cNvSpPr/>
          <p:nvPr/>
        </p:nvSpPr>
        <p:spPr>
          <a:xfrm>
            <a:off x="1" y="308278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1" name="矩形 30"/>
          <p:cNvSpPr/>
          <p:nvPr/>
        </p:nvSpPr>
        <p:spPr>
          <a:xfrm flipV="1">
            <a:off x="5410183" y="360248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2" name="矩形 31"/>
          <p:cNvSpPr/>
          <p:nvPr/>
        </p:nvSpPr>
        <p:spPr>
          <a:xfrm flipV="1">
            <a:off x="5410201" y="440114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5" name="矩形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925E0BC-CC92-487F-A1AB-77BBBAB16C25}" type="datetime1">
              <a:rPr lang="zh-TW" altLang="en-US" smtClean="0"/>
              <a:pPr/>
              <a:t>2023/5/26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35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032CECC-19EF-475E-B6BE-89015B9E55A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192024" algn="l" rtl="0" eaLnBrk="1" latinLnBrk="0" hangingPunct="1">
        <a:spcBef>
          <a:spcPts val="225"/>
        </a:spcBef>
        <a:buClr>
          <a:schemeClr val="accent3"/>
        </a:buClr>
        <a:buFont typeface="Georgia"/>
        <a:buChar char="•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185166" algn="l" rtl="0" eaLnBrk="1" latinLnBrk="0" hangingPunct="1">
        <a:spcBef>
          <a:spcPts val="225"/>
        </a:spcBef>
        <a:buClr>
          <a:schemeClr val="accent2"/>
        </a:buClr>
        <a:buFont typeface="Georgia"/>
        <a:buChar char="▫"/>
        <a:defRPr kumimoji="0" sz="1950" kern="1200">
          <a:solidFill>
            <a:schemeClr val="accent2"/>
          </a:solidFill>
          <a:latin typeface="+mn-lt"/>
          <a:ea typeface="+mn-ea"/>
          <a:cs typeface="+mn-cs"/>
        </a:defRPr>
      </a:lvl2pPr>
      <a:lvl3pPr marL="692658" indent="-164592" algn="l" rtl="0" eaLnBrk="1" latinLnBrk="0" hangingPunct="1">
        <a:spcBef>
          <a:spcPts val="225"/>
        </a:spcBef>
        <a:buClr>
          <a:schemeClr val="accent1"/>
        </a:buClr>
        <a:buFont typeface="Wingdings 2"/>
        <a:buChar char=""/>
        <a:defRPr kumimoji="0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884682" indent="-150876" algn="l" rtl="0" eaLnBrk="1" latinLnBrk="0" hangingPunct="1">
        <a:spcBef>
          <a:spcPts val="225"/>
        </a:spcBef>
        <a:buClr>
          <a:schemeClr val="accent1"/>
        </a:buClr>
        <a:buFont typeface="Wingdings 2"/>
        <a:buChar char=""/>
        <a:defRPr kumimoji="0" sz="165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042416" indent="-137160" algn="l" rtl="0" eaLnBrk="1" latinLnBrk="0" hangingPunct="1">
        <a:spcBef>
          <a:spcPts val="225"/>
        </a:spcBef>
        <a:buClr>
          <a:schemeClr val="accent3"/>
        </a:buClr>
        <a:buFont typeface="Georgia"/>
        <a:buChar char="▫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207008" indent="-137160" algn="l" rtl="0" eaLnBrk="1" latinLnBrk="0" hangingPunct="1">
        <a:spcBef>
          <a:spcPts val="225"/>
        </a:spcBef>
        <a:buClr>
          <a:schemeClr val="accent3"/>
        </a:buClr>
        <a:buFont typeface="Georgia"/>
        <a:buChar char="▫"/>
        <a:defRPr kumimoji="0" sz="135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chemeClr val="accent3"/>
        </a:buClr>
        <a:buFont typeface="Georgia"/>
        <a:buChar char="▫"/>
        <a:defRPr kumimoji="0" sz="12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1522476" indent="-137160" algn="l" rtl="0" eaLnBrk="1" latinLnBrk="0" hangingPunct="1">
        <a:spcBef>
          <a:spcPts val="225"/>
        </a:spcBef>
        <a:buClr>
          <a:schemeClr val="accent3"/>
        </a:buClr>
        <a:buFont typeface="Georgia"/>
        <a:buChar char="◦"/>
        <a:defRPr kumimoji="0" sz="1125" kern="1200">
          <a:solidFill>
            <a:schemeClr val="accent3"/>
          </a:solidFill>
          <a:latin typeface="+mn-lt"/>
          <a:ea typeface="+mn-ea"/>
          <a:cs typeface="+mn-cs"/>
        </a:defRPr>
      </a:lvl8pPr>
      <a:lvl9pPr marL="1680210" indent="-137160" algn="l" rtl="0" eaLnBrk="1" latinLnBrk="0" hangingPunct="1">
        <a:spcBef>
          <a:spcPts val="225"/>
        </a:spcBef>
        <a:buClr>
          <a:schemeClr val="accent3"/>
        </a:buClr>
        <a:buFont typeface="Georgia"/>
        <a:buChar char="◦"/>
        <a:defRPr kumimoji="0" sz="105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sourceforge.net/projects/orwelldevcpp/file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9512" y="476672"/>
            <a:ext cx="8784976" cy="3014482"/>
          </a:xfrm>
        </p:spPr>
        <p:txBody>
          <a:bodyPr>
            <a:noAutofit/>
          </a:bodyPr>
          <a:lstStyle/>
          <a:p>
            <a:r>
              <a:rPr lang="en-US" altLang="zh-TW" sz="3600" b="1" dirty="0"/>
              <a:t>MARS-PLUS Windows Static Binary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07875" y="4005064"/>
            <a:ext cx="8528249" cy="26357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latin typeface="+mn-lt"/>
                <a:ea typeface="+mj-ea"/>
              </a:rPr>
              <a:t>Speaker:</a:t>
            </a:r>
            <a:r>
              <a:rPr lang="en-US" altLang="zh-TW" dirty="0">
                <a:latin typeface="+mn-lt"/>
                <a:ea typeface="+mj-ea"/>
              </a:rPr>
              <a:t> </a:t>
            </a:r>
            <a:r>
              <a:rPr lang="zh-TW" altLang="en-US" dirty="0">
                <a:latin typeface="+mn-lt"/>
                <a:ea typeface="+mj-ea"/>
              </a:rPr>
              <a:t> </a:t>
            </a:r>
            <a:r>
              <a:rPr lang="en-US" altLang="zh-TW" dirty="0">
                <a:latin typeface="+mn-lt"/>
                <a:ea typeface="+mj-ea"/>
              </a:rPr>
              <a:t>Chen-</a:t>
            </a:r>
            <a:r>
              <a:rPr lang="en-US" altLang="zh-TW" dirty="0" err="1">
                <a:latin typeface="+mn-lt"/>
                <a:ea typeface="+mj-ea"/>
              </a:rPr>
              <a:t>Hsuan</a:t>
            </a:r>
            <a:r>
              <a:rPr lang="en-US" altLang="zh-TW" dirty="0">
                <a:latin typeface="+mn-lt"/>
                <a:ea typeface="+mj-ea"/>
              </a:rPr>
              <a:t> Huang </a:t>
            </a:r>
            <a:r>
              <a:rPr lang="zh-TW" altLang="en-US" dirty="0">
                <a:latin typeface="+mn-lt"/>
                <a:ea typeface="+mj-ea"/>
              </a:rPr>
              <a:t> </a:t>
            </a:r>
            <a:r>
              <a:rPr lang="en-US" altLang="zh-TW" dirty="0">
                <a:latin typeface="+mn-lt"/>
                <a:ea typeface="+mj-ea"/>
              </a:rPr>
              <a:t>(</a:t>
            </a:r>
            <a:r>
              <a:rPr lang="zh-TW" altLang="en-US" b="1" dirty="0">
                <a:latin typeface="+mn-lt"/>
                <a:ea typeface="+mj-ea"/>
              </a:rPr>
              <a:t>黃晨軒</a:t>
            </a:r>
            <a:r>
              <a:rPr lang="en-US" altLang="zh-TW" dirty="0">
                <a:latin typeface="+mn-lt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latin typeface="+mn-lt"/>
                <a:ea typeface="+mj-ea"/>
              </a:rPr>
              <a:t>Advisor:</a:t>
            </a:r>
            <a:r>
              <a:rPr lang="zh-TW" altLang="en-US" dirty="0">
                <a:latin typeface="+mn-lt"/>
                <a:ea typeface="+mj-ea"/>
              </a:rPr>
              <a:t>  </a:t>
            </a:r>
            <a:r>
              <a:rPr lang="en-US" altLang="zh-TW" dirty="0">
                <a:latin typeface="+mn-lt"/>
                <a:ea typeface="+mj-ea"/>
              </a:rPr>
              <a:t>Dr. </a:t>
            </a:r>
            <a:r>
              <a:rPr lang="en-US" altLang="zh-TW" dirty="0" err="1">
                <a:latin typeface="+mn-lt"/>
              </a:rPr>
              <a:t>Shiang</a:t>
            </a:r>
            <a:r>
              <a:rPr lang="en-US" altLang="zh-TW" dirty="0">
                <a:latin typeface="+mn-lt"/>
              </a:rPr>
              <a:t>-Tai Lin</a:t>
            </a:r>
            <a:r>
              <a:rPr lang="zh-TW" altLang="en-US" dirty="0">
                <a:latin typeface="+mn-lt"/>
              </a:rPr>
              <a:t>  </a:t>
            </a:r>
            <a:r>
              <a:rPr lang="en-US" altLang="zh-TW" dirty="0">
                <a:latin typeface="+mn-lt"/>
              </a:rPr>
              <a:t>(</a:t>
            </a:r>
            <a:r>
              <a:rPr lang="zh-TW" altLang="en-US" b="1" dirty="0">
                <a:latin typeface="+mj-ea"/>
                <a:ea typeface="+mj-ea"/>
              </a:rPr>
              <a:t>林祥泰 博士</a:t>
            </a:r>
            <a:r>
              <a:rPr lang="en-US" altLang="zh-TW" dirty="0">
                <a:latin typeface="+mn-lt"/>
              </a:rPr>
              <a:t>)</a:t>
            </a:r>
            <a:endParaRPr lang="en-US" altLang="zh-TW" dirty="0">
              <a:latin typeface="+mn-lt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dirty="0"/>
              <a:t>Dept. Chemical Engineering, National Taiwan University</a:t>
            </a:r>
          </a:p>
          <a:p>
            <a:pPr>
              <a:lnSpc>
                <a:spcPct val="150000"/>
              </a:lnSpc>
            </a:pPr>
            <a:endParaRPr lang="en-US" altLang="zh-TW" dirty="0">
              <a:latin typeface="+mn-lt"/>
              <a:ea typeface="+mj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CECC-19EF-475E-B6BE-89015B9E55A4}" type="slidenum">
              <a:rPr lang="zh-TW" altLang="en-US" sz="1800" smtClean="0"/>
              <a:t>1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6506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73">
        <p:cut/>
      </p:transition>
    </mc:Choice>
    <mc:Fallback xmlns="">
      <p:transition spd="slow" advTm="8873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CECC-19EF-475E-B6BE-89015B9E55A4}" type="slidenum">
              <a:rPr lang="zh-TW" altLang="en-US" sz="1800" smtClean="0"/>
              <a:t>2</a:t>
            </a:fld>
            <a:endParaRPr lang="zh-TW" altLang="en-US" sz="180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6A73391-52B0-421C-9A45-7226764664B5}"/>
              </a:ext>
            </a:extLst>
          </p:cNvPr>
          <p:cNvSpPr txBox="1"/>
          <p:nvPr/>
        </p:nvSpPr>
        <p:spPr>
          <a:xfrm>
            <a:off x="611560" y="1844824"/>
            <a:ext cx="6923690" cy="958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altLang="zh-TW" sz="2000" dirty="0"/>
              <a:t>Delete </a:t>
            </a:r>
            <a:r>
              <a:rPr lang="fr-FR" altLang="zh-TW" sz="1600" i="1" dirty="0"/>
              <a:t>MARS-PLUS_WINS_binary\MARS-PLUS\</a:t>
            </a:r>
            <a:r>
              <a:rPr lang="en-US" altLang="zh-TW" sz="1600" i="1" dirty="0">
                <a:solidFill>
                  <a:srgbClr val="C00000"/>
                </a:solidFill>
              </a:rPr>
              <a:t>MARS-</a:t>
            </a:r>
            <a:r>
              <a:rPr lang="en-US" altLang="zh-TW" sz="1600" i="1" dirty="0" err="1">
                <a:solidFill>
                  <a:srgbClr val="C00000"/>
                </a:solidFill>
              </a:rPr>
              <a:t>PLUS.dev</a:t>
            </a:r>
            <a:r>
              <a:rPr lang="en-US" altLang="zh-TW" sz="1600" dirty="0">
                <a:solidFill>
                  <a:srgbClr val="C00000"/>
                </a:solidFill>
              </a:rPr>
              <a:t> </a:t>
            </a:r>
            <a:br>
              <a:rPr lang="en-US" altLang="zh-TW" sz="2000" dirty="0"/>
            </a:br>
            <a:r>
              <a:rPr lang="en-US" altLang="zh-TW" sz="2000" dirty="0"/>
              <a:t>and the directory </a:t>
            </a:r>
            <a:r>
              <a:rPr lang="fr-FR" altLang="zh-TW" sz="1600" i="1" dirty="0"/>
              <a:t>MARS-PLUS_WINS_binary\MARS-PLUS\</a:t>
            </a:r>
            <a:r>
              <a:rPr lang="en-US" altLang="zh-TW" sz="1600" i="1" dirty="0" err="1">
                <a:solidFill>
                  <a:srgbClr val="C00000"/>
                </a:solidFill>
              </a:rPr>
              <a:t>src</a:t>
            </a:r>
            <a:endParaRPr lang="zh-TW" altLang="en-US" sz="1600" dirty="0">
              <a:solidFill>
                <a:srgbClr val="C0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0F634A1-89DB-4442-A43F-F5A6C5A2708E}"/>
              </a:ext>
            </a:extLst>
          </p:cNvPr>
          <p:cNvSpPr txBox="1"/>
          <p:nvPr/>
        </p:nvSpPr>
        <p:spPr>
          <a:xfrm>
            <a:off x="269522" y="476672"/>
            <a:ext cx="8478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b="1" dirty="0">
                <a:latin typeface="Arial" panose="020B0604020202020204" pitchFamily="34" charset="0"/>
                <a:cs typeface="Arial" panose="020B0604020202020204" pitchFamily="34" charset="0"/>
              </a:rPr>
              <a:t>Package Distribution without </a:t>
            </a:r>
            <a:br>
              <a:rPr lang="en-US" altLang="zh-TW" sz="3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3000" b="1" dirty="0">
                <a:latin typeface="Arial" panose="020B0604020202020204" pitchFamily="34" charset="0"/>
                <a:cs typeface="Arial" panose="020B0604020202020204" pitchFamily="34" charset="0"/>
              </a:rPr>
              <a:t>Revealing the Source Codes of MARS-PLUS</a:t>
            </a:r>
            <a:endParaRPr lang="zh-TW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C7D8059-DAA1-43ED-955B-EED1691EBE97}"/>
              </a:ext>
            </a:extLst>
          </p:cNvPr>
          <p:cNvSpPr txBox="1"/>
          <p:nvPr/>
        </p:nvSpPr>
        <p:spPr>
          <a:xfrm>
            <a:off x="611560" y="3789040"/>
            <a:ext cx="1999265" cy="496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altLang="zh-TW" sz="2000"/>
              <a:t>Distribute it.</a:t>
            </a:r>
            <a:endParaRPr lang="zh-TW" altLang="en-US" sz="1600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087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763">
        <p:cut/>
      </p:transition>
    </mc:Choice>
    <mc:Fallback xmlns="">
      <p:transition spd="slow" advTm="88763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CECC-19EF-475E-B6BE-89015B9E55A4}" type="slidenum">
              <a:rPr lang="zh-TW" altLang="en-US" sz="1800" smtClean="0"/>
              <a:t>3</a:t>
            </a:fld>
            <a:endParaRPr lang="zh-TW" altLang="en-US" sz="1800"/>
          </a:p>
        </p:txBody>
      </p:sp>
      <p:sp>
        <p:nvSpPr>
          <p:cNvPr id="15" name="文字方塊 14"/>
          <p:cNvSpPr txBox="1"/>
          <p:nvPr/>
        </p:nvSpPr>
        <p:spPr>
          <a:xfrm>
            <a:off x="269522" y="476672"/>
            <a:ext cx="8046894" cy="574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TW" sz="3000" b="1" dirty="0">
                <a:latin typeface="Arial" panose="020B0604020202020204" pitchFamily="34" charset="0"/>
                <a:cs typeface="Arial" panose="020B0604020202020204" pitchFamily="34" charset="0"/>
              </a:rPr>
              <a:t>Usage </a:t>
            </a:r>
            <a:endParaRPr lang="zh-TW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9522" y="980728"/>
            <a:ext cx="8622958" cy="5598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TW" b="1" dirty="0">
                <a:ea typeface="+mj-ea"/>
              </a:rPr>
              <a:t>Note: </a:t>
            </a:r>
            <a:r>
              <a:rPr lang="en-US" altLang="zh-TW" sz="1400" b="1" dirty="0">
                <a:solidFill>
                  <a:srgbClr val="C00000"/>
                </a:solidFill>
                <a:ea typeface="+mj-ea"/>
              </a:rPr>
              <a:t>.\ = </a:t>
            </a:r>
            <a:r>
              <a:rPr lang="fr-FR" altLang="zh-TW" sz="1400" i="1" dirty="0">
                <a:solidFill>
                  <a:srgbClr val="C00000"/>
                </a:solidFill>
              </a:rPr>
              <a:t>MARS-PLUS_WINS_binary\MARS-PLUS\</a:t>
            </a:r>
            <a:endParaRPr lang="en-US" altLang="zh-TW" sz="1400" b="1" i="1" dirty="0">
              <a:ea typeface="+mj-ea"/>
            </a:endParaRPr>
          </a:p>
          <a:p>
            <a:pPr marL="257175" indent="-257175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TW" b="1" dirty="0">
                <a:ea typeface="+mj-ea"/>
              </a:rPr>
              <a:t>Check the control file:</a:t>
            </a:r>
            <a:r>
              <a:rPr lang="zh-TW" altLang="en-US" b="1" dirty="0">
                <a:ea typeface="+mj-ea"/>
              </a:rPr>
              <a:t>  </a:t>
            </a:r>
            <a:r>
              <a:rPr lang="fr-FR" altLang="zh-TW" sz="1400" i="1" dirty="0">
                <a:solidFill>
                  <a:srgbClr val="C00000"/>
                </a:solidFill>
                <a:ea typeface="+mj-ea"/>
              </a:rPr>
              <a:t>MARS-PLUS_WINS_binary\MARS-PLUS\INPUTS\control.in</a:t>
            </a:r>
            <a:br>
              <a:rPr lang="fr-FR" altLang="zh-TW" sz="1400" dirty="0">
                <a:solidFill>
                  <a:srgbClr val="C00000"/>
                </a:solidFill>
                <a:ea typeface="+mj-ea"/>
              </a:rPr>
            </a:br>
            <a:r>
              <a:rPr lang="en-US" altLang="zh-TW" sz="1200" dirty="0">
                <a:solidFill>
                  <a:srgbClr val="C00000"/>
                </a:solidFill>
                <a:ea typeface="+mj-ea"/>
              </a:rPr>
              <a:t>PROGRAM_DIR: </a:t>
            </a:r>
            <a:r>
              <a:rPr lang="en-US" altLang="zh-TW" sz="1200" dirty="0">
                <a:ea typeface="+mj-ea"/>
              </a:rPr>
              <a:t>Directory of MARS-PLUS source code                                      (No need to revise)</a:t>
            </a:r>
            <a:br>
              <a:rPr lang="en-US" altLang="zh-TW" sz="1200" dirty="0">
                <a:ea typeface="+mj-ea"/>
              </a:rPr>
            </a:br>
            <a:r>
              <a:rPr lang="en-US" altLang="zh-TW" sz="1200" dirty="0">
                <a:solidFill>
                  <a:srgbClr val="C00000"/>
                </a:solidFill>
              </a:rPr>
              <a:t>MDS_DIR: </a:t>
            </a:r>
            <a:r>
              <a:rPr lang="en-US" altLang="zh-TW" sz="1200" dirty="0"/>
              <a:t>Directory for outputting “molecular data structures” (i.e. .enc files)       (No need to revise)</a:t>
            </a:r>
            <a:br>
              <a:rPr lang="en-US" altLang="zh-TW" sz="1200" dirty="0"/>
            </a:br>
            <a:r>
              <a:rPr lang="en-US" altLang="zh-TW" sz="1200" dirty="0">
                <a:solidFill>
                  <a:srgbClr val="C00000"/>
                </a:solidFill>
              </a:rPr>
              <a:t>LOG_DIR: </a:t>
            </a:r>
            <a:r>
              <a:rPr lang="en-US" altLang="zh-TW" sz="1200" dirty="0"/>
              <a:t>Directory for outputting the tabulated results of operations                    (No need to revise)</a:t>
            </a:r>
            <a:br>
              <a:rPr lang="en-US" altLang="zh-TW" sz="1200" dirty="0"/>
            </a:br>
            <a:r>
              <a:rPr lang="en-US" altLang="zh-TW" sz="1200" dirty="0">
                <a:solidFill>
                  <a:srgbClr val="C00000"/>
                </a:solidFill>
              </a:rPr>
              <a:t>ELEMENT_LIST:  </a:t>
            </a:r>
            <a:r>
              <a:rPr lang="en-US" altLang="zh-TW" sz="1200" dirty="0"/>
              <a:t>The specifications of each “building genes”                                 (No need to revise)</a:t>
            </a:r>
            <a:br>
              <a:rPr lang="en-US" altLang="zh-TW" sz="1200" dirty="0"/>
            </a:br>
            <a:r>
              <a:rPr lang="en-US" altLang="zh-TW" sz="1200" dirty="0">
                <a:solidFill>
                  <a:srgbClr val="C00000"/>
                </a:solidFill>
              </a:rPr>
              <a:t>IF_ION: </a:t>
            </a:r>
            <a:r>
              <a:rPr lang="en-US" altLang="zh-TW" sz="1200" dirty="0"/>
              <a:t> 1 for demonstrating ILs/salts case, 0 for demonstrating neutral molecule case</a:t>
            </a:r>
            <a:br>
              <a:rPr lang="en-US" altLang="zh-TW" sz="1200" dirty="0"/>
            </a:br>
            <a:r>
              <a:rPr lang="en-US" altLang="zh-TW" sz="1200" dirty="0">
                <a:solidFill>
                  <a:srgbClr val="C00000"/>
                </a:solidFill>
              </a:rPr>
              <a:t>IF_ENUMERATION: </a:t>
            </a:r>
            <a:r>
              <a:rPr lang="en-US" altLang="zh-TW" sz="1200" dirty="0"/>
              <a:t> 1 for activating SMILES enumeration for each newly designed species. 0 for disabling it.</a:t>
            </a:r>
            <a:br>
              <a:rPr lang="en-US" altLang="zh-TW" sz="1200" dirty="0"/>
            </a:br>
            <a:r>
              <a:rPr lang="en-US" altLang="zh-TW" sz="1200" dirty="0">
                <a:solidFill>
                  <a:srgbClr val="C00000"/>
                </a:solidFill>
              </a:rPr>
              <a:t>IF_OUTPUT_MDS: </a:t>
            </a:r>
            <a:r>
              <a:rPr lang="en-US" altLang="zh-TW" sz="1200" dirty="0"/>
              <a:t> 1 for outputting “molecular data structures” (i.e. .enc files) to </a:t>
            </a:r>
            <a:r>
              <a:rPr lang="en-US" altLang="zh-TW" sz="1200" dirty="0">
                <a:solidFill>
                  <a:srgbClr val="C00000"/>
                </a:solidFill>
              </a:rPr>
              <a:t>MDS_DIR</a:t>
            </a:r>
            <a:r>
              <a:rPr lang="en-US" altLang="zh-TW" sz="1200" dirty="0"/>
              <a:t>. 0 for disabling it.</a:t>
            </a:r>
            <a:br>
              <a:rPr lang="en-US" altLang="zh-TW" sz="1200" dirty="0"/>
            </a:br>
            <a:r>
              <a:rPr lang="en-US" altLang="zh-TW" sz="1200" dirty="0">
                <a:solidFill>
                  <a:srgbClr val="C00000"/>
                </a:solidFill>
              </a:rPr>
              <a:t>IF_PROTECT: </a:t>
            </a:r>
            <a:r>
              <a:rPr lang="en-US" altLang="zh-TW" sz="1200" dirty="0"/>
              <a:t> 1 for activating molecular fragment protection (e.g. charged atoms). 0 for disabling it.</a:t>
            </a:r>
            <a:br>
              <a:rPr lang="en-US" altLang="zh-TW" sz="1200" dirty="0"/>
            </a:br>
            <a:r>
              <a:rPr lang="en-US" altLang="zh-TW" sz="1200" dirty="0"/>
              <a:t>                         Protection prevents fragments from operations. See </a:t>
            </a:r>
            <a:r>
              <a:rPr lang="en-US" altLang="zh-TW" sz="1200" i="1" dirty="0" err="1"/>
              <a:t>prct</a:t>
            </a:r>
            <a:r>
              <a:rPr lang="en-US" altLang="zh-TW" sz="1200" i="1" dirty="0"/>
              <a:t>()</a:t>
            </a:r>
            <a:r>
              <a:rPr lang="en-US" altLang="zh-TW" sz="1200" dirty="0"/>
              <a:t> function in </a:t>
            </a:r>
            <a:r>
              <a:rPr lang="en-US" altLang="zh-TW" sz="1200" i="1" dirty="0"/>
              <a:t>MOLECULE.cpp</a:t>
            </a:r>
            <a:r>
              <a:rPr lang="en-US" altLang="zh-TW" sz="1200" dirty="0"/>
              <a:t>.</a:t>
            </a:r>
            <a:br>
              <a:rPr lang="en-US" altLang="zh-TW" sz="1200" dirty="0">
                <a:ea typeface="+mj-ea"/>
              </a:rPr>
            </a:br>
            <a:r>
              <a:rPr lang="en-US" altLang="zh-TW" sz="1200" dirty="0">
                <a:solidFill>
                  <a:srgbClr val="C00000"/>
                </a:solidFill>
                <a:ea typeface="+mj-ea"/>
              </a:rPr>
              <a:t>OPERATIONS:</a:t>
            </a:r>
            <a:r>
              <a:rPr lang="en-US" altLang="zh-TW" sz="1200" dirty="0">
                <a:ea typeface="+mj-ea"/>
              </a:rPr>
              <a:t> The operations you want to apply, typically </a:t>
            </a:r>
            <a:r>
              <a:rPr lang="en-US" altLang="zh-TW" sz="1200" i="1" dirty="0">
                <a:ea typeface="+mj-ea"/>
              </a:rPr>
              <a:t>ALL</a:t>
            </a:r>
            <a:r>
              <a:rPr lang="en-US" altLang="zh-TW" sz="1200" dirty="0">
                <a:ea typeface="+mj-ea"/>
              </a:rPr>
              <a:t>.</a:t>
            </a:r>
            <a:br>
              <a:rPr lang="en-US" altLang="zh-TW" sz="1200" dirty="0">
                <a:ea typeface="+mj-ea"/>
              </a:rPr>
            </a:br>
            <a:r>
              <a:rPr lang="en-US" altLang="zh-TW" sz="1200" dirty="0">
                <a:solidFill>
                  <a:srgbClr val="C00000"/>
                </a:solidFill>
                <a:ea typeface="+mj-ea"/>
              </a:rPr>
              <a:t>EPOCH</a:t>
            </a:r>
            <a:r>
              <a:rPr lang="en-US" altLang="zh-TW" sz="1200" dirty="0">
                <a:solidFill>
                  <a:srgbClr val="C00000"/>
                </a:solidFill>
              </a:rPr>
              <a:t>:</a:t>
            </a:r>
            <a:r>
              <a:rPr lang="en-US" altLang="zh-TW" sz="1200" dirty="0"/>
              <a:t> Epochs for iterative design. Specifying 1 if you do not need iteration.</a:t>
            </a:r>
            <a:br>
              <a:rPr lang="en-US" altLang="zh-TW" sz="1200" dirty="0"/>
            </a:br>
            <a:r>
              <a:rPr lang="en-US" altLang="zh-TW" sz="1200" dirty="0">
                <a:solidFill>
                  <a:srgbClr val="C00000"/>
                </a:solidFill>
              </a:rPr>
              <a:t>CHEMICAL_IUPUTLIST:</a:t>
            </a:r>
            <a:r>
              <a:rPr lang="en-US" altLang="zh-TW" sz="1200" dirty="0"/>
              <a:t> </a:t>
            </a:r>
            <a:br>
              <a:rPr lang="en-US" altLang="zh-TW" sz="1200" dirty="0"/>
            </a:br>
            <a:r>
              <a:rPr lang="en-US" altLang="zh-TW" sz="1200" dirty="0"/>
              <a:t>        For ILs/salts case (</a:t>
            </a:r>
            <a:r>
              <a:rPr lang="en-US" altLang="zh-TW" sz="1200" dirty="0">
                <a:solidFill>
                  <a:srgbClr val="C00000"/>
                </a:solidFill>
              </a:rPr>
              <a:t>IF_ION=1</a:t>
            </a:r>
            <a:r>
              <a:rPr lang="en-US" altLang="zh-TW" sz="1200" dirty="0"/>
              <a:t>), specify the route to a list that contains at least 1 IL/salts.  </a:t>
            </a:r>
            <a:br>
              <a:rPr lang="en-US" altLang="zh-TW" sz="1200" dirty="0"/>
            </a:br>
            <a:r>
              <a:rPr lang="en-US" altLang="zh-TW" sz="1200" dirty="0"/>
              <a:t>	For example: </a:t>
            </a:r>
            <a:r>
              <a:rPr lang="en-US" altLang="zh-TW" sz="1200" i="1" dirty="0"/>
              <a:t>MARS-PLUS_WINS_binary\MARS-PLUS\INPUTS\INPUT_CHEMICALS\IL4.in</a:t>
            </a:r>
            <a:br>
              <a:rPr lang="en-US" altLang="zh-TW" sz="1200" dirty="0"/>
            </a:br>
            <a:r>
              <a:rPr lang="en-US" altLang="zh-TW" sz="1200" dirty="0"/>
              <a:t>        For neutral molecule case (</a:t>
            </a:r>
            <a:r>
              <a:rPr lang="en-US" altLang="zh-TW" sz="1200" dirty="0">
                <a:solidFill>
                  <a:srgbClr val="C00000"/>
                </a:solidFill>
              </a:rPr>
              <a:t>IF_ION=0</a:t>
            </a:r>
            <a:r>
              <a:rPr lang="en-US" altLang="zh-TW" sz="1200" dirty="0"/>
              <a:t>), specify the route to a list that contains at least 1 neutral molecule.  </a:t>
            </a:r>
            <a:br>
              <a:rPr lang="en-US" altLang="zh-TW" sz="1200" dirty="0"/>
            </a:br>
            <a:r>
              <a:rPr lang="en-US" altLang="zh-TW" sz="1200" dirty="0"/>
              <a:t>	For example: </a:t>
            </a:r>
            <a:r>
              <a:rPr lang="en-US" altLang="zh-TW" sz="1200" i="1" dirty="0"/>
              <a:t>MARS-PLUS_WINS_binary\MARS-PLUS\INPUTS\INPUT_CHEMICALS\IL.in</a:t>
            </a:r>
            <a:br>
              <a:rPr lang="en-US" altLang="zh-TW" sz="1200" i="1" dirty="0"/>
            </a:br>
            <a:r>
              <a:rPr lang="en-US" altLang="zh-TW" sz="1200" dirty="0"/>
              <a:t>         You can use “#”  to  write comment .</a:t>
            </a:r>
            <a:endParaRPr lang="en-US" altLang="zh-TW" sz="1200" dirty="0"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609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763">
        <p:cut/>
      </p:transition>
    </mc:Choice>
    <mc:Fallback xmlns="">
      <p:transition spd="slow" advTm="88763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CECC-19EF-475E-B6BE-89015B9E55A4}" type="slidenum">
              <a:rPr lang="zh-TW" altLang="en-US" sz="1800" smtClean="0"/>
              <a:t>4</a:t>
            </a:fld>
            <a:endParaRPr lang="zh-TW" altLang="en-US" sz="1800"/>
          </a:p>
        </p:txBody>
      </p:sp>
      <p:sp>
        <p:nvSpPr>
          <p:cNvPr id="15" name="文字方塊 14"/>
          <p:cNvSpPr txBox="1"/>
          <p:nvPr/>
        </p:nvSpPr>
        <p:spPr>
          <a:xfrm>
            <a:off x="269522" y="476672"/>
            <a:ext cx="8046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b="1" dirty="0">
                <a:latin typeface="Arial" panose="020B0604020202020204" pitchFamily="34" charset="0"/>
                <a:cs typeface="Arial" panose="020B0604020202020204" pitchFamily="34" charset="0"/>
              </a:rPr>
              <a:t>Usage </a:t>
            </a:r>
            <a:endParaRPr lang="zh-TW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1398" y="980728"/>
            <a:ext cx="8461082" cy="878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14000"/>
              </a:lnSpc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TW" b="1" dirty="0">
                <a:ea typeface="+mj-ea"/>
              </a:rPr>
              <a:t>Open the CMD</a:t>
            </a:r>
            <a:br>
              <a:rPr lang="en-US" altLang="zh-TW" sz="1400" dirty="0">
                <a:solidFill>
                  <a:srgbClr val="C00000"/>
                </a:solidFill>
                <a:ea typeface="+mj-ea"/>
              </a:rPr>
            </a:br>
            <a:r>
              <a:rPr lang="en-US" altLang="zh-TW" sz="1400" dirty="0">
                <a:ea typeface="+mj-ea"/>
              </a:rPr>
              <a:t>1. Enter the directory </a:t>
            </a:r>
            <a:r>
              <a:rPr lang="fr-FR" altLang="zh-TW" sz="1400" i="1" dirty="0"/>
              <a:t>MARS-PLUS_WINS_binary\MARS-PLUS\</a:t>
            </a:r>
            <a:br>
              <a:rPr lang="en-US" altLang="zh-TW" sz="1400" i="1" dirty="0">
                <a:ea typeface="+mj-ea"/>
              </a:rPr>
            </a:br>
            <a:r>
              <a:rPr lang="en-US" altLang="zh-TW" sz="1400" dirty="0">
                <a:ea typeface="+mj-ea"/>
              </a:rPr>
              <a:t>2. </a:t>
            </a:r>
            <a:r>
              <a:rPr lang="fr-FR" altLang="zh-TW" sz="1400" dirty="0">
                <a:ea typeface="+mj-ea"/>
              </a:rPr>
              <a:t>Execute </a:t>
            </a:r>
            <a:r>
              <a:rPr lang="en-US" altLang="zh-TW" sz="1400" dirty="0">
                <a:ea typeface="+mj-ea"/>
              </a:rPr>
              <a:t>“</a:t>
            </a:r>
            <a:r>
              <a:rPr lang="en-US" altLang="zh-TW" sz="1400" i="1" dirty="0">
                <a:ea typeface="+mj-ea"/>
              </a:rPr>
              <a:t>MARS-PLUS.exe INPUTS\control.in</a:t>
            </a:r>
            <a:r>
              <a:rPr lang="en-US" altLang="zh-TW" sz="1400" dirty="0">
                <a:ea typeface="+mj-ea"/>
              </a:rPr>
              <a:t>”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DBAFB9C-75ED-4CF7-AACD-F2C74735C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1259336"/>
            <a:ext cx="1486107" cy="600159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D195E613-E3A3-40FA-8A3D-4364AF1489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44"/>
          <a:stretch/>
        </p:blipFill>
        <p:spPr>
          <a:xfrm>
            <a:off x="395536" y="1984949"/>
            <a:ext cx="8436935" cy="47564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1418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763">
        <p:cut/>
      </p:transition>
    </mc:Choice>
    <mc:Fallback xmlns="">
      <p:transition spd="slow" advTm="88763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CECC-19EF-475E-B6BE-89015B9E55A4}" type="slidenum">
              <a:rPr lang="zh-TW" altLang="en-US" sz="1800" smtClean="0"/>
              <a:t>5</a:t>
            </a:fld>
            <a:endParaRPr lang="zh-TW" altLang="en-US" sz="1800"/>
          </a:p>
        </p:txBody>
      </p:sp>
      <p:sp>
        <p:nvSpPr>
          <p:cNvPr id="15" name="文字方塊 14"/>
          <p:cNvSpPr txBox="1"/>
          <p:nvPr/>
        </p:nvSpPr>
        <p:spPr>
          <a:xfrm>
            <a:off x="269522" y="476672"/>
            <a:ext cx="8046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b="1" dirty="0"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  <a:endParaRPr lang="zh-TW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1398" y="980728"/>
            <a:ext cx="8461082" cy="562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14000"/>
              </a:lnSpc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TW" sz="1400" dirty="0">
                <a:ea typeface="+mj-ea"/>
              </a:rPr>
              <a:t>All The results are outputted to LOG_DIR </a:t>
            </a:r>
            <a:br>
              <a:rPr lang="en-US" altLang="zh-TW" sz="1400" dirty="0">
                <a:ea typeface="+mj-ea"/>
              </a:rPr>
            </a:br>
            <a:r>
              <a:rPr lang="en-US" altLang="zh-TW" sz="1400" dirty="0">
                <a:ea typeface="+mj-ea"/>
              </a:rPr>
              <a:t>(default: </a:t>
            </a:r>
            <a:r>
              <a:rPr lang="fr-FR" altLang="zh-TW" sz="1400" i="1" dirty="0"/>
              <a:t>MARS-PLUS_WINS_binary\MARS-PLUS\</a:t>
            </a:r>
            <a:r>
              <a:rPr lang="en-US" altLang="zh-TW" sz="1400" i="1" dirty="0"/>
              <a:t>LOG_FILES\</a:t>
            </a:r>
            <a:r>
              <a:rPr lang="en-US" altLang="zh-TW" sz="1400" dirty="0">
                <a:ea typeface="+mj-ea"/>
              </a:rPr>
              <a:t>)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0F710D61-D11F-466C-94CD-DE43D2452B93}"/>
              </a:ext>
            </a:extLst>
          </p:cNvPr>
          <p:cNvGrpSpPr/>
          <p:nvPr/>
        </p:nvGrpSpPr>
        <p:grpSpPr>
          <a:xfrm>
            <a:off x="158622" y="2060848"/>
            <a:ext cx="8805866" cy="4729355"/>
            <a:chOff x="14606" y="2060848"/>
            <a:chExt cx="8805866" cy="4729355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7EC96687-40F4-4C75-8054-B0634A8BBD66}"/>
                </a:ext>
              </a:extLst>
            </p:cNvPr>
            <p:cNvGrpSpPr/>
            <p:nvPr/>
          </p:nvGrpSpPr>
          <p:grpSpPr>
            <a:xfrm>
              <a:off x="14606" y="2060848"/>
              <a:ext cx="5436096" cy="4392488"/>
              <a:chOff x="-41270" y="1196752"/>
              <a:chExt cx="5943769" cy="4613586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EA3E9FCE-616C-40CB-AF11-730E144663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1270" y="1196752"/>
                <a:ext cx="5943769" cy="4392488"/>
              </a:xfrm>
              <a:prstGeom prst="rect">
                <a:avLst/>
              </a:prstGeom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EFC4B86-850F-48AF-B1A4-03E0134A7705}"/>
                  </a:ext>
                </a:extLst>
              </p:cNvPr>
              <p:cNvSpPr/>
              <p:nvPr/>
            </p:nvSpPr>
            <p:spPr>
              <a:xfrm>
                <a:off x="-36512" y="1767720"/>
                <a:ext cx="539552" cy="40426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08F1B7B8-D66B-4616-A0F2-C2DEE95D1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0240"/>
            <a:stretch/>
          </p:blipFill>
          <p:spPr>
            <a:xfrm>
              <a:off x="2555723" y="2564904"/>
              <a:ext cx="6264749" cy="4225299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15B24664-B7A5-4270-ACF2-4B29129EA886}"/>
                </a:ext>
              </a:extLst>
            </p:cNvPr>
            <p:cNvSpPr txBox="1"/>
            <p:nvPr/>
          </p:nvSpPr>
          <p:spPr>
            <a:xfrm>
              <a:off x="6934779" y="2780928"/>
              <a:ext cx="1620957" cy="369332"/>
            </a:xfrm>
            <a:prstGeom prst="rect">
              <a:avLst/>
            </a:prstGeom>
            <a:noFill/>
            <a:ln w="3492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addition_IL.txt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9644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763">
        <p:cut/>
      </p:transition>
    </mc:Choice>
    <mc:Fallback xmlns="">
      <p:transition spd="slow" advTm="88763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CECC-19EF-475E-B6BE-89015B9E55A4}" type="slidenum">
              <a:rPr lang="zh-TW" altLang="en-US" sz="1800" smtClean="0"/>
              <a:t>6</a:t>
            </a:fld>
            <a:endParaRPr lang="zh-TW" altLang="en-US" sz="1800"/>
          </a:p>
        </p:txBody>
      </p:sp>
      <p:sp>
        <p:nvSpPr>
          <p:cNvPr id="15" name="文字方塊 14"/>
          <p:cNvSpPr txBox="1"/>
          <p:nvPr/>
        </p:nvSpPr>
        <p:spPr>
          <a:xfrm>
            <a:off x="269522" y="476672"/>
            <a:ext cx="8046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b="1" dirty="0">
                <a:latin typeface="Arial" panose="020B0604020202020204" pitchFamily="34" charset="0"/>
                <a:cs typeface="Arial" panose="020B0604020202020204" pitchFamily="34" charset="0"/>
              </a:rPr>
              <a:t>Results  </a:t>
            </a:r>
            <a:endParaRPr lang="zh-TW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1398" y="980728"/>
            <a:ext cx="8461082" cy="911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14000"/>
              </a:lnSpc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TW" sz="1600" dirty="0">
                <a:ea typeface="+mj-ea"/>
              </a:rPr>
              <a:t>Virtual synthesis pathways are defined in </a:t>
            </a:r>
            <a:r>
              <a:rPr lang="en-US" altLang="zh-TW" sz="1600" i="1" dirty="0">
                <a:ea typeface="+mj-ea"/>
              </a:rPr>
              <a:t>CASES_NEU.cpp</a:t>
            </a:r>
            <a:r>
              <a:rPr lang="en-US" altLang="zh-TW" sz="1600" dirty="0">
                <a:ea typeface="+mj-ea"/>
              </a:rPr>
              <a:t> and called in </a:t>
            </a:r>
            <a:r>
              <a:rPr lang="en-US" altLang="zh-TW" sz="1600" i="1" dirty="0">
                <a:ea typeface="+mj-ea"/>
              </a:rPr>
              <a:t>main.cpp.</a:t>
            </a:r>
            <a:br>
              <a:rPr lang="en-US" altLang="zh-TW" sz="1600" dirty="0">
                <a:ea typeface="+mj-ea"/>
              </a:rPr>
            </a:br>
            <a:r>
              <a:rPr lang="en-US" altLang="zh-TW" sz="1600" dirty="0">
                <a:ea typeface="+mj-ea"/>
              </a:rPr>
              <a:t>One can append more examples. The source codes should be re-compiled after any modification.</a:t>
            </a:r>
            <a:r>
              <a:rPr lang="en-US" altLang="zh-TW" sz="1600" i="1" dirty="0">
                <a:ea typeface="+mj-ea"/>
              </a:rPr>
              <a:t> 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1E76969-CA2B-43BE-9EEC-FDB431D1697F}"/>
              </a:ext>
            </a:extLst>
          </p:cNvPr>
          <p:cNvGrpSpPr/>
          <p:nvPr/>
        </p:nvGrpSpPr>
        <p:grpSpPr>
          <a:xfrm>
            <a:off x="35496" y="1988840"/>
            <a:ext cx="9108504" cy="4470961"/>
            <a:chOff x="35496" y="2312143"/>
            <a:chExt cx="9108504" cy="4470961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BFC162D6-8DD6-4A2E-95E6-D20E37D92928}"/>
                </a:ext>
              </a:extLst>
            </p:cNvPr>
            <p:cNvGrpSpPr/>
            <p:nvPr/>
          </p:nvGrpSpPr>
          <p:grpSpPr>
            <a:xfrm>
              <a:off x="35496" y="2312143"/>
              <a:ext cx="9108504" cy="4470961"/>
              <a:chOff x="35496" y="2312143"/>
              <a:chExt cx="9108504" cy="4470961"/>
            </a:xfrm>
          </p:grpSpPr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7E0EC83F-5731-406A-8B8B-97BE73AE20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96" y="2312143"/>
                <a:ext cx="4769799" cy="4252592"/>
              </a:xfrm>
              <a:prstGeom prst="rect">
                <a:avLst/>
              </a:prstGeom>
            </p:spPr>
          </p:pic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FE599DAE-598F-4F72-BE42-BFD0DB0AF9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11960" y="2693942"/>
                <a:ext cx="4932040" cy="4089162"/>
              </a:xfrm>
              <a:prstGeom prst="rect">
                <a:avLst/>
              </a:prstGeom>
            </p:spPr>
          </p:pic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A3D7F71-09A4-405C-9EDD-C3A423DB5FC5}"/>
                  </a:ext>
                </a:extLst>
              </p:cNvPr>
              <p:cNvSpPr txBox="1"/>
              <p:nvPr/>
            </p:nvSpPr>
            <p:spPr>
              <a:xfrm>
                <a:off x="6996452" y="3059668"/>
                <a:ext cx="2095445" cy="369332"/>
              </a:xfrm>
              <a:prstGeom prst="rect">
                <a:avLst/>
              </a:prstGeom>
              <a:noFill/>
              <a:ln w="34925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carotene_path3.txt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30B53A-C0CE-4994-A960-477684B1312E}"/>
                </a:ext>
              </a:extLst>
            </p:cNvPr>
            <p:cNvSpPr/>
            <p:nvPr/>
          </p:nvSpPr>
          <p:spPr>
            <a:xfrm>
              <a:off x="899592" y="5805264"/>
              <a:ext cx="3240360" cy="36004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440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763">
        <p:cut/>
      </p:transition>
    </mc:Choice>
    <mc:Fallback xmlns="">
      <p:transition spd="slow" advTm="88763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CECC-19EF-475E-B6BE-89015B9E55A4}" type="slidenum">
              <a:rPr lang="zh-TW" altLang="en-US" sz="1800" smtClean="0"/>
              <a:t>7</a:t>
            </a:fld>
            <a:endParaRPr lang="zh-TW" altLang="en-US" sz="1800"/>
          </a:p>
        </p:txBody>
      </p:sp>
      <p:sp>
        <p:nvSpPr>
          <p:cNvPr id="15" name="文字方塊 14"/>
          <p:cNvSpPr txBox="1"/>
          <p:nvPr/>
        </p:nvSpPr>
        <p:spPr>
          <a:xfrm>
            <a:off x="269522" y="476672"/>
            <a:ext cx="8046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b="1" dirty="0">
                <a:latin typeface="Arial" panose="020B0604020202020204" pitchFamily="34" charset="0"/>
                <a:cs typeface="Arial" panose="020B0604020202020204" pitchFamily="34" charset="0"/>
              </a:rPr>
              <a:t>Developer / Re-compilation </a:t>
            </a:r>
            <a:endParaRPr lang="zh-TW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1398" y="980728"/>
            <a:ext cx="8461082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TW" dirty="0">
                <a:ea typeface="+mj-ea"/>
              </a:rPr>
              <a:t>Download </a:t>
            </a:r>
            <a:r>
              <a:rPr lang="en-US" altLang="zh-TW" dirty="0">
                <a:hlinkClick r:id="rId4"/>
              </a:rPr>
              <a:t>Orwell Dev-C++ 5.11</a:t>
            </a:r>
            <a:r>
              <a:rPr lang="en-US" altLang="zh-TW" dirty="0"/>
              <a:t> and install.</a:t>
            </a:r>
          </a:p>
          <a:p>
            <a:pPr marL="257175" indent="-257175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TW" dirty="0">
                <a:ea typeface="+mj-ea"/>
              </a:rPr>
              <a:t>Open</a:t>
            </a:r>
            <a:r>
              <a:rPr lang="en-US" altLang="zh-TW" dirty="0">
                <a:solidFill>
                  <a:srgbClr val="C00000"/>
                </a:solidFill>
                <a:ea typeface="+mj-ea"/>
              </a:rPr>
              <a:t> </a:t>
            </a:r>
            <a:r>
              <a:rPr lang="fr-FR" altLang="zh-TW" sz="1400" i="1" dirty="0"/>
              <a:t>MARS-PLUS_WINS_binary\MARS-PLUS\</a:t>
            </a:r>
            <a:r>
              <a:rPr lang="en-US" altLang="zh-TW" sz="1400" i="1" dirty="0"/>
              <a:t>MARS-</a:t>
            </a:r>
            <a:r>
              <a:rPr lang="en-US" altLang="zh-TW" sz="1400" i="1" dirty="0" err="1"/>
              <a:t>PLUS.dev</a:t>
            </a:r>
            <a:r>
              <a:rPr lang="en-US" altLang="zh-TW" dirty="0"/>
              <a:t> using Dev C++.</a:t>
            </a:r>
          </a:p>
          <a:p>
            <a:pPr marL="257175" indent="-257175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TW" dirty="0">
                <a:ea typeface="+mj-ea"/>
              </a:rPr>
              <a:t>Follow the settings below.</a:t>
            </a:r>
            <a:endParaRPr lang="en-US" altLang="zh-TW" i="1" dirty="0">
              <a:ea typeface="+mj-ea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BE3B87DF-B8B8-496C-A530-A234A340D3A8}"/>
              </a:ext>
            </a:extLst>
          </p:cNvPr>
          <p:cNvGrpSpPr/>
          <p:nvPr/>
        </p:nvGrpSpPr>
        <p:grpSpPr>
          <a:xfrm>
            <a:off x="4428154" y="2144997"/>
            <a:ext cx="4248473" cy="1872208"/>
            <a:chOff x="3563887" y="2420888"/>
            <a:chExt cx="4248473" cy="1872208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108E8E86-2506-4E21-830F-E5A9DE681F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41935"/>
            <a:stretch/>
          </p:blipFill>
          <p:spPr>
            <a:xfrm>
              <a:off x="3563888" y="2420888"/>
              <a:ext cx="4248472" cy="1872208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B31DF73-04BB-4E26-8E00-6B2CB0CF0544}"/>
                </a:ext>
              </a:extLst>
            </p:cNvPr>
            <p:cNvSpPr/>
            <p:nvPr/>
          </p:nvSpPr>
          <p:spPr>
            <a:xfrm>
              <a:off x="4355976" y="2564904"/>
              <a:ext cx="576064" cy="2880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75D62D2-03FD-4A4B-9F1B-67CB3665B955}"/>
                </a:ext>
              </a:extLst>
            </p:cNvPr>
            <p:cNvSpPr/>
            <p:nvPr/>
          </p:nvSpPr>
          <p:spPr>
            <a:xfrm>
              <a:off x="3563888" y="3429000"/>
              <a:ext cx="681715" cy="21602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1BAD817-52A5-416A-A960-C896910BE6EC}"/>
                </a:ext>
              </a:extLst>
            </p:cNvPr>
            <p:cNvSpPr/>
            <p:nvPr/>
          </p:nvSpPr>
          <p:spPr>
            <a:xfrm>
              <a:off x="3563887" y="3648580"/>
              <a:ext cx="4248472" cy="21602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A4FF8E9A-C0A8-43BA-9C05-EBFFFDB0A981}"/>
              </a:ext>
            </a:extLst>
          </p:cNvPr>
          <p:cNvGrpSpPr/>
          <p:nvPr/>
        </p:nvGrpSpPr>
        <p:grpSpPr>
          <a:xfrm>
            <a:off x="751062" y="3102980"/>
            <a:ext cx="2419688" cy="2400635"/>
            <a:chOff x="269522" y="2394720"/>
            <a:chExt cx="2419688" cy="2400635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3B028EF4-ACE9-45CD-AABD-AB7298BEE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9522" y="2394720"/>
              <a:ext cx="2419688" cy="2400635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A8B5BD7-8A67-4F73-881A-417B6C7B915F}"/>
                </a:ext>
              </a:extLst>
            </p:cNvPr>
            <p:cNvSpPr/>
            <p:nvPr/>
          </p:nvSpPr>
          <p:spPr>
            <a:xfrm>
              <a:off x="539552" y="2636912"/>
              <a:ext cx="576064" cy="2880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7AD1A25-8482-45A3-AE38-97E89BF97A80}"/>
                </a:ext>
              </a:extLst>
            </p:cNvPr>
            <p:cNvSpPr/>
            <p:nvPr/>
          </p:nvSpPr>
          <p:spPr>
            <a:xfrm>
              <a:off x="903302" y="3648371"/>
              <a:ext cx="1652474" cy="2880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B376294-E6DE-4D5A-BE0B-37889EA69768}"/>
                </a:ext>
              </a:extLst>
            </p:cNvPr>
            <p:cNvSpPr txBox="1"/>
            <p:nvPr/>
          </p:nvSpPr>
          <p:spPr>
            <a:xfrm>
              <a:off x="1088397" y="2545159"/>
              <a:ext cx="10390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>
                  <a:solidFill>
                    <a:srgbClr val="C00000"/>
                  </a:solidFill>
                </a:rPr>
                <a:t>right-click</a:t>
              </a:r>
              <a:endParaRPr lang="zh-TW" altLang="en-US" sz="1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A708A21-3FC4-4728-8739-D013D7AA0802}"/>
              </a:ext>
            </a:extLst>
          </p:cNvPr>
          <p:cNvGrpSpPr/>
          <p:nvPr/>
        </p:nvGrpSpPr>
        <p:grpSpPr>
          <a:xfrm>
            <a:off x="4437841" y="4356631"/>
            <a:ext cx="4256590" cy="2400634"/>
            <a:chOff x="2749648" y="4293096"/>
            <a:chExt cx="4256590" cy="2400634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C4734ED1-A30E-4F3D-86E6-65616A5482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235" t="2520" b="-1"/>
            <a:stretch/>
          </p:blipFill>
          <p:spPr>
            <a:xfrm>
              <a:off x="2749648" y="4293096"/>
              <a:ext cx="4256488" cy="2400634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FB899DF-9B85-492C-9A35-5EBE4E1EE0C7}"/>
                </a:ext>
              </a:extLst>
            </p:cNvPr>
            <p:cNvSpPr/>
            <p:nvPr/>
          </p:nvSpPr>
          <p:spPr>
            <a:xfrm>
              <a:off x="3545745" y="4402886"/>
              <a:ext cx="576064" cy="2880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F35D7F2-6378-4B06-91B7-2FB95753E216}"/>
                </a:ext>
              </a:extLst>
            </p:cNvPr>
            <p:cNvSpPr/>
            <p:nvPr/>
          </p:nvSpPr>
          <p:spPr>
            <a:xfrm>
              <a:off x="3325712" y="5301208"/>
              <a:ext cx="681715" cy="21602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2B82FFE-4C5A-433A-85DD-4E5EC5D20D46}"/>
                </a:ext>
              </a:extLst>
            </p:cNvPr>
            <p:cNvSpPr/>
            <p:nvPr/>
          </p:nvSpPr>
          <p:spPr>
            <a:xfrm>
              <a:off x="2757766" y="6417332"/>
              <a:ext cx="4248472" cy="21602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731E3043-95AB-4FC6-BD30-5F568B9CF9C5}"/>
              </a:ext>
            </a:extLst>
          </p:cNvPr>
          <p:cNvSpPr/>
          <p:nvPr/>
        </p:nvSpPr>
        <p:spPr>
          <a:xfrm>
            <a:off x="3427879" y="4242924"/>
            <a:ext cx="575035" cy="554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354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763">
        <p:cut/>
      </p:transition>
    </mc:Choice>
    <mc:Fallback xmlns="">
      <p:transition spd="slow" advTm="88763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CECC-19EF-475E-B6BE-89015B9E55A4}" type="slidenum">
              <a:rPr lang="zh-TW" altLang="en-US" sz="1800" smtClean="0"/>
              <a:t>8</a:t>
            </a:fld>
            <a:endParaRPr lang="zh-TW" altLang="en-US" sz="1800"/>
          </a:p>
        </p:txBody>
      </p:sp>
      <p:sp>
        <p:nvSpPr>
          <p:cNvPr id="15" name="文字方塊 14"/>
          <p:cNvSpPr txBox="1"/>
          <p:nvPr/>
        </p:nvSpPr>
        <p:spPr>
          <a:xfrm>
            <a:off x="269522" y="476672"/>
            <a:ext cx="8046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b="1" dirty="0">
                <a:latin typeface="Arial" panose="020B0604020202020204" pitchFamily="34" charset="0"/>
                <a:cs typeface="Arial" panose="020B0604020202020204" pitchFamily="34" charset="0"/>
              </a:rPr>
              <a:t>Developer / Re-compilation </a:t>
            </a:r>
            <a:endParaRPr lang="zh-TW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1398" y="980728"/>
            <a:ext cx="8461082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TW" dirty="0">
                <a:ea typeface="+mj-ea"/>
              </a:rPr>
              <a:t>Follow the settings below</a:t>
            </a:r>
            <a:endParaRPr lang="en-US" altLang="zh-TW" i="1" dirty="0">
              <a:ea typeface="+mj-ea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12873F06-3951-494C-AE2E-045744641B95}"/>
              </a:ext>
            </a:extLst>
          </p:cNvPr>
          <p:cNvGrpSpPr/>
          <p:nvPr/>
        </p:nvGrpSpPr>
        <p:grpSpPr>
          <a:xfrm>
            <a:off x="202356" y="1437263"/>
            <a:ext cx="4190614" cy="3181692"/>
            <a:chOff x="202356" y="1437263"/>
            <a:chExt cx="4190614" cy="3181692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4D7B7AAA-6027-48F0-B89D-E8DD6EB010B3}"/>
                </a:ext>
              </a:extLst>
            </p:cNvPr>
            <p:cNvGrpSpPr/>
            <p:nvPr/>
          </p:nvGrpSpPr>
          <p:grpSpPr>
            <a:xfrm>
              <a:off x="216506" y="1437263"/>
              <a:ext cx="4176464" cy="3181692"/>
              <a:chOff x="216506" y="1437263"/>
              <a:chExt cx="4176464" cy="3181692"/>
            </a:xfrm>
          </p:grpSpPr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5886C4C4-64EB-413E-8D78-AE774C7832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506" y="1437263"/>
                <a:ext cx="4176464" cy="3181692"/>
              </a:xfrm>
              <a:prstGeom prst="rect">
                <a:avLst/>
              </a:prstGeom>
            </p:spPr>
          </p:pic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5FB74CB-736D-4463-9052-EF5AE0852E57}"/>
                  </a:ext>
                </a:extLst>
              </p:cNvPr>
              <p:cNvSpPr/>
              <p:nvPr/>
            </p:nvSpPr>
            <p:spPr>
              <a:xfrm>
                <a:off x="1907704" y="1628800"/>
                <a:ext cx="432048" cy="200490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2740BFA-FF93-48EE-A695-F1D90EC9E476}"/>
                </a:ext>
              </a:extLst>
            </p:cNvPr>
            <p:cNvSpPr/>
            <p:nvPr/>
          </p:nvSpPr>
          <p:spPr>
            <a:xfrm>
              <a:off x="202356" y="1843855"/>
              <a:ext cx="625227" cy="206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E857E481-9B6F-46CC-B95C-A8002ED43AD3}"/>
              </a:ext>
            </a:extLst>
          </p:cNvPr>
          <p:cNvGrpSpPr/>
          <p:nvPr/>
        </p:nvGrpSpPr>
        <p:grpSpPr>
          <a:xfrm>
            <a:off x="2483768" y="2371493"/>
            <a:ext cx="4518591" cy="3440290"/>
            <a:chOff x="2483768" y="2371493"/>
            <a:chExt cx="4518591" cy="3440290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4FB0589A-597B-455A-832A-A8B25213D49A}"/>
                </a:ext>
              </a:extLst>
            </p:cNvPr>
            <p:cNvGrpSpPr/>
            <p:nvPr/>
          </p:nvGrpSpPr>
          <p:grpSpPr>
            <a:xfrm>
              <a:off x="2483768" y="2371493"/>
              <a:ext cx="4518591" cy="3440290"/>
              <a:chOff x="2483768" y="2371493"/>
              <a:chExt cx="4518591" cy="3440290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CE00C20E-13CF-45F8-9A36-5CCC82A0E8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3768" y="2371493"/>
                <a:ext cx="4518591" cy="3440290"/>
              </a:xfrm>
              <a:prstGeom prst="rect">
                <a:avLst/>
              </a:prstGeom>
            </p:spPr>
          </p:pic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B1C3F33A-2BB7-479C-AD99-437C94A7D5AB}"/>
                  </a:ext>
                </a:extLst>
              </p:cNvPr>
              <p:cNvSpPr/>
              <p:nvPr/>
            </p:nvSpPr>
            <p:spPr>
              <a:xfrm>
                <a:off x="2483768" y="3040105"/>
                <a:ext cx="1584176" cy="388895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1FA7F26-822F-4D93-B886-941DB7034266}"/>
                  </a:ext>
                </a:extLst>
              </p:cNvPr>
              <p:cNvSpPr/>
              <p:nvPr/>
            </p:nvSpPr>
            <p:spPr>
              <a:xfrm>
                <a:off x="4355976" y="2564904"/>
                <a:ext cx="432048" cy="200490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2D2AA74-8C6E-4188-AB62-A0609CC2AE88}"/>
                </a:ext>
              </a:extLst>
            </p:cNvPr>
            <p:cNvSpPr/>
            <p:nvPr/>
          </p:nvSpPr>
          <p:spPr>
            <a:xfrm>
              <a:off x="3203848" y="2827619"/>
              <a:ext cx="864096" cy="20049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8265F679-E27E-40AA-8184-16DA25A2667A}"/>
              </a:ext>
            </a:extLst>
          </p:cNvPr>
          <p:cNvGrpSpPr/>
          <p:nvPr/>
        </p:nvGrpSpPr>
        <p:grpSpPr>
          <a:xfrm>
            <a:off x="4633918" y="3429000"/>
            <a:ext cx="4518592" cy="3474524"/>
            <a:chOff x="4633918" y="3429000"/>
            <a:chExt cx="4518592" cy="3474524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B9B5F770-F1AE-4935-95E9-CC3E0AA2644B}"/>
                </a:ext>
              </a:extLst>
            </p:cNvPr>
            <p:cNvGrpSpPr/>
            <p:nvPr/>
          </p:nvGrpSpPr>
          <p:grpSpPr>
            <a:xfrm>
              <a:off x="4633918" y="3429000"/>
              <a:ext cx="4518592" cy="3474524"/>
              <a:chOff x="4633918" y="3429000"/>
              <a:chExt cx="4518592" cy="3474524"/>
            </a:xfrm>
          </p:grpSpPr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08116F2E-40A9-4764-BE5D-97EDDCDAF8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33918" y="3429000"/>
                <a:ext cx="4518592" cy="3474524"/>
              </a:xfrm>
              <a:prstGeom prst="rect">
                <a:avLst/>
              </a:prstGeom>
            </p:spPr>
          </p:pic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0AB3C49-AECD-4DE4-BCE6-D6474677D017}"/>
                  </a:ext>
                </a:extLst>
              </p:cNvPr>
              <p:cNvSpPr/>
              <p:nvPr/>
            </p:nvSpPr>
            <p:spPr>
              <a:xfrm>
                <a:off x="4644008" y="4088126"/>
                <a:ext cx="1584176" cy="388895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D40F44CC-68CD-4202-BBAC-76CD1BA0B894}"/>
                  </a:ext>
                </a:extLst>
              </p:cNvPr>
              <p:cNvSpPr/>
              <p:nvPr/>
            </p:nvSpPr>
            <p:spPr>
              <a:xfrm>
                <a:off x="6514700" y="3645024"/>
                <a:ext cx="432048" cy="200490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D46BDE-B5FA-4487-8A5B-320DFA936283}"/>
                </a:ext>
              </a:extLst>
            </p:cNvPr>
            <p:cNvSpPr/>
            <p:nvPr/>
          </p:nvSpPr>
          <p:spPr>
            <a:xfrm>
              <a:off x="6184051" y="3887636"/>
              <a:ext cx="864096" cy="20049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8099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763">
        <p:cut/>
      </p:transition>
    </mc:Choice>
    <mc:Fallback xmlns="">
      <p:transition spd="slow" advTm="88763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CECC-19EF-475E-B6BE-89015B9E55A4}" type="slidenum">
              <a:rPr lang="zh-TW" altLang="en-US" sz="1800" smtClean="0"/>
              <a:t>9</a:t>
            </a:fld>
            <a:endParaRPr lang="zh-TW" altLang="en-US" sz="1800"/>
          </a:p>
        </p:txBody>
      </p:sp>
      <p:sp>
        <p:nvSpPr>
          <p:cNvPr id="15" name="文字方塊 14"/>
          <p:cNvSpPr txBox="1"/>
          <p:nvPr/>
        </p:nvSpPr>
        <p:spPr>
          <a:xfrm>
            <a:off x="269522" y="476672"/>
            <a:ext cx="8046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b="1" dirty="0">
                <a:latin typeface="Arial" panose="020B0604020202020204" pitchFamily="34" charset="0"/>
                <a:cs typeface="Arial" panose="020B0604020202020204" pitchFamily="34" charset="0"/>
              </a:rPr>
              <a:t>Developer / Re-compilation </a:t>
            </a:r>
            <a:endParaRPr lang="zh-TW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1398" y="980728"/>
            <a:ext cx="8461082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TW" dirty="0">
                <a:ea typeface="+mj-ea"/>
              </a:rPr>
              <a:t>Follow the settings below</a:t>
            </a:r>
            <a:endParaRPr lang="en-US" altLang="zh-TW" i="1" dirty="0">
              <a:ea typeface="+mj-ea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213D318-CBC2-4383-8F16-7C7CCACC3845}"/>
              </a:ext>
            </a:extLst>
          </p:cNvPr>
          <p:cNvGrpSpPr/>
          <p:nvPr/>
        </p:nvGrpSpPr>
        <p:grpSpPr>
          <a:xfrm>
            <a:off x="693249" y="1842481"/>
            <a:ext cx="3878751" cy="1872208"/>
            <a:chOff x="464615" y="1700808"/>
            <a:chExt cx="3878751" cy="187220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B4ACE550-665F-43D9-9F8B-257C62FF8F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0022"/>
            <a:stretch/>
          </p:blipFill>
          <p:spPr>
            <a:xfrm>
              <a:off x="464615" y="1700808"/>
              <a:ext cx="3878751" cy="187220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08AE7B1-73A1-4A3F-8C05-2868DC2A4FB5}"/>
                </a:ext>
              </a:extLst>
            </p:cNvPr>
            <p:cNvSpPr/>
            <p:nvPr/>
          </p:nvSpPr>
          <p:spPr>
            <a:xfrm>
              <a:off x="2915816" y="1844824"/>
              <a:ext cx="504056" cy="20513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B4DD605-1EC5-497B-A0AB-5DBB70AAA8E1}"/>
                </a:ext>
              </a:extLst>
            </p:cNvPr>
            <p:cNvSpPr/>
            <p:nvPr/>
          </p:nvSpPr>
          <p:spPr>
            <a:xfrm>
              <a:off x="2992016" y="2049959"/>
              <a:ext cx="1219944" cy="20513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3398CF3-475C-43AD-A73E-674318CE0244}"/>
              </a:ext>
            </a:extLst>
          </p:cNvPr>
          <p:cNvGrpSpPr/>
          <p:nvPr/>
        </p:nvGrpSpPr>
        <p:grpSpPr>
          <a:xfrm>
            <a:off x="5563073" y="817536"/>
            <a:ext cx="3491283" cy="3907608"/>
            <a:chOff x="5563073" y="980728"/>
            <a:chExt cx="3491283" cy="3907608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D336C58A-969D-4E75-B199-23FBB608C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63073" y="980728"/>
              <a:ext cx="3491283" cy="3907608"/>
            </a:xfrm>
            <a:prstGeom prst="rect">
              <a:avLst/>
            </a:prstGeom>
          </p:spPr>
        </p:pic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61C2162-DC46-47AF-A765-D139D9E06AC6}"/>
                </a:ext>
              </a:extLst>
            </p:cNvPr>
            <p:cNvSpPr/>
            <p:nvPr/>
          </p:nvSpPr>
          <p:spPr>
            <a:xfrm>
              <a:off x="5580112" y="1654255"/>
              <a:ext cx="288032" cy="190569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86C4D18-F2D8-4AD6-AA18-53639745417E}"/>
                </a:ext>
              </a:extLst>
            </p:cNvPr>
            <p:cNvSpPr/>
            <p:nvPr/>
          </p:nvSpPr>
          <p:spPr>
            <a:xfrm>
              <a:off x="5706820" y="2060848"/>
              <a:ext cx="521364" cy="21602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A136546-EDBD-4175-A51C-D329769AFC11}"/>
                </a:ext>
              </a:extLst>
            </p:cNvPr>
            <p:cNvSpPr/>
            <p:nvPr/>
          </p:nvSpPr>
          <p:spPr>
            <a:xfrm>
              <a:off x="5706821" y="3356992"/>
              <a:ext cx="1058268" cy="21602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76E3CBE1-B360-4CE6-A478-B0BE85818A00}"/>
              </a:ext>
            </a:extLst>
          </p:cNvPr>
          <p:cNvSpPr/>
          <p:nvPr/>
        </p:nvSpPr>
        <p:spPr>
          <a:xfrm>
            <a:off x="4860032" y="2778585"/>
            <a:ext cx="575035" cy="554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34A1D96-AC8C-4DAB-8E10-3C07A87E4DE7}"/>
              </a:ext>
            </a:extLst>
          </p:cNvPr>
          <p:cNvSpPr/>
          <p:nvPr/>
        </p:nvSpPr>
        <p:spPr>
          <a:xfrm>
            <a:off x="341459" y="4534368"/>
            <a:ext cx="8461082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TW" dirty="0">
                <a:ea typeface="+mj-ea"/>
              </a:rPr>
              <a:t>At </a:t>
            </a:r>
            <a:r>
              <a:rPr lang="en-US" altLang="zh-TW" i="1" dirty="0">
                <a:ea typeface="+mj-ea"/>
              </a:rPr>
              <a:t>main.cpp</a:t>
            </a:r>
            <a:r>
              <a:rPr lang="en-US" altLang="zh-TW" dirty="0">
                <a:ea typeface="+mj-ea"/>
              </a:rPr>
              <a:t> page, click “</a:t>
            </a:r>
            <a:r>
              <a:rPr lang="zh-TW" altLang="en-US" dirty="0">
                <a:ea typeface="+mj-ea"/>
              </a:rPr>
              <a:t>全部重新建置</a:t>
            </a:r>
            <a:r>
              <a:rPr lang="en-US" altLang="zh-TW" dirty="0">
                <a:ea typeface="+mj-ea"/>
              </a:rPr>
              <a:t>”</a:t>
            </a:r>
            <a:r>
              <a:rPr lang="zh-TW" altLang="en-US" dirty="0">
                <a:ea typeface="+mj-ea"/>
              </a:rPr>
              <a:t> </a:t>
            </a:r>
            <a:r>
              <a:rPr lang="en-US" altLang="zh-TW" dirty="0">
                <a:ea typeface="+mj-ea"/>
              </a:rPr>
              <a:t>(or press F12). </a:t>
            </a: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D2EEE8E6-D91E-4111-B3DD-0583F102CF00}"/>
              </a:ext>
            </a:extLst>
          </p:cNvPr>
          <p:cNvGrpSpPr/>
          <p:nvPr/>
        </p:nvGrpSpPr>
        <p:grpSpPr>
          <a:xfrm>
            <a:off x="2174565" y="5096974"/>
            <a:ext cx="4701691" cy="1644394"/>
            <a:chOff x="181065" y="5078268"/>
            <a:chExt cx="4701691" cy="1644394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0706B672-301B-4535-9B11-9A0A01253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1065" y="5078268"/>
              <a:ext cx="4701691" cy="1644394"/>
            </a:xfrm>
            <a:prstGeom prst="rect">
              <a:avLst/>
            </a:prstGeom>
          </p:spPr>
        </p:pic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E396EFB-85E6-4A3B-96FD-38706D165B53}"/>
                </a:ext>
              </a:extLst>
            </p:cNvPr>
            <p:cNvSpPr/>
            <p:nvPr/>
          </p:nvSpPr>
          <p:spPr>
            <a:xfrm>
              <a:off x="2243878" y="5877272"/>
              <a:ext cx="599930" cy="190569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D245C26-E8C5-4E02-AA87-6949DE57FF9D}"/>
                </a:ext>
              </a:extLst>
            </p:cNvPr>
            <p:cNvSpPr/>
            <p:nvPr/>
          </p:nvSpPr>
          <p:spPr>
            <a:xfrm>
              <a:off x="4355976" y="5398587"/>
              <a:ext cx="282034" cy="262661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7100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763">
        <p:cut/>
      </p:transition>
    </mc:Choice>
    <mc:Fallback xmlns="">
      <p:transition spd="slow" advTm="88763">
        <p:cut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9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9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9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9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9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9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9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9.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自訂 3">
      <a:majorFont>
        <a:latin typeface="Arial"/>
        <a:ea typeface="微軟正黑體"/>
        <a:cs typeface=""/>
      </a:majorFont>
      <a:minorFont>
        <a:latin typeface="Arial"/>
        <a:ea typeface="新細明體"/>
        <a:cs typeface="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126582</TotalTime>
  <Words>628</Words>
  <Application>Microsoft Office PowerPoint</Application>
  <PresentationFormat>如螢幕大小 (4:3)</PresentationFormat>
  <Paragraphs>46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Arial Unicode MS</vt:lpstr>
      <vt:lpstr>微軟正黑體</vt:lpstr>
      <vt:lpstr>新細明體</vt:lpstr>
      <vt:lpstr>Arial</vt:lpstr>
      <vt:lpstr>Calibri</vt:lpstr>
      <vt:lpstr>Georgia</vt:lpstr>
      <vt:lpstr>Wingdings 2</vt:lpstr>
      <vt:lpstr>都會</vt:lpstr>
      <vt:lpstr>MARS-PLUS Windows Static Binary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黃晨軒</cp:lastModifiedBy>
  <cp:revision>6307</cp:revision>
  <cp:lastPrinted>2017-05-02T05:56:27Z</cp:lastPrinted>
  <dcterms:created xsi:type="dcterms:W3CDTF">2013-12-29T06:48:35Z</dcterms:created>
  <dcterms:modified xsi:type="dcterms:W3CDTF">2023-05-26T14:46:25Z</dcterms:modified>
</cp:coreProperties>
</file>