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49bc20d4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e49bc20d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49bc20d4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49bc20d4f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e49bc20d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e49bc20d4f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dbae66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2dbae6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e2dbae66e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dbae66e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e2dbae66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e2dbae66e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dbae66e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e2dbae66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e2dbae66ee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9bc20d4f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e49bc20d4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e49bc20d4f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1143000"/>
            <a:ext cx="91440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1200150"/>
            <a:ext cx="1295400" cy="7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71600" y="1200150"/>
            <a:ext cx="7772400" cy="7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520" y="4372179"/>
            <a:ext cx="1112044" cy="62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984" y="4196395"/>
            <a:ext cx="1095375" cy="4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/>
        </p:nvSpPr>
        <p:spPr>
          <a:xfrm>
            <a:off x="7657976" y="4603588"/>
            <a:ext cx="153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Departamento de Ciência da Computação</a:t>
            </a:r>
            <a:endParaRPr/>
          </a:p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1371600" y="2057400"/>
            <a:ext cx="7123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type="title"/>
          </p:nvPr>
        </p:nvSpPr>
        <p:spPr>
          <a:xfrm>
            <a:off x="1371600" y="1254156"/>
            <a:ext cx="7620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wentieth Century"/>
              <a:buNone/>
              <a:defRPr b="0" sz="4000" cap="none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/>
        </p:nvSpPr>
        <p:spPr>
          <a:xfrm>
            <a:off x="1937233" y="4356578"/>
            <a:ext cx="524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Engenharia de Software - 2021.1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612648" y="-7404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rtl="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rtl="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rtl="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107950" y="4686300"/>
            <a:ext cx="136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609600" y="4686300"/>
            <a:ext cx="770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532900" y="4677966"/>
            <a:ext cx="611100" cy="270300"/>
          </a:xfrm>
          <a:prstGeom prst="rect">
            <a:avLst/>
          </a:prstGeom>
          <a:solidFill>
            <a:schemeClr val="accent2"/>
          </a:solidFill>
          <a:ln cap="flat" cmpd="sng" w="10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4677966"/>
            <a:ext cx="8388300" cy="270300"/>
          </a:xfrm>
          <a:prstGeom prst="rect">
            <a:avLst/>
          </a:prstGeom>
          <a:solidFill>
            <a:schemeClr val="accent2"/>
          </a:solidFill>
          <a:ln cap="flat" cmpd="sng" w="10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-20241"/>
            <a:ext cx="8153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12775" y="1200150"/>
            <a:ext cx="8153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09600" y="4686300"/>
            <a:ext cx="770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2F2F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/>
          <p:nvPr/>
        </p:nvSpPr>
        <p:spPr>
          <a:xfrm>
            <a:off x="0" y="926306"/>
            <a:ext cx="9144000" cy="2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81038"/>
            <a:ext cx="533400" cy="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590550" y="681038"/>
            <a:ext cx="8553600" cy="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371600" y="1254156"/>
            <a:ext cx="7620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2 - Artigo</a:t>
            </a:r>
            <a:endParaRPr/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371600" y="2057400"/>
            <a:ext cx="71232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597" lvl="0" marL="3190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i="1" lang="pt-BR"/>
              <a:t>Grupo 6 - StudyWare</a:t>
            </a:r>
            <a:endParaRPr i="1"/>
          </a:p>
          <a:p>
            <a:pPr indent="-208597" lvl="0" marL="319087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   </a:t>
            </a:r>
            <a:r>
              <a:rPr lang="pt-BR"/>
              <a:t>Lucas Ribeiro Pessamilio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/>
              <a:t>Renan Nunes da Costa Gonçalves</a:t>
            </a:r>
            <a:endParaRPr/>
          </a:p>
          <a:p>
            <a:pPr indent="-208597" lvl="0" marL="319087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pt-BR"/>
              <a:t>Victor Aquiles Soares de Barros Alencar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612648" y="-7404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Elementos de Jogos aplicados</a:t>
            </a:r>
            <a:endParaRPr b="1" sz="2100"/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612648" y="100120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Contagem de tempo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Pontuação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Sistema de Rankeamento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Mini-games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Repetição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Efeitos Visuais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Game Loop</a:t>
            </a:r>
            <a:endParaRPr sz="2500"/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612648" y="-7404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Ferramentas Utilizadas</a:t>
            </a:r>
            <a:endParaRPr b="1" sz="2100"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612648" y="10085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Unity</a:t>
            </a:r>
            <a:r>
              <a:rPr lang="pt-BR" sz="2500"/>
              <a:t>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C#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Visual Studio Code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Google Docs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Draw.io para documentação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Trello para controle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pt-BR" sz="2500"/>
              <a:t>Github</a:t>
            </a:r>
            <a:endParaRPr sz="2500"/>
          </a:p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12648" y="-7404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Características</a:t>
            </a:r>
            <a:endParaRPr b="1" sz="2100"/>
          </a:p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95298" y="1015925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b="1" lang="pt-BR" sz="2200"/>
              <a:t>Ensino Gamificado:</a:t>
            </a:r>
            <a:r>
              <a:rPr lang="pt-BR" sz="2200"/>
              <a:t> Indica se a aplicação utiliza de elementos de gamificação, como exemplo Rankings ou recompensas ao usuário.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b="1" lang="pt-BR" sz="2200"/>
              <a:t>Jogos Interativos:</a:t>
            </a:r>
            <a:r>
              <a:rPr lang="pt-BR" sz="2200"/>
              <a:t> Indica a presença de jogos interativos durante o uso da aplicação.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b="1" lang="pt-BR" sz="2200"/>
              <a:t>Material Explicativo:</a:t>
            </a:r>
            <a:r>
              <a:rPr lang="pt-BR" sz="2200"/>
              <a:t> Indica a presença de materiais para o usuário aprender sobre o conteúdo abordado pela aplicação.</a:t>
            </a:r>
            <a:endParaRPr sz="2200"/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12648" y="-7404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Características</a:t>
            </a:r>
            <a:endParaRPr b="1" sz="2100"/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95298" y="101590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b="1" lang="pt-BR" sz="2200"/>
              <a:t>Conteúdo Aprofundado:</a:t>
            </a:r>
            <a:r>
              <a:rPr lang="pt-BR" sz="2200"/>
              <a:t> Indica se a aplicação aborda conteúdos aprofundados sobre o tópico abordado, ou seja, não somente expõe uma introdução ao usuário.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b="1" lang="pt-BR" sz="2200"/>
              <a:t>Aplicabilidade:</a:t>
            </a:r>
            <a:r>
              <a:rPr lang="pt-BR" sz="2200"/>
              <a:t> Indica se após o uso da aplicação o usuário irá poder aplicar diretamente os conteúdos apresentados.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◻"/>
            </a:pPr>
            <a:r>
              <a:rPr b="1" lang="pt-BR" sz="2200"/>
              <a:t>Repetição:</a:t>
            </a:r>
            <a:r>
              <a:rPr lang="pt-BR" sz="2200"/>
              <a:t> Indica se a aplicação fornece recursos para influenciar a repetição de conteúdos já aprendidos ao longo do tempo.</a:t>
            </a:r>
            <a:endParaRPr sz="2200"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3" y="1320150"/>
            <a:ext cx="8729674" cy="271819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>
            <p:ph type="title"/>
          </p:nvPr>
        </p:nvSpPr>
        <p:spPr>
          <a:xfrm>
            <a:off x="612648" y="-7404"/>
            <a:ext cx="815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Características presentes em cada aplicação</a:t>
            </a:r>
            <a:endParaRPr b="1" sz="2100"/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532813" y="4731544"/>
            <a:ext cx="533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903300" y="462310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Tabela de Características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7707875" y="1004675"/>
            <a:ext cx="1208700" cy="32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6307800" y="1032250"/>
            <a:ext cx="1400100" cy="32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4966650" y="1088850"/>
            <a:ext cx="1478700" cy="32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3809725" y="1160200"/>
            <a:ext cx="1156800" cy="32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2702050" y="1088850"/>
            <a:ext cx="1156800" cy="32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1545250" y="1088850"/>
            <a:ext cx="1156800" cy="32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theme_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C00000"/>
      </a:accent1>
      <a:accent2>
        <a:srgbClr val="A5A5A5"/>
      </a:accent2>
      <a:accent3>
        <a:srgbClr val="FFFFFF"/>
      </a:accent3>
      <a:accent4>
        <a:srgbClr val="262626"/>
      </a:accent4>
      <a:accent5>
        <a:srgbClr val="595959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