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</p:sldIdLst>
  <p:sldSz cx="12192000" cy="6858000"/>
  <p:notesSz cx="10234613" cy="70993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C"/>
    <a:srgbClr val="427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6198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70E21552-0037-4AFF-A746-83E8C2C29293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6743104"/>
            <a:ext cx="4434999" cy="356197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797246" y="6743104"/>
            <a:ext cx="4434999" cy="356197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C464B1D8-CB80-4764-AE7C-3499F81D4F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554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86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86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08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4AFD-2364-7E9D-E630-3D26188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47A68A-4262-C993-D008-0DE934B4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9D9F57-F1F6-83AA-999C-31069877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4F951E-77B6-6B5B-DA15-128C52B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276D7D-3DA7-177D-E0CF-25C01BCC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306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09286-0D76-62DC-8C44-D65545A4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BE730E-65C7-D1E6-C657-5FCF037A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EDAA72-A641-9EB1-F5DD-F65AD8FC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727398-00B2-3ACC-AA61-502C448E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42F237-4699-4BFC-B028-C2B84787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49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5B062-A41A-E0A6-DEE8-0F1A1E93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456649-5334-EDC1-FE1E-0FE0B56E5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21263C6-75E4-517F-3C48-CCE726E0F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CD3FE1-FCBE-5C18-5B3B-03784725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4F927F-7E87-C3B2-CF12-2532D69E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829D76-729C-F067-3CD0-B52F27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046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E3C8-4CE4-9A2D-0FD3-EF66529B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44FD76-FD06-AC67-376C-BC24C648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47AD33E-982B-893E-A475-A4D1AD720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78ED17C-44F5-86EC-4DD9-2C2D479FB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562D50-C8F8-1C5A-2424-318CF54E9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FDF4F6A-E3DE-A5B9-076A-326236B8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385455D-0609-10F1-DA15-F3B7DF25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35C83D0-CF73-BB09-321A-9AA0A164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792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CBD08-B75A-0A6C-D747-E54EDA8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A9775BD-9663-C9C7-77C7-9A9184F0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3E976B-10C2-7E12-EB45-BDF81550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91DC69-E1DA-8502-25C2-C8705F66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24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8A25F78-D1C5-1136-B004-B7CAA80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B0CED72-939E-D846-38EF-3182DB95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AAE7A3-3F8A-C15E-3316-48F2B7C2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36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E3BF9-C035-3D03-7B40-A3B77CD9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C3AD00-36BA-3B47-91ED-30AE867B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BE9DE9C-6473-8647-37F7-66218BDE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575B59-9603-E1D7-12F7-4F6DD5CD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09B10E-50C8-4F42-C7C4-F9A4DB80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09F264-FE3A-3798-9809-AF6BB3F9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090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313B3-3150-55B3-057B-69B80977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C6C122A-C92E-19E6-085B-567E8AF64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1939AC-3D9F-B1AB-0E1F-E1A22DBED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196259-F8C5-9ECB-F440-0AE3797F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9CD7480-807C-AE5F-1417-DDDCF254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27280DA-C836-0DF7-433F-89B83D9A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7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4536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1FBE3-43CD-752C-C7B7-56024F98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3CD63C5-E38C-60FE-A583-7CA1351F6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BC6DCE-E82E-551C-8F9E-55BEFEB7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AAC4DF-D664-CA7F-BFAE-58BC89B4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67CC4C-F528-D2F4-88E9-51BF5B41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3601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E065CA-0128-4520-C46B-E509A2D4A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0F20A7A-215E-CE63-4BE5-B2A7C451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E2B819-D8DA-070F-3D48-ED8E86BB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48B8DB-DFDF-47AA-2D44-885727E0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8CDB9E-EC21-243B-027A-3BF6FC27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472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1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54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385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77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3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06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A8D9-7633-C6E2-F487-AE00147D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8E8A5-9754-8AF6-5A57-E8423FC2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5278B-2D96-BA00-82CB-1B3AD63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32992-FFE4-1CFB-412F-8FCC0AA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C2E53-896B-2A15-9E0B-8348C00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44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5079E2C-0EBA-8A3A-4FBB-60260DB4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771A20-C6AA-61D9-7687-9A2C0D5E6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7BE79B-73CE-AD12-44D0-8DAFFAB2D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8436-4793-49BA-838B-A50BFBC9E8B2}" type="datetimeFigureOut">
              <a:rPr lang="pt-PT" smtClean="0"/>
              <a:t>26/08/2024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A8A896-538E-0663-F764-0795D8C1B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F2D2F5-9339-22AE-DDE1-4DC4EE624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EC12-3C53-4E24-9423-E4AD0FC42B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25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dacomputerscience.org/topics/databases?examBoard=ada&amp;stage=al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jpg"/><Relationship Id="rId2" Type="http://schemas.openxmlformats.org/officeDocument/2006/relationships/hyperlink" Target="https://padlet.com/auth/signu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padlet.com/aimfonseca/10788_SQ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53A49A1-8ED5-BDDB-4653-06D3E7E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808" y="1802967"/>
            <a:ext cx="8106383" cy="481069"/>
          </a:xfrm>
        </p:spPr>
        <p:txBody>
          <a:bodyPr>
            <a:normAutofit fontScale="92500"/>
          </a:bodyPr>
          <a:lstStyle/>
          <a:p>
            <a:pPr algn="l"/>
            <a:r>
              <a:rPr lang="pt-PT" dirty="0">
                <a:solidFill>
                  <a:srgbClr val="4276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J+D│2024│Linguagens de programação - Programação WEB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2E7D1C-F2BA-C0E7-A836-D7806113F6F8}"/>
              </a:ext>
            </a:extLst>
          </p:cNvPr>
          <p:cNvSpPr txBox="1"/>
          <p:nvPr/>
        </p:nvSpPr>
        <p:spPr>
          <a:xfrm>
            <a:off x="925033" y="3124860"/>
            <a:ext cx="101859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PT" sz="4400" dirty="0">
                <a:solidFill>
                  <a:srgbClr val="4276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UFCD 10788</a:t>
            </a:r>
          </a:p>
          <a:p>
            <a:pPr algn="ctr">
              <a:spcAft>
                <a:spcPts val="1200"/>
              </a:spcAft>
            </a:pPr>
            <a:r>
              <a:rPr lang="pt-PT" sz="4000" i="1" dirty="0">
                <a:solidFill>
                  <a:srgbClr val="4276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Fundamentos da linguagem SQL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19FB9-6E0B-1B0B-CFA4-F4AE6D6214F3}"/>
              </a:ext>
            </a:extLst>
          </p:cNvPr>
          <p:cNvSpPr txBox="1"/>
          <p:nvPr/>
        </p:nvSpPr>
        <p:spPr>
          <a:xfrm>
            <a:off x="4293496" y="4964760"/>
            <a:ext cx="360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PT" i="1" dirty="0">
                <a:solidFill>
                  <a:srgbClr val="4276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António Fonseca / Agosto 2024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D66656-6908-149E-3D6E-B9555895E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98" y="222803"/>
            <a:ext cx="7168394" cy="11682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06D387-0640-C1EE-237C-A99A61F5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25" y="5825694"/>
            <a:ext cx="8039100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</a:t>
            </a:r>
            <a:r>
              <a:rPr lang="pt-PT" sz="2000" b="1" dirty="0">
                <a:solidFill>
                  <a:srgbClr val="007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Consolidar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 (com outros exemplos)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 Faça a leitura das seguintes situações quanto à cardinalidade e participação das entidades.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Relacionamentos entre Entidades</a:t>
            </a:r>
            <a:endParaRPr lang="pt-PT" sz="2400" dirty="0">
              <a:solidFill>
                <a:srgbClr val="4276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A9A591-969D-D921-65C9-E82FC4095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243" y="2912577"/>
            <a:ext cx="5954795" cy="108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599089C-C15B-4821-8E3B-52A0A5162DB4}"/>
              </a:ext>
            </a:extLst>
          </p:cNvPr>
          <p:cNvSpPr txBox="1"/>
          <p:nvPr/>
        </p:nvSpPr>
        <p:spPr>
          <a:xfrm>
            <a:off x="974836" y="4167447"/>
            <a:ext cx="108334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Um cidadão tem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um e só um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cartão de cidadão (participação obrigatória).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Um cartão de cidadão pertence a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um e só um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cidadão (participação obrigatória).</a:t>
            </a:r>
          </a:p>
        </p:txBody>
      </p:sp>
    </p:spTree>
    <p:extLst>
      <p:ext uri="{BB962C8B-B14F-4D97-AF65-F5344CB8AC3E}">
        <p14:creationId xmlns:p14="http://schemas.microsoft.com/office/powerpoint/2010/main" val="7574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</a:t>
            </a:r>
            <a:r>
              <a:rPr lang="pt-PT" sz="2000" b="1" dirty="0">
                <a:solidFill>
                  <a:srgbClr val="007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Consolidar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 (com outros exemplos)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Relacionamentos entre Entidades</a:t>
            </a:r>
            <a:endParaRPr lang="pt-PT" sz="2400" dirty="0">
              <a:solidFill>
                <a:srgbClr val="4276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99089C-C15B-4821-8E3B-52A0A5162DB4}"/>
              </a:ext>
            </a:extLst>
          </p:cNvPr>
          <p:cNvSpPr txBox="1"/>
          <p:nvPr/>
        </p:nvSpPr>
        <p:spPr>
          <a:xfrm>
            <a:off x="974836" y="4167447"/>
            <a:ext cx="108334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Um fornecedor pode fornecer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0 ou vários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produtos (participação opcional).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Um produto é fornecido por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um e só um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fornecedor (participação obrigatória).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6C71D4-842B-6B08-D993-6B5F8E24A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983" y="2889000"/>
            <a:ext cx="591617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</a:t>
            </a:r>
            <a:r>
              <a:rPr lang="pt-PT" sz="2000" b="1" dirty="0">
                <a:solidFill>
                  <a:srgbClr val="007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Consolidar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 (com outros exemplos)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Relacionamentos entre Entidades</a:t>
            </a:r>
            <a:endParaRPr lang="pt-PT" sz="2400" dirty="0">
              <a:solidFill>
                <a:srgbClr val="4276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99089C-C15B-4821-8E3B-52A0A5162DB4}"/>
              </a:ext>
            </a:extLst>
          </p:cNvPr>
          <p:cNvSpPr txBox="1"/>
          <p:nvPr/>
        </p:nvSpPr>
        <p:spPr>
          <a:xfrm>
            <a:off x="974836" y="4167447"/>
            <a:ext cx="108334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Um cliente pode comprar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0 ou vários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produtos (participação opcional).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Um produto pode ser comprado por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0 ou vários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clientes (participação opcional).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C68224-6C86-946D-F8A1-A0EFB3385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360" y="2890927"/>
            <a:ext cx="586058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2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Livro “Programação e Sistemas de Informação”, Artur Augusto Azul, Porto Editora – caps. 12 e 13;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Livro “SQL”, Luís Damas, Editora FCA (6ª edição);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Livro “Desenho de Bases de Dados e Linguagem SQL”, José António Carriço, António João Carriço, Edições Chambel, 2004.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https://adacomputerscience.org/topics/databases?examBoard=ada&amp;stage=all</a:t>
            </a:r>
            <a:endParaRPr lang="pt-P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endParaRPr lang="pt-P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pt-PT" sz="2400" dirty="0">
              <a:solidFill>
                <a:srgbClr val="4276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9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400" dirty="0">
                <a:latin typeface="Segoe UI" panose="020B0502040204020203" pitchFamily="34" charset="0"/>
                <a:cs typeface="Segoe UI" panose="020B0502040204020203" pitchFamily="34" charset="0"/>
              </a:rPr>
              <a:t>─ Se ainda não o fez, aceda à ferramenta em linha [</a:t>
            </a:r>
            <a:r>
              <a:rPr lang="pt-PT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pt-PT" sz="2400" dirty="0"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pt-PT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Padlet</a:t>
            </a:r>
            <a:r>
              <a:rPr lang="pt-PT" sz="2400" dirty="0">
                <a:latin typeface="Segoe UI" panose="020B0502040204020203" pitchFamily="34" charset="0"/>
                <a:cs typeface="Segoe UI" panose="020B0502040204020203" pitchFamily="34" charset="0"/>
              </a:rPr>
              <a:t> e efetue o </a:t>
            </a:r>
            <a:r>
              <a:rPr lang="pt-PT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registo</a:t>
            </a:r>
            <a:r>
              <a:rPr lang="pt-PT" sz="2400" dirty="0">
                <a:latin typeface="Segoe UI" panose="020B0502040204020203" pitchFamily="34" charset="0"/>
                <a:cs typeface="Segoe UI" panose="020B0502040204020203" pitchFamily="34" charset="0"/>
              </a:rPr>
              <a:t> na mesma.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https://padlet.com/auth/signup</a:t>
            </a:r>
            <a:endParaRPr lang="pt-P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0C8869-5A98-B887-1068-726CDCD23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37" y="3106579"/>
            <a:ext cx="3497522" cy="271509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D218E4E-2431-A696-FEF3-4BCEC15B3DF6}"/>
              </a:ext>
            </a:extLst>
          </p:cNvPr>
          <p:cNvSpPr txBox="1"/>
          <p:nvPr/>
        </p:nvSpPr>
        <p:spPr>
          <a:xfrm>
            <a:off x="5201056" y="3135018"/>
            <a:ext cx="63651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400" dirty="0">
                <a:latin typeface="Segoe UI" panose="020B0502040204020203" pitchFamily="34" charset="0"/>
                <a:cs typeface="Segoe UI" panose="020B0502040204020203" pitchFamily="34" charset="0"/>
              </a:rPr>
              <a:t>─ Este registo vai permitir uma melhor identificação dos autores das publicações no </a:t>
            </a:r>
            <a:r>
              <a:rPr lang="pt-PT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Padlet</a:t>
            </a:r>
            <a:r>
              <a:rPr lang="pt-PT" sz="2400" dirty="0">
                <a:latin typeface="Segoe UI" panose="020B0502040204020203" pitchFamily="34" charset="0"/>
                <a:cs typeface="Segoe UI" panose="020B0502040204020203" pitchFamily="34" charset="0"/>
              </a:rPr>
              <a:t> da nossa </a:t>
            </a:r>
            <a:r>
              <a:rPr lang="pt-PT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ufcd</a:t>
            </a:r>
            <a:r>
              <a:rPr lang="pt-PT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https://padlet.com/aimfonseca/10788_SQL</a:t>
            </a:r>
            <a:endParaRPr lang="pt-P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Padlet</a:t>
            </a:r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2400" dirty="0">
                <a:solidFill>
                  <a:srgbClr val="4276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pt-PT" sz="2400" i="1" dirty="0">
                <a:solidFill>
                  <a:srgbClr val="4276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tividade #01</a:t>
            </a:r>
            <a:r>
              <a:rPr lang="pt-PT" sz="2400" dirty="0">
                <a:solidFill>
                  <a:srgbClr val="4276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481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Uma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entidade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é qualquer coisa, objeto, pessoa, organização, sobre a qual se pretendem registar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dados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ou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informação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Cada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entidade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 é composta por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atributos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Os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atributos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são caraterísticas ou propriedades que interessa considerar relativamente a uma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entidade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.   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Exemplos: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Entidade: Cliente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Atributos: </a:t>
            </a:r>
            <a:r>
              <a:rPr lang="pt-P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Codigo_Cliente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P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Nome_Cliente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P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Morada_Cliente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P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Telefone_Cliente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, … 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Em relação aos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atributos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de uma entidade, há ainda a considerar o seu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domínio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O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domínio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de um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atributo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corresponde ao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conjunto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valores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que esse atributo pode assumir.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Modelação de Dados</a:t>
            </a:r>
            <a:endParaRPr lang="pt-PT" sz="2400" dirty="0">
              <a:solidFill>
                <a:srgbClr val="4276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4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Os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domínios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podem ser constituídos por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nomes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 (de pessoas, de empresas, …), outros são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valores numéricos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 (idade, quantidade, preço total, …) e outros ainda são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datas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O mesmo se passa com as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variáveis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(identificadores) utilizadas em linguagens de programação, uma das quais já estudada neste percurso de formação… certo? 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Uma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base de dados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 consiste numa coleção de dados estruturados, organizados e armazenados de forma persistente por uma aplicação informática.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Um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istema de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estão de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ases de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ados (SGBD) [do inglês, </a:t>
            </a:r>
            <a:r>
              <a:rPr lang="pt-P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Management </a:t>
            </a:r>
            <a:r>
              <a:rPr lang="pt-P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System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DBMS] é um programa, ou conjunto de programas, que fornece a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interface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entre a base de dados e o utilizador (pessoa ou aplicação) desses dados. 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Sobre as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entidades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 que são definidas num determinado projeto, é possível (senão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obrigatório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…) estabelecer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relações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ou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relacionamentos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entre essas entidades.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Modelação de Dados</a:t>
            </a:r>
            <a:endParaRPr lang="pt-PT" sz="2400" dirty="0">
              <a:solidFill>
                <a:srgbClr val="4276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9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Se a base de dados seguir o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modelo relacional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(modelo matemático rigoroso, apresentado em 1970 por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EF </a:t>
            </a:r>
            <a:r>
              <a:rPr lang="pt-P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Codd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) é conhecida por </a:t>
            </a:r>
            <a:r>
              <a:rPr lang="pt-P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base de dados relacional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Neste caso, o SGBD passa a ser um sistema de gestão de bases de dados relacional (SGBDR).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Modelação de Dados</a:t>
            </a:r>
            <a:endParaRPr lang="pt-PT" sz="2400" dirty="0">
              <a:solidFill>
                <a:srgbClr val="4276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</a:t>
            </a:r>
            <a:r>
              <a:rPr lang="pt-PT" sz="2000" b="1" dirty="0">
                <a:solidFill>
                  <a:srgbClr val="007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Participação obrigatória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: se uma entidade tem que participar no relacionamento com uma outra entidade com, pelo menos, uma ocorrência.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Exemplo: 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Considerem-se as duas entidades,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Funcionário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Departamento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Sobre estas entidades afirmamos que “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cada funcionário trabalha (obrigatoriamente) em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um e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só um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departamento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Representação do diagrama E-R:</a:t>
            </a:r>
          </a:p>
          <a:p>
            <a:pPr marL="360363">
              <a:spcAft>
                <a:spcPts val="1200"/>
              </a:spcAft>
            </a:pPr>
            <a:endParaRPr lang="pt-P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Relacionamentos entre Entidades</a:t>
            </a:r>
            <a:endParaRPr lang="pt-PT" sz="2400" dirty="0">
              <a:solidFill>
                <a:srgbClr val="4276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CF4EAF-EF4E-4968-B862-954462874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43" y="4642967"/>
            <a:ext cx="4989530" cy="8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1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Exemplo: 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Considerem-se as duas entidades,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Funcionário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Departamento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Sobre estas entidades afirmamos que “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cada funcionário trabalha (obrigatoriamente) em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um e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só um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departamento e que cada departamento tem que ter (obrigatoriamente)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funcionário (podendo ter vários)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Representação do diagrama E-R:</a:t>
            </a:r>
          </a:p>
          <a:p>
            <a:pPr marL="360363">
              <a:spcAft>
                <a:spcPts val="1200"/>
              </a:spcAft>
            </a:pPr>
            <a:endParaRPr lang="pt-P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Relacionamentos entre Entidades</a:t>
            </a:r>
            <a:endParaRPr lang="pt-PT" sz="2400" dirty="0">
              <a:solidFill>
                <a:srgbClr val="4276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0EFAA2-3A0C-4C2A-8E3E-8CB0AFC84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565" y="4372663"/>
            <a:ext cx="5370249" cy="10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</a:t>
            </a:r>
            <a:r>
              <a:rPr lang="pt-PT" sz="2000" b="1" dirty="0">
                <a:solidFill>
                  <a:srgbClr val="007E3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Participação opcional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: se uma entidade não tem que participar, obrigatoriamente, no relacionamento com uma outra entidade.</a:t>
            </a:r>
          </a:p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Exemplo: 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Considerem-se as duas entidades,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Funcionário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Departamento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Sobre estas entidades afirmamos que “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alguns funcionários podem não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estar ligados a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nenhum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departamento, mas cada departamento por ter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ou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vários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funcionários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Representação do diagrama E-R:</a:t>
            </a:r>
          </a:p>
          <a:p>
            <a:pPr marL="360363">
              <a:spcAft>
                <a:spcPts val="1200"/>
              </a:spcAft>
            </a:pPr>
            <a:endParaRPr lang="pt-P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Relacionamentos entre Entidades</a:t>
            </a:r>
            <a:endParaRPr lang="pt-PT" sz="2400" dirty="0">
              <a:solidFill>
                <a:srgbClr val="4276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441FA1-1A35-58B1-612D-F67ED1EDB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250" y="4523785"/>
            <a:ext cx="5905197" cy="12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3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0E231B67-0C65-92DE-B3C6-771F9BE55E0E}"/>
              </a:ext>
            </a:extLst>
          </p:cNvPr>
          <p:cNvSpPr txBox="1"/>
          <p:nvPr/>
        </p:nvSpPr>
        <p:spPr>
          <a:xfrm>
            <a:off x="963946" y="1548697"/>
            <a:ext cx="108334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─ Exemplo: 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Considerem-se as duas entidades,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Funcionário 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Departamento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Sobre estas entidades afirmamos que “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cada funcionário pode trabalhar em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um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nenhum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departamento e que cada departamento pode ter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zero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ou </a:t>
            </a:r>
            <a:r>
              <a:rPr lang="pt-PT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vários 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funcionários</a:t>
            </a: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pt-P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60363">
              <a:spcAft>
                <a:spcPts val="1200"/>
              </a:spcAft>
            </a:pPr>
            <a:r>
              <a:rPr lang="pt-PT" sz="2000" dirty="0">
                <a:latin typeface="Segoe UI" panose="020B0502040204020203" pitchFamily="34" charset="0"/>
                <a:cs typeface="Segoe UI" panose="020B0502040204020203" pitchFamily="34" charset="0"/>
              </a:rPr>
              <a:t>- Representação do diagrama E-R:</a:t>
            </a:r>
          </a:p>
          <a:p>
            <a:pPr marL="360363">
              <a:spcAft>
                <a:spcPts val="1200"/>
              </a:spcAft>
            </a:pPr>
            <a:endParaRPr lang="pt-P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9ACA4-8BA3-125D-E72B-308FBE1B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51" y="122696"/>
            <a:ext cx="4043789" cy="6590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C866E6-E3C4-63BB-1874-344D1BC8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9" y="323119"/>
            <a:ext cx="4820232" cy="349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8F039-4C67-1CAA-34B3-151FA54661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6156326"/>
            <a:ext cx="4246529" cy="4789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CA882CB-5AE1-73B4-2A39-AAE14E40D7CA}"/>
              </a:ext>
            </a:extLst>
          </p:cNvPr>
          <p:cNvSpPr txBox="1"/>
          <p:nvPr/>
        </p:nvSpPr>
        <p:spPr>
          <a:xfrm>
            <a:off x="877110" y="903600"/>
            <a:ext cx="864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Relacionamentos entre Entidades</a:t>
            </a:r>
            <a:endParaRPr lang="pt-PT" sz="2400" dirty="0">
              <a:solidFill>
                <a:srgbClr val="4276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0CE7BE-AF7F-E826-E4A7-74E3E1027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31" y="4103242"/>
            <a:ext cx="6221586" cy="12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57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4C8C30F2139342B55A4BAEA879386B" ma:contentTypeVersion="11" ma:contentTypeDescription="Criar um novo documento." ma:contentTypeScope="" ma:versionID="433252f4f0d395d58c70fe19ebc5a677">
  <xsd:schema xmlns:xsd="http://www.w3.org/2001/XMLSchema" xmlns:xs="http://www.w3.org/2001/XMLSchema" xmlns:p="http://schemas.microsoft.com/office/2006/metadata/properties" xmlns:ns2="caa40415-50cf-4fb1-88c2-d3dcfa141bd0" xmlns:ns3="9271903d-5311-4fdb-be4f-32a170d809e0" targetNamespace="http://schemas.microsoft.com/office/2006/metadata/properties" ma:root="true" ma:fieldsID="806f4d372a9dc617d5b7f5522c29752c" ns2:_="" ns3:_="">
    <xsd:import namespace="caa40415-50cf-4fb1-88c2-d3dcfa141bd0"/>
    <xsd:import namespace="9271903d-5311-4fdb-be4f-32a170d809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40415-50cf-4fb1-88c2-d3dcfa141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939aa9ce-4eee-40d5-89e8-ba2504be5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1903d-5311-4fdb-be4f-32a170d809e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5fd143f-233d-4368-a856-ba88d87554f7}" ma:internalName="TaxCatchAll" ma:showField="CatchAllData" ma:web="9271903d-5311-4fdb-be4f-32a170d809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13A2CA-FFE8-4AF2-95ED-0058B7C89E51}"/>
</file>

<file path=customXml/itemProps2.xml><?xml version="1.0" encoding="utf-8"?>
<ds:datastoreItem xmlns:ds="http://schemas.openxmlformats.org/officeDocument/2006/customXml" ds:itemID="{51E00194-F3B4-4F3C-90BD-CF7C33B1817E}"/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875</Words>
  <Application>Microsoft Office PowerPoint</Application>
  <PresentationFormat>Ecrã Panorâmico</PresentationFormat>
  <Paragraphs>67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UFCD 0769 Arquitetura Interna do Computador</dc:title>
  <dc:creator>António</dc:creator>
  <cp:lastModifiedBy>António</cp:lastModifiedBy>
  <cp:revision>91</cp:revision>
  <cp:lastPrinted>2024-04-24T11:14:46Z</cp:lastPrinted>
  <dcterms:created xsi:type="dcterms:W3CDTF">2023-05-29T13:52:25Z</dcterms:created>
  <dcterms:modified xsi:type="dcterms:W3CDTF">2024-08-26T18:52:24Z</dcterms:modified>
</cp:coreProperties>
</file>