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60"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5D0B-29F0-9744-B803-38D57636A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A7EA8F-55B9-A6EB-CF25-E08D737DD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07590E-DBAE-88D5-67A2-DDE013DF8B2D}"/>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5" name="Footer Placeholder 4">
            <a:extLst>
              <a:ext uri="{FF2B5EF4-FFF2-40B4-BE49-F238E27FC236}">
                <a16:creationId xmlns:a16="http://schemas.microsoft.com/office/drawing/2014/main" id="{1D0C6039-E72C-491D-F353-71B87457E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4AEC7-0407-363F-38E4-18DE46AF7689}"/>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126787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12FE-AC79-756B-F2A0-CB71EF8F2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D9F6DA-5E84-414F-5B4B-F1C3E1015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9537A-3D14-65F3-7164-2DB39E4C80C3}"/>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5" name="Footer Placeholder 4">
            <a:extLst>
              <a:ext uri="{FF2B5EF4-FFF2-40B4-BE49-F238E27FC236}">
                <a16:creationId xmlns:a16="http://schemas.microsoft.com/office/drawing/2014/main" id="{7F0D1384-80C4-9ABD-B021-E787E64DF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61DA8-603A-6839-3010-4CE7BEE46C1E}"/>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419537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7F7B9-1E3F-B417-3759-D198A6AD27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CB752-DE1A-DAA4-E29A-60E953D06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8A22E-83C0-A2F5-08AA-CD681DB41DEE}"/>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5" name="Footer Placeholder 4">
            <a:extLst>
              <a:ext uri="{FF2B5EF4-FFF2-40B4-BE49-F238E27FC236}">
                <a16:creationId xmlns:a16="http://schemas.microsoft.com/office/drawing/2014/main" id="{5AC1EA5D-01A4-7AB8-004E-F61884298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1AF47-61F3-648A-5641-3F9BF2E71BA1}"/>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313347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4B86-44C8-6DA7-D768-05297090C6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79D2F0-5E9B-5B5B-A2C0-DBFAFBB0C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BC0BE-6DA2-F5E7-66AF-B39F6872A415}"/>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5" name="Footer Placeholder 4">
            <a:extLst>
              <a:ext uri="{FF2B5EF4-FFF2-40B4-BE49-F238E27FC236}">
                <a16:creationId xmlns:a16="http://schemas.microsoft.com/office/drawing/2014/main" id="{6ECD423D-30EB-D95D-77D5-EC2EDC411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A4F8B-0725-936F-FD07-2B9476A480DF}"/>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1618575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681E-1D24-38E3-48FB-5085BDE88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6C5A37-D530-87A2-90BE-DE1EEA6C7A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EBFCC-E943-F450-B148-34C1B303F08C}"/>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5" name="Footer Placeholder 4">
            <a:extLst>
              <a:ext uri="{FF2B5EF4-FFF2-40B4-BE49-F238E27FC236}">
                <a16:creationId xmlns:a16="http://schemas.microsoft.com/office/drawing/2014/main" id="{C35BBE45-2677-790A-91B3-0FD081F7B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45B6E-1042-4C26-CEA5-3B9BEA5FA2BF}"/>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94867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3469-1BA6-1F15-DCA3-D1B22BDA1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8E3AC-EF6C-3E0E-E27C-478427511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D7FB4-A589-6BA1-08CA-631614FEA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CDA41-7394-B94E-544E-BC5F9F891E82}"/>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6" name="Footer Placeholder 5">
            <a:extLst>
              <a:ext uri="{FF2B5EF4-FFF2-40B4-BE49-F238E27FC236}">
                <a16:creationId xmlns:a16="http://schemas.microsoft.com/office/drawing/2014/main" id="{78636C92-4F03-EAF8-0410-7F0BFA457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9CB72-DF70-8C4C-4335-B810834253AD}"/>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105512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90F8-714F-3374-9DAE-E5BEF4A70E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09C2C1-FFC5-26E0-C783-95BF2BAE2F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AAFFE8-0D4F-F62E-EEDF-9CC1A9201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7E0C0A-5821-8BA2-2F44-5FA557675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349E56-97E2-2E0B-8445-C040990CA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FD731-B86F-935B-A604-255DA8F4C06E}"/>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8" name="Footer Placeholder 7">
            <a:extLst>
              <a:ext uri="{FF2B5EF4-FFF2-40B4-BE49-F238E27FC236}">
                <a16:creationId xmlns:a16="http://schemas.microsoft.com/office/drawing/2014/main" id="{9F432F7F-CBB5-2A3F-6C54-4969FBAC5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E38C1-5AFC-92E8-FE74-0C903D1E28D6}"/>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96874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5FC7-3D3A-EC03-1B30-F0FC01E23F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6E066-2F05-0B5A-4F6A-0F29ED84F9F5}"/>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4" name="Footer Placeholder 3">
            <a:extLst>
              <a:ext uri="{FF2B5EF4-FFF2-40B4-BE49-F238E27FC236}">
                <a16:creationId xmlns:a16="http://schemas.microsoft.com/office/drawing/2014/main" id="{8CDCB8D7-A86F-A3C0-E77F-9D2D502A4A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72C25D-903A-7DEA-AC58-94A28EB128CF}"/>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361150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128BA-89AD-5BF4-B74D-166FE49939BC}"/>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3" name="Footer Placeholder 2">
            <a:extLst>
              <a:ext uri="{FF2B5EF4-FFF2-40B4-BE49-F238E27FC236}">
                <a16:creationId xmlns:a16="http://schemas.microsoft.com/office/drawing/2014/main" id="{C2FD96AA-F7F9-6259-BC6B-0664506507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7C3154-C23A-942A-BBAF-D5847C136A12}"/>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285026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80B3-62D1-3D38-3416-BECAAE4C32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57151B-5A0F-15E9-7729-DC1A10086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F9826-0A26-63DA-84A6-E0B54DCED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0A415-A9A9-2FBB-4795-08AC4E21CED2}"/>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6" name="Footer Placeholder 5">
            <a:extLst>
              <a:ext uri="{FF2B5EF4-FFF2-40B4-BE49-F238E27FC236}">
                <a16:creationId xmlns:a16="http://schemas.microsoft.com/office/drawing/2014/main" id="{13E890A2-5377-88F4-C8CE-246A72937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EE011-D1B9-380D-6CEF-CC56AF6AFFCF}"/>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182457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6AC4-5632-228F-68D4-35A046C7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E1E9CA-5335-A7DF-860B-01C1B80C1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870DF6-5680-627B-2EF6-D9A1CAA25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DE973-B346-7AB3-8186-CBFF5F6CA309}"/>
              </a:ext>
            </a:extLst>
          </p:cNvPr>
          <p:cNvSpPr>
            <a:spLocks noGrp="1"/>
          </p:cNvSpPr>
          <p:nvPr>
            <p:ph type="dt" sz="half" idx="10"/>
          </p:nvPr>
        </p:nvSpPr>
        <p:spPr/>
        <p:txBody>
          <a:bodyPr/>
          <a:lstStyle/>
          <a:p>
            <a:fld id="{24F30484-109A-4AEB-9E15-4E24C1EF745D}" type="datetimeFigureOut">
              <a:rPr lang="en-US" smtClean="0"/>
              <a:t>5/6/2023</a:t>
            </a:fld>
            <a:endParaRPr lang="en-US"/>
          </a:p>
        </p:txBody>
      </p:sp>
      <p:sp>
        <p:nvSpPr>
          <p:cNvPr id="6" name="Footer Placeholder 5">
            <a:extLst>
              <a:ext uri="{FF2B5EF4-FFF2-40B4-BE49-F238E27FC236}">
                <a16:creationId xmlns:a16="http://schemas.microsoft.com/office/drawing/2014/main" id="{9EB2C594-E7D5-2D8C-7AD0-81402C2A4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2A677-987C-FAEA-B126-7B5B55276AA8}"/>
              </a:ext>
            </a:extLst>
          </p:cNvPr>
          <p:cNvSpPr>
            <a:spLocks noGrp="1"/>
          </p:cNvSpPr>
          <p:nvPr>
            <p:ph type="sldNum" sz="quarter" idx="12"/>
          </p:nvPr>
        </p:nvSpPr>
        <p:spPr/>
        <p:txBody>
          <a:bodyPr/>
          <a:lstStyle/>
          <a:p>
            <a:fld id="{5A69DC87-6AF5-4813-B643-6A6E37F1A840}" type="slidenum">
              <a:rPr lang="en-US" smtClean="0"/>
              <a:t>‹#›</a:t>
            </a:fld>
            <a:endParaRPr lang="en-US"/>
          </a:p>
        </p:txBody>
      </p:sp>
    </p:spTree>
    <p:extLst>
      <p:ext uri="{BB962C8B-B14F-4D97-AF65-F5344CB8AC3E}">
        <p14:creationId xmlns:p14="http://schemas.microsoft.com/office/powerpoint/2010/main" val="375045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1F1EF-67C7-4365-9F24-6A741C778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7467DE-2090-2932-740D-DA768DEA26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E7CFE-C337-4E3B-6696-7090EDF6A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30484-109A-4AEB-9E15-4E24C1EF745D}" type="datetimeFigureOut">
              <a:rPr lang="en-US" smtClean="0"/>
              <a:t>5/6/2023</a:t>
            </a:fld>
            <a:endParaRPr lang="en-US"/>
          </a:p>
        </p:txBody>
      </p:sp>
      <p:sp>
        <p:nvSpPr>
          <p:cNvPr id="5" name="Footer Placeholder 4">
            <a:extLst>
              <a:ext uri="{FF2B5EF4-FFF2-40B4-BE49-F238E27FC236}">
                <a16:creationId xmlns:a16="http://schemas.microsoft.com/office/drawing/2014/main" id="{0C990341-00B0-3550-3456-2A3418565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7FF0B7-4FDB-BF7C-141B-4FCD62FE2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9DC87-6AF5-4813-B643-6A6E37F1A840}" type="slidenum">
              <a:rPr lang="en-US" smtClean="0"/>
              <a:t>‹#›</a:t>
            </a:fld>
            <a:endParaRPr lang="en-US"/>
          </a:p>
        </p:txBody>
      </p:sp>
    </p:spTree>
    <p:extLst>
      <p:ext uri="{BB962C8B-B14F-4D97-AF65-F5344CB8AC3E}">
        <p14:creationId xmlns:p14="http://schemas.microsoft.com/office/powerpoint/2010/main" val="163665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1;p32">
            <a:extLst>
              <a:ext uri="{FF2B5EF4-FFF2-40B4-BE49-F238E27FC236}">
                <a16:creationId xmlns:a16="http://schemas.microsoft.com/office/drawing/2014/main" id="{D431BA3A-500E-AED1-EAFD-FFC8A1EFC648}"/>
              </a:ext>
            </a:extLst>
          </p:cNvPr>
          <p:cNvSpPr txBox="1">
            <a:spLocks noGrp="1"/>
          </p:cNvSpPr>
          <p:nvPr>
            <p:ph type="ctrTitle"/>
          </p:nvPr>
        </p:nvSpPr>
        <p:spPr>
          <a:xfrm>
            <a:off x="1798034" y="1900654"/>
            <a:ext cx="8034691" cy="259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Message Passing Interface</a:t>
            </a:r>
            <a:br>
              <a:rPr lang="en" sz="6000" dirty="0"/>
            </a:br>
            <a:r>
              <a:rPr lang="en" sz="5500" dirty="0">
                <a:solidFill>
                  <a:schemeClr val="lt2"/>
                </a:solidFill>
              </a:rPr>
              <a:t> </a:t>
            </a:r>
            <a:r>
              <a:rPr lang="en" sz="4500" dirty="0">
                <a:solidFill>
                  <a:schemeClr val="accent1"/>
                </a:solidFill>
              </a:rPr>
              <a:t>CLE Project 2</a:t>
            </a:r>
            <a:endParaRPr sz="4500" dirty="0">
              <a:solidFill>
                <a:schemeClr val="accent1"/>
              </a:solidFill>
            </a:endParaRPr>
          </a:p>
        </p:txBody>
      </p:sp>
      <p:sp>
        <p:nvSpPr>
          <p:cNvPr id="5" name="Google Shape;262;p32">
            <a:extLst>
              <a:ext uri="{FF2B5EF4-FFF2-40B4-BE49-F238E27FC236}">
                <a16:creationId xmlns:a16="http://schemas.microsoft.com/office/drawing/2014/main" id="{2BFCEE06-9234-4ED8-7F3E-E224F4EF43B4}"/>
              </a:ext>
            </a:extLst>
          </p:cNvPr>
          <p:cNvSpPr txBox="1">
            <a:spLocks noGrp="1"/>
          </p:cNvSpPr>
          <p:nvPr>
            <p:ph type="subTitle" idx="1"/>
          </p:nvPr>
        </p:nvSpPr>
        <p:spPr>
          <a:xfrm>
            <a:off x="0" y="6085215"/>
            <a:ext cx="6711300" cy="944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Renan Ferreira - 93168</a:t>
            </a:r>
          </a:p>
          <a:p>
            <a:pPr marL="0" lvl="0" indent="0" algn="l" rtl="0">
              <a:spcBef>
                <a:spcPts val="0"/>
              </a:spcBef>
              <a:spcAft>
                <a:spcPts val="0"/>
              </a:spcAft>
              <a:buNone/>
            </a:pPr>
            <a:r>
              <a:rPr lang="en" dirty="0"/>
              <a:t>Jo</a:t>
            </a:r>
            <a:r>
              <a:rPr lang="pt-PT" dirty="0" err="1"/>
              <a:t>ão</a:t>
            </a:r>
            <a:r>
              <a:rPr lang="pt-PT" dirty="0"/>
              <a:t> Reis - 115513</a:t>
            </a:r>
            <a:endParaRPr dirty="0"/>
          </a:p>
        </p:txBody>
      </p:sp>
      <p:sp>
        <p:nvSpPr>
          <p:cNvPr id="6" name="Google Shape;263;p32">
            <a:extLst>
              <a:ext uri="{FF2B5EF4-FFF2-40B4-BE49-F238E27FC236}">
                <a16:creationId xmlns:a16="http://schemas.microsoft.com/office/drawing/2014/main" id="{62661349-D165-C6F7-87F1-9EE74569EEC5}"/>
              </a:ext>
            </a:extLst>
          </p:cNvPr>
          <p:cNvSpPr txBox="1">
            <a:spLocks noGrp="1"/>
          </p:cNvSpPr>
          <p:nvPr>
            <p:ph type="sldNum" idx="12"/>
          </p:nvPr>
        </p:nvSpPr>
        <p:spPr>
          <a:xfrm>
            <a:off x="11587520" y="646440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134005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6;p35">
            <a:extLst>
              <a:ext uri="{FF2B5EF4-FFF2-40B4-BE49-F238E27FC236}">
                <a16:creationId xmlns:a16="http://schemas.microsoft.com/office/drawing/2014/main" id="{1D005D55-4A1E-710E-A9CA-3FEAFD7FB9F5}"/>
              </a:ext>
            </a:extLst>
          </p:cNvPr>
          <p:cNvSpPr txBox="1">
            <a:spLocks/>
          </p:cNvSpPr>
          <p:nvPr/>
        </p:nvSpPr>
        <p:spPr>
          <a:xfrm>
            <a:off x="3607348" y="838200"/>
            <a:ext cx="4786803"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600" dirty="0">
                <a:solidFill>
                  <a:schemeClr val="tx1"/>
                </a:solidFill>
                <a:latin typeface="Trispace" panose="020B0604020202020204" charset="0"/>
              </a:rPr>
              <a:t>Algorithm 1 Architecture</a:t>
            </a:r>
          </a:p>
        </p:txBody>
      </p:sp>
      <p:pic>
        <p:nvPicPr>
          <p:cNvPr id="2" name="Picture 1">
            <a:extLst>
              <a:ext uri="{FF2B5EF4-FFF2-40B4-BE49-F238E27FC236}">
                <a16:creationId xmlns:a16="http://schemas.microsoft.com/office/drawing/2014/main" id="{B4152A6B-01D5-CAF8-83B1-5205F31DA94A}"/>
              </a:ext>
            </a:extLst>
          </p:cNvPr>
          <p:cNvPicPr>
            <a:picLocks noChangeAspect="1"/>
          </p:cNvPicPr>
          <p:nvPr/>
        </p:nvPicPr>
        <p:blipFill>
          <a:blip r:embed="rId2"/>
          <a:stretch>
            <a:fillRect/>
          </a:stretch>
        </p:blipFill>
        <p:spPr>
          <a:xfrm>
            <a:off x="4562304" y="4701004"/>
            <a:ext cx="2876892" cy="706457"/>
          </a:xfrm>
          <a:prstGeom prst="rect">
            <a:avLst/>
          </a:prstGeom>
        </p:spPr>
      </p:pic>
      <p:sp>
        <p:nvSpPr>
          <p:cNvPr id="7" name="TextBox 6">
            <a:extLst>
              <a:ext uri="{FF2B5EF4-FFF2-40B4-BE49-F238E27FC236}">
                <a16:creationId xmlns:a16="http://schemas.microsoft.com/office/drawing/2014/main" id="{34181497-4A3A-6A03-8A4A-679D4D80DE2A}"/>
              </a:ext>
            </a:extLst>
          </p:cNvPr>
          <p:cNvSpPr txBox="1"/>
          <p:nvPr/>
        </p:nvSpPr>
        <p:spPr>
          <a:xfrm>
            <a:off x="1781175" y="1812489"/>
            <a:ext cx="8439150" cy="2308324"/>
          </a:xfrm>
          <a:prstGeom prst="rect">
            <a:avLst/>
          </a:prstGeom>
          <a:noFill/>
        </p:spPr>
        <p:txBody>
          <a:bodyPr wrap="square">
            <a:spAutoFit/>
          </a:bodyPr>
          <a:lstStyle/>
          <a:p>
            <a:pPr algn="l"/>
            <a:r>
              <a:rPr lang="en-GB" b="0" i="0" dirty="0">
                <a:effectLst/>
              </a:rPr>
              <a:t>The master process (rank 0) reads input files, divides them into chunks, and assigns the chunks to worker processes (ranks 1 to nProcesses-1) to process. Each worker process receives a chunk to process and returns the results to the master process. The master process collates the results and outputs them.</a:t>
            </a:r>
          </a:p>
          <a:p>
            <a:pPr algn="l"/>
            <a:endParaRPr lang="en-GB" b="0" i="0" dirty="0">
              <a:effectLst/>
            </a:endParaRPr>
          </a:p>
          <a:p>
            <a:pPr algn="l"/>
            <a:r>
              <a:rPr lang="en-GB" b="0" i="0" dirty="0">
                <a:effectLst/>
              </a:rPr>
              <a:t>The program uses several structs to represent data structures such as </a:t>
            </a:r>
            <a:r>
              <a:rPr lang="en-GB" b="0" i="0" dirty="0" err="1">
                <a:effectLst/>
              </a:rPr>
              <a:t>TextStruct</a:t>
            </a:r>
            <a:r>
              <a:rPr lang="en-GB" b="0" i="0" dirty="0">
                <a:effectLst/>
              </a:rPr>
              <a:t> to represent input files, </a:t>
            </a:r>
            <a:r>
              <a:rPr lang="en-GB" b="0" i="0" dirty="0" err="1">
                <a:effectLst/>
              </a:rPr>
              <a:t>WorkerTask</a:t>
            </a:r>
            <a:r>
              <a:rPr lang="en-GB" b="0" i="0" dirty="0">
                <a:effectLst/>
              </a:rPr>
              <a:t> to represent the work assigned to each worker, and </a:t>
            </a:r>
            <a:r>
              <a:rPr lang="en-GB" b="0" i="0" dirty="0" err="1">
                <a:effectLst/>
              </a:rPr>
              <a:t>WorkerResult</a:t>
            </a:r>
            <a:r>
              <a:rPr lang="en-GB" b="0" i="0" dirty="0">
                <a:effectLst/>
              </a:rPr>
              <a:t> to store the results produced by each worker.</a:t>
            </a:r>
          </a:p>
        </p:txBody>
      </p:sp>
    </p:spTree>
    <p:extLst>
      <p:ext uri="{BB962C8B-B14F-4D97-AF65-F5344CB8AC3E}">
        <p14:creationId xmlns:p14="http://schemas.microsoft.com/office/powerpoint/2010/main" val="198224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6;p35">
            <a:extLst>
              <a:ext uri="{FF2B5EF4-FFF2-40B4-BE49-F238E27FC236}">
                <a16:creationId xmlns:a16="http://schemas.microsoft.com/office/drawing/2014/main" id="{302AF1AB-F609-E2F7-CC86-922473C51169}"/>
              </a:ext>
            </a:extLst>
          </p:cNvPr>
          <p:cNvSpPr txBox="1">
            <a:spLocks/>
          </p:cNvSpPr>
          <p:nvPr/>
        </p:nvSpPr>
        <p:spPr>
          <a:xfrm>
            <a:off x="4785822" y="0"/>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600" dirty="0">
                <a:solidFill>
                  <a:schemeClr val="tx1"/>
                </a:solidFill>
                <a:latin typeface="Trispace" panose="020B0604020202020204" charset="0"/>
              </a:rPr>
              <a:t>Results P1</a:t>
            </a:r>
          </a:p>
        </p:txBody>
      </p:sp>
      <p:sp>
        <p:nvSpPr>
          <p:cNvPr id="5" name="TextBox 4">
            <a:extLst>
              <a:ext uri="{FF2B5EF4-FFF2-40B4-BE49-F238E27FC236}">
                <a16:creationId xmlns:a16="http://schemas.microsoft.com/office/drawing/2014/main" id="{190E361E-DA60-0286-8B3B-DD275A0576E3}"/>
              </a:ext>
            </a:extLst>
          </p:cNvPr>
          <p:cNvSpPr txBox="1"/>
          <p:nvPr/>
        </p:nvSpPr>
        <p:spPr>
          <a:xfrm>
            <a:off x="538154" y="572700"/>
            <a:ext cx="11088035" cy="338554"/>
          </a:xfrm>
          <a:prstGeom prst="rect">
            <a:avLst/>
          </a:prstGeom>
          <a:noFill/>
        </p:spPr>
        <p:txBody>
          <a:bodyPr wrap="none" rtlCol="0">
            <a:spAutoFit/>
          </a:bodyPr>
          <a:lstStyle/>
          <a:p>
            <a:r>
              <a:rPr lang="en-US" sz="1600" dirty="0" err="1"/>
              <a:t>mpiexec</a:t>
            </a:r>
            <a:r>
              <a:rPr lang="en-US" sz="1600" dirty="0"/>
              <a:t> –n # ./prog1 –f examples/text0.txt –f examples/text1.txt –f examples/text2.txt –f examples/text3.txt –f examples/text4.txt </a:t>
            </a:r>
          </a:p>
        </p:txBody>
      </p:sp>
      <p:sp>
        <p:nvSpPr>
          <p:cNvPr id="8" name="TextBox 7">
            <a:extLst>
              <a:ext uri="{FF2B5EF4-FFF2-40B4-BE49-F238E27FC236}">
                <a16:creationId xmlns:a16="http://schemas.microsoft.com/office/drawing/2014/main" id="{D137C642-3AC8-827B-18C1-494C13490BF0}"/>
              </a:ext>
            </a:extLst>
          </p:cNvPr>
          <p:cNvSpPr txBox="1"/>
          <p:nvPr/>
        </p:nvSpPr>
        <p:spPr>
          <a:xfrm>
            <a:off x="987491" y="5941654"/>
            <a:ext cx="2452916" cy="253916"/>
          </a:xfrm>
          <a:prstGeom prst="rect">
            <a:avLst/>
          </a:prstGeom>
          <a:noFill/>
        </p:spPr>
        <p:txBody>
          <a:bodyPr wrap="none" rtlCol="0">
            <a:spAutoFit/>
          </a:bodyPr>
          <a:lstStyle/>
          <a:p>
            <a:r>
              <a:rPr lang="en-US" sz="1050" dirty="0"/>
              <a:t>Fig1. Results of program 1 with 2 workers</a:t>
            </a:r>
          </a:p>
        </p:txBody>
      </p:sp>
      <p:sp>
        <p:nvSpPr>
          <p:cNvPr id="15" name="TextBox 14">
            <a:extLst>
              <a:ext uri="{FF2B5EF4-FFF2-40B4-BE49-F238E27FC236}">
                <a16:creationId xmlns:a16="http://schemas.microsoft.com/office/drawing/2014/main" id="{177227EC-FD62-16A3-469F-ECC027400C91}"/>
              </a:ext>
            </a:extLst>
          </p:cNvPr>
          <p:cNvSpPr txBox="1"/>
          <p:nvPr/>
        </p:nvSpPr>
        <p:spPr>
          <a:xfrm>
            <a:off x="4869543" y="5941654"/>
            <a:ext cx="2452916" cy="253916"/>
          </a:xfrm>
          <a:prstGeom prst="rect">
            <a:avLst/>
          </a:prstGeom>
          <a:noFill/>
        </p:spPr>
        <p:txBody>
          <a:bodyPr wrap="none" rtlCol="0">
            <a:spAutoFit/>
          </a:bodyPr>
          <a:lstStyle/>
          <a:p>
            <a:r>
              <a:rPr lang="en-US" sz="1050" dirty="0"/>
              <a:t>Fig2. Results of program 1 with 4 workers</a:t>
            </a:r>
          </a:p>
        </p:txBody>
      </p:sp>
      <p:sp>
        <p:nvSpPr>
          <p:cNvPr id="16" name="TextBox 15">
            <a:extLst>
              <a:ext uri="{FF2B5EF4-FFF2-40B4-BE49-F238E27FC236}">
                <a16:creationId xmlns:a16="http://schemas.microsoft.com/office/drawing/2014/main" id="{05BDD0D3-E618-0A7B-DF6E-7E4DF8D08080}"/>
              </a:ext>
            </a:extLst>
          </p:cNvPr>
          <p:cNvSpPr txBox="1"/>
          <p:nvPr/>
        </p:nvSpPr>
        <p:spPr>
          <a:xfrm>
            <a:off x="8893050" y="5890701"/>
            <a:ext cx="2452916" cy="253916"/>
          </a:xfrm>
          <a:prstGeom prst="rect">
            <a:avLst/>
          </a:prstGeom>
          <a:noFill/>
        </p:spPr>
        <p:txBody>
          <a:bodyPr wrap="none" rtlCol="0">
            <a:spAutoFit/>
          </a:bodyPr>
          <a:lstStyle/>
          <a:p>
            <a:r>
              <a:rPr lang="en-US" sz="1050" dirty="0"/>
              <a:t>Fig3. Results of program 1 with 8 workers</a:t>
            </a:r>
          </a:p>
        </p:txBody>
      </p:sp>
      <p:pic>
        <p:nvPicPr>
          <p:cNvPr id="18" name="Picture 17">
            <a:extLst>
              <a:ext uri="{FF2B5EF4-FFF2-40B4-BE49-F238E27FC236}">
                <a16:creationId xmlns:a16="http://schemas.microsoft.com/office/drawing/2014/main" id="{EEE88A22-BDB2-BD42-5759-BF89AA4A58EE}"/>
              </a:ext>
            </a:extLst>
          </p:cNvPr>
          <p:cNvPicPr>
            <a:picLocks noChangeAspect="1"/>
          </p:cNvPicPr>
          <p:nvPr/>
        </p:nvPicPr>
        <p:blipFill>
          <a:blip r:embed="rId2"/>
          <a:stretch>
            <a:fillRect/>
          </a:stretch>
        </p:blipFill>
        <p:spPr>
          <a:xfrm>
            <a:off x="8822323" y="1483954"/>
            <a:ext cx="2594370" cy="4457700"/>
          </a:xfrm>
          <a:prstGeom prst="rect">
            <a:avLst/>
          </a:prstGeom>
        </p:spPr>
      </p:pic>
      <p:pic>
        <p:nvPicPr>
          <p:cNvPr id="20" name="Picture 19">
            <a:extLst>
              <a:ext uri="{FF2B5EF4-FFF2-40B4-BE49-F238E27FC236}">
                <a16:creationId xmlns:a16="http://schemas.microsoft.com/office/drawing/2014/main" id="{625F9204-ED98-7860-5ADA-A0F6825355F2}"/>
              </a:ext>
            </a:extLst>
          </p:cNvPr>
          <p:cNvPicPr>
            <a:picLocks noChangeAspect="1"/>
          </p:cNvPicPr>
          <p:nvPr/>
        </p:nvPicPr>
        <p:blipFill>
          <a:blip r:embed="rId3"/>
          <a:stretch>
            <a:fillRect/>
          </a:stretch>
        </p:blipFill>
        <p:spPr>
          <a:xfrm>
            <a:off x="4869543" y="1483954"/>
            <a:ext cx="2594371" cy="4457701"/>
          </a:xfrm>
          <a:prstGeom prst="rect">
            <a:avLst/>
          </a:prstGeom>
        </p:spPr>
      </p:pic>
      <p:pic>
        <p:nvPicPr>
          <p:cNvPr id="22" name="Picture 21">
            <a:extLst>
              <a:ext uri="{FF2B5EF4-FFF2-40B4-BE49-F238E27FC236}">
                <a16:creationId xmlns:a16="http://schemas.microsoft.com/office/drawing/2014/main" id="{CC41061B-419A-9F56-2A04-D8A01B798973}"/>
              </a:ext>
            </a:extLst>
          </p:cNvPr>
          <p:cNvPicPr>
            <a:picLocks noChangeAspect="1"/>
          </p:cNvPicPr>
          <p:nvPr/>
        </p:nvPicPr>
        <p:blipFill>
          <a:blip r:embed="rId4"/>
          <a:stretch>
            <a:fillRect/>
          </a:stretch>
        </p:blipFill>
        <p:spPr>
          <a:xfrm>
            <a:off x="846034" y="1483954"/>
            <a:ext cx="2604003" cy="4457701"/>
          </a:xfrm>
          <a:prstGeom prst="rect">
            <a:avLst/>
          </a:prstGeom>
        </p:spPr>
      </p:pic>
    </p:spTree>
    <p:extLst>
      <p:ext uri="{BB962C8B-B14F-4D97-AF65-F5344CB8AC3E}">
        <p14:creationId xmlns:p14="http://schemas.microsoft.com/office/powerpoint/2010/main" val="9200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A5B3A-9378-5058-5BE8-03EEB91236F8}"/>
              </a:ext>
            </a:extLst>
          </p:cNvPr>
          <p:cNvSpPr txBox="1"/>
          <p:nvPr/>
        </p:nvSpPr>
        <p:spPr>
          <a:xfrm>
            <a:off x="1504949" y="2153513"/>
            <a:ext cx="8562975" cy="2031325"/>
          </a:xfrm>
          <a:prstGeom prst="rect">
            <a:avLst/>
          </a:prstGeom>
          <a:noFill/>
        </p:spPr>
        <p:txBody>
          <a:bodyPr wrap="square">
            <a:spAutoFit/>
          </a:bodyPr>
          <a:lstStyle/>
          <a:p>
            <a:r>
              <a:rPr lang="en-GB" b="0" i="0" dirty="0">
                <a:effectLst/>
              </a:rPr>
              <a:t>The architecture is based on the master-worker model, where a single process (rank 0) acts as the master and dispatches work to the worker processes. The workers perform the actual computation on the data and communicate with the master to receive instructions and report results. The program uses MPI functions to manage the communication between the master and the workers, to divide the work among the workers, and to synchronize the execution. The program includes error handling to detect and report failures during execution.</a:t>
            </a:r>
            <a:endParaRPr lang="en-US" dirty="0"/>
          </a:p>
        </p:txBody>
      </p:sp>
      <p:sp>
        <p:nvSpPr>
          <p:cNvPr id="4" name="Google Shape;296;p35">
            <a:extLst>
              <a:ext uri="{FF2B5EF4-FFF2-40B4-BE49-F238E27FC236}">
                <a16:creationId xmlns:a16="http://schemas.microsoft.com/office/drawing/2014/main" id="{1D005D55-4A1E-710E-A9CA-3FEAFD7FB9F5}"/>
              </a:ext>
            </a:extLst>
          </p:cNvPr>
          <p:cNvSpPr txBox="1">
            <a:spLocks/>
          </p:cNvSpPr>
          <p:nvPr/>
        </p:nvSpPr>
        <p:spPr>
          <a:xfrm>
            <a:off x="3391966" y="859750"/>
            <a:ext cx="4788939"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600" dirty="0">
                <a:solidFill>
                  <a:schemeClr val="tx1"/>
                </a:solidFill>
                <a:latin typeface="Trispace" panose="020B0604020202020204" charset="0"/>
              </a:rPr>
              <a:t>Algorithm 2 Architecture</a:t>
            </a:r>
          </a:p>
        </p:txBody>
      </p:sp>
      <p:pic>
        <p:nvPicPr>
          <p:cNvPr id="5" name="Picture 4">
            <a:extLst>
              <a:ext uri="{FF2B5EF4-FFF2-40B4-BE49-F238E27FC236}">
                <a16:creationId xmlns:a16="http://schemas.microsoft.com/office/drawing/2014/main" id="{C2CE7D01-9A16-F4A6-A15E-4044FF716945}"/>
              </a:ext>
            </a:extLst>
          </p:cNvPr>
          <p:cNvPicPr>
            <a:picLocks noChangeAspect="1"/>
          </p:cNvPicPr>
          <p:nvPr/>
        </p:nvPicPr>
        <p:blipFill>
          <a:blip r:embed="rId2"/>
          <a:stretch>
            <a:fillRect/>
          </a:stretch>
        </p:blipFill>
        <p:spPr>
          <a:xfrm>
            <a:off x="4347990" y="4409212"/>
            <a:ext cx="2876892" cy="721063"/>
          </a:xfrm>
          <a:prstGeom prst="rect">
            <a:avLst/>
          </a:prstGeom>
        </p:spPr>
      </p:pic>
    </p:spTree>
    <p:extLst>
      <p:ext uri="{BB962C8B-B14F-4D97-AF65-F5344CB8AC3E}">
        <p14:creationId xmlns:p14="http://schemas.microsoft.com/office/powerpoint/2010/main" val="46477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6;p35">
            <a:extLst>
              <a:ext uri="{FF2B5EF4-FFF2-40B4-BE49-F238E27FC236}">
                <a16:creationId xmlns:a16="http://schemas.microsoft.com/office/drawing/2014/main" id="{302AF1AB-F609-E2F7-CC86-922473C51169}"/>
              </a:ext>
            </a:extLst>
          </p:cNvPr>
          <p:cNvSpPr txBox="1">
            <a:spLocks/>
          </p:cNvSpPr>
          <p:nvPr/>
        </p:nvSpPr>
        <p:spPr>
          <a:xfrm>
            <a:off x="4890597" y="1438275"/>
            <a:ext cx="2138853"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600" dirty="0">
                <a:solidFill>
                  <a:schemeClr val="tx1"/>
                </a:solidFill>
                <a:latin typeface="Trispace" panose="020B0604020202020204" charset="0"/>
              </a:rPr>
              <a:t>Results P2</a:t>
            </a:r>
          </a:p>
        </p:txBody>
      </p:sp>
      <p:sp>
        <p:nvSpPr>
          <p:cNvPr id="5" name="TextBox 4">
            <a:extLst>
              <a:ext uri="{FF2B5EF4-FFF2-40B4-BE49-F238E27FC236}">
                <a16:creationId xmlns:a16="http://schemas.microsoft.com/office/drawing/2014/main" id="{190E361E-DA60-0286-8B3B-DD275A0576E3}"/>
              </a:ext>
            </a:extLst>
          </p:cNvPr>
          <p:cNvSpPr txBox="1"/>
          <p:nvPr/>
        </p:nvSpPr>
        <p:spPr>
          <a:xfrm>
            <a:off x="3768666" y="2239575"/>
            <a:ext cx="4957191" cy="338554"/>
          </a:xfrm>
          <a:prstGeom prst="rect">
            <a:avLst/>
          </a:prstGeom>
          <a:noFill/>
        </p:spPr>
        <p:txBody>
          <a:bodyPr wrap="none" rtlCol="0">
            <a:spAutoFit/>
          </a:bodyPr>
          <a:lstStyle/>
          <a:p>
            <a:r>
              <a:rPr lang="en-US" sz="1600" dirty="0" err="1"/>
              <a:t>mpiexec</a:t>
            </a:r>
            <a:r>
              <a:rPr lang="en-US" sz="1600" dirty="0"/>
              <a:t> –n #  ./prog1  –f datSeq32.bin  –f datSeq256K.bin</a:t>
            </a:r>
          </a:p>
        </p:txBody>
      </p:sp>
      <p:sp>
        <p:nvSpPr>
          <p:cNvPr id="8" name="TextBox 7">
            <a:extLst>
              <a:ext uri="{FF2B5EF4-FFF2-40B4-BE49-F238E27FC236}">
                <a16:creationId xmlns:a16="http://schemas.microsoft.com/office/drawing/2014/main" id="{D137C642-3AC8-827B-18C1-494C13490BF0}"/>
              </a:ext>
            </a:extLst>
          </p:cNvPr>
          <p:cNvSpPr txBox="1"/>
          <p:nvPr/>
        </p:nvSpPr>
        <p:spPr>
          <a:xfrm>
            <a:off x="918727" y="4203850"/>
            <a:ext cx="2452916" cy="253916"/>
          </a:xfrm>
          <a:prstGeom prst="rect">
            <a:avLst/>
          </a:prstGeom>
          <a:noFill/>
        </p:spPr>
        <p:txBody>
          <a:bodyPr wrap="none" rtlCol="0">
            <a:spAutoFit/>
          </a:bodyPr>
          <a:lstStyle/>
          <a:p>
            <a:r>
              <a:rPr lang="en-US" sz="1050" dirty="0"/>
              <a:t>Fig1. Results of program 2 with 2 workers</a:t>
            </a:r>
          </a:p>
        </p:txBody>
      </p:sp>
      <p:sp>
        <p:nvSpPr>
          <p:cNvPr id="15" name="TextBox 14">
            <a:extLst>
              <a:ext uri="{FF2B5EF4-FFF2-40B4-BE49-F238E27FC236}">
                <a16:creationId xmlns:a16="http://schemas.microsoft.com/office/drawing/2014/main" id="{177227EC-FD62-16A3-469F-ECC027400C91}"/>
              </a:ext>
            </a:extLst>
          </p:cNvPr>
          <p:cNvSpPr txBox="1"/>
          <p:nvPr/>
        </p:nvSpPr>
        <p:spPr>
          <a:xfrm>
            <a:off x="4875634" y="4213342"/>
            <a:ext cx="2452916" cy="253916"/>
          </a:xfrm>
          <a:prstGeom prst="rect">
            <a:avLst/>
          </a:prstGeom>
          <a:noFill/>
        </p:spPr>
        <p:txBody>
          <a:bodyPr wrap="none" rtlCol="0">
            <a:spAutoFit/>
          </a:bodyPr>
          <a:lstStyle/>
          <a:p>
            <a:r>
              <a:rPr lang="en-US" sz="1050" dirty="0"/>
              <a:t>Fig2. Results of program 2 with 4 workers</a:t>
            </a:r>
          </a:p>
        </p:txBody>
      </p:sp>
      <p:sp>
        <p:nvSpPr>
          <p:cNvPr id="16" name="TextBox 15">
            <a:extLst>
              <a:ext uri="{FF2B5EF4-FFF2-40B4-BE49-F238E27FC236}">
                <a16:creationId xmlns:a16="http://schemas.microsoft.com/office/drawing/2014/main" id="{05BDD0D3-E618-0A7B-DF6E-7E4DF8D08080}"/>
              </a:ext>
            </a:extLst>
          </p:cNvPr>
          <p:cNvSpPr txBox="1"/>
          <p:nvPr/>
        </p:nvSpPr>
        <p:spPr>
          <a:xfrm>
            <a:off x="8725857" y="4203850"/>
            <a:ext cx="2452916" cy="253916"/>
          </a:xfrm>
          <a:prstGeom prst="rect">
            <a:avLst/>
          </a:prstGeom>
          <a:noFill/>
        </p:spPr>
        <p:txBody>
          <a:bodyPr wrap="none" rtlCol="0">
            <a:spAutoFit/>
          </a:bodyPr>
          <a:lstStyle/>
          <a:p>
            <a:r>
              <a:rPr lang="en-US" sz="1050" dirty="0"/>
              <a:t>Fig3. Results of program 2 with 8 workers</a:t>
            </a:r>
          </a:p>
        </p:txBody>
      </p:sp>
      <p:pic>
        <p:nvPicPr>
          <p:cNvPr id="17" name="Picture 16">
            <a:extLst>
              <a:ext uri="{FF2B5EF4-FFF2-40B4-BE49-F238E27FC236}">
                <a16:creationId xmlns:a16="http://schemas.microsoft.com/office/drawing/2014/main" id="{C1D20E78-C837-ED4A-5B3F-7E62D8424957}"/>
              </a:ext>
            </a:extLst>
          </p:cNvPr>
          <p:cNvPicPr>
            <a:picLocks noChangeAspect="1"/>
          </p:cNvPicPr>
          <p:nvPr/>
        </p:nvPicPr>
        <p:blipFill>
          <a:blip r:embed="rId2"/>
          <a:stretch>
            <a:fillRect/>
          </a:stretch>
        </p:blipFill>
        <p:spPr>
          <a:xfrm>
            <a:off x="8182310" y="2989395"/>
            <a:ext cx="3654709" cy="1249263"/>
          </a:xfrm>
          <a:prstGeom prst="rect">
            <a:avLst/>
          </a:prstGeom>
        </p:spPr>
      </p:pic>
      <p:pic>
        <p:nvPicPr>
          <p:cNvPr id="19" name="Picture 18">
            <a:extLst>
              <a:ext uri="{FF2B5EF4-FFF2-40B4-BE49-F238E27FC236}">
                <a16:creationId xmlns:a16="http://schemas.microsoft.com/office/drawing/2014/main" id="{333B6017-F47F-2AAA-10CA-F8342D4578C7}"/>
              </a:ext>
            </a:extLst>
          </p:cNvPr>
          <p:cNvPicPr>
            <a:picLocks noChangeAspect="1"/>
          </p:cNvPicPr>
          <p:nvPr/>
        </p:nvPicPr>
        <p:blipFill>
          <a:blip r:embed="rId3"/>
          <a:stretch>
            <a:fillRect/>
          </a:stretch>
        </p:blipFill>
        <p:spPr>
          <a:xfrm>
            <a:off x="4219241" y="2989395"/>
            <a:ext cx="3654710" cy="1273316"/>
          </a:xfrm>
          <a:prstGeom prst="rect">
            <a:avLst/>
          </a:prstGeom>
        </p:spPr>
      </p:pic>
      <p:pic>
        <p:nvPicPr>
          <p:cNvPr id="21" name="Picture 20">
            <a:extLst>
              <a:ext uri="{FF2B5EF4-FFF2-40B4-BE49-F238E27FC236}">
                <a16:creationId xmlns:a16="http://schemas.microsoft.com/office/drawing/2014/main" id="{736FCE4A-D56D-A838-49F4-ACA6155AA521}"/>
              </a:ext>
            </a:extLst>
          </p:cNvPr>
          <p:cNvPicPr>
            <a:picLocks noChangeAspect="1"/>
          </p:cNvPicPr>
          <p:nvPr/>
        </p:nvPicPr>
        <p:blipFill>
          <a:blip r:embed="rId4"/>
          <a:stretch>
            <a:fillRect/>
          </a:stretch>
        </p:blipFill>
        <p:spPr>
          <a:xfrm>
            <a:off x="337176" y="2997503"/>
            <a:ext cx="3616019" cy="1273316"/>
          </a:xfrm>
          <a:prstGeom prst="rect">
            <a:avLst/>
          </a:prstGeom>
        </p:spPr>
      </p:pic>
    </p:spTree>
    <p:extLst>
      <p:ext uri="{BB962C8B-B14F-4D97-AF65-F5344CB8AC3E}">
        <p14:creationId xmlns:p14="http://schemas.microsoft.com/office/powerpoint/2010/main" val="419269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6;p35">
            <a:extLst>
              <a:ext uri="{FF2B5EF4-FFF2-40B4-BE49-F238E27FC236}">
                <a16:creationId xmlns:a16="http://schemas.microsoft.com/office/drawing/2014/main" id="{5AC509EA-B693-7067-2142-D2E828D68CA5}"/>
              </a:ext>
            </a:extLst>
          </p:cNvPr>
          <p:cNvSpPr txBox="1">
            <a:spLocks/>
          </p:cNvSpPr>
          <p:nvPr/>
        </p:nvSpPr>
        <p:spPr>
          <a:xfrm>
            <a:off x="4572862" y="1456165"/>
            <a:ext cx="245572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3600" dirty="0">
                <a:solidFill>
                  <a:schemeClr val="tx1"/>
                </a:solidFill>
                <a:latin typeface="Trispace" panose="020B0604020202020204" charset="0"/>
              </a:rPr>
              <a:t>Conclusions</a:t>
            </a:r>
          </a:p>
        </p:txBody>
      </p:sp>
      <p:sp>
        <p:nvSpPr>
          <p:cNvPr id="4" name="TextBox 3">
            <a:extLst>
              <a:ext uri="{FF2B5EF4-FFF2-40B4-BE49-F238E27FC236}">
                <a16:creationId xmlns:a16="http://schemas.microsoft.com/office/drawing/2014/main" id="{7EB02D6E-DA25-6790-FAA1-8482E8CC17D1}"/>
              </a:ext>
            </a:extLst>
          </p:cNvPr>
          <p:cNvSpPr txBox="1"/>
          <p:nvPr/>
        </p:nvSpPr>
        <p:spPr>
          <a:xfrm>
            <a:off x="1371599" y="2380387"/>
            <a:ext cx="9169428" cy="1754326"/>
          </a:xfrm>
          <a:prstGeom prst="rect">
            <a:avLst/>
          </a:prstGeom>
          <a:noFill/>
        </p:spPr>
        <p:txBody>
          <a:bodyPr wrap="square">
            <a:spAutoFit/>
          </a:bodyPr>
          <a:lstStyle/>
          <a:p>
            <a:r>
              <a:rPr lang="en-GB" dirty="0">
                <a:latin typeface="Söhne"/>
              </a:rPr>
              <a:t>W</a:t>
            </a:r>
            <a:r>
              <a:rPr lang="en-GB" b="0" i="0" dirty="0">
                <a:effectLst/>
                <a:latin typeface="Söhne"/>
              </a:rPr>
              <a:t>e have successfully created two programs using MPI that demonstrate the power and efficiency of parallel computing. The success of these programs highlights the importance of parallel computing in solving computationally intensive problems and demonstrates the effectiveness of the MPI model for achieving parallelism. By utilizing MPI, we were able to distribute the workload across multiple processors and harness their combined power to complete the tasks faster than a single processor could.</a:t>
            </a:r>
            <a:endParaRPr lang="en-US" dirty="0"/>
          </a:p>
        </p:txBody>
      </p:sp>
    </p:spTree>
    <p:extLst>
      <p:ext uri="{BB962C8B-B14F-4D97-AF65-F5344CB8AC3E}">
        <p14:creationId xmlns:p14="http://schemas.microsoft.com/office/powerpoint/2010/main" val="67657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406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Trispace</vt:lpstr>
      <vt:lpstr>Office Theme</vt:lpstr>
      <vt:lpstr>Message Passing Interface  CLE Project 2</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Passing Interface  CLE Project 2</dc:title>
  <dc:creator>João Reis</dc:creator>
  <cp:lastModifiedBy>João Reis</cp:lastModifiedBy>
  <cp:revision>2</cp:revision>
  <dcterms:created xsi:type="dcterms:W3CDTF">2023-05-06T10:17:50Z</dcterms:created>
  <dcterms:modified xsi:type="dcterms:W3CDTF">2023-05-06T10:55:08Z</dcterms:modified>
</cp:coreProperties>
</file>