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Sniglet"/>
      <p:regular r:id="rId55"/>
    </p:embeddedFont>
    <p:embeddedFont>
      <p:font typeface="Bangers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Sniglet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Bangers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LibUV – Biblioteca cross platform de alta perfomance orientada a eventos. Foi feita para portar NodeJS em ambiente windows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V8 – Engine JavaScript feita pelo google, é a mesma engine encontrada no Chrome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JS, C++ -&gt; código feito nessas linguagens para plataforma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Falar sobre o ~ dos packages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NodeJS é uma plataforma de desenvolvimento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9" name="Shape 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49" cy="3910599"/>
          </a:xfrm>
          <a:custGeom>
            <a:pathLst>
              <a:path extrusionOk="0" h="120000" w="120000">
                <a:moveTo>
                  <a:pt x="18534" y="0"/>
                </a:moveTo>
                <a:lnTo>
                  <a:pt x="18534" y="19963"/>
                </a:lnTo>
                <a:lnTo>
                  <a:pt x="0" y="18348"/>
                </a:lnTo>
                <a:lnTo>
                  <a:pt x="18804" y="47467"/>
                </a:lnTo>
                <a:lnTo>
                  <a:pt x="18804" y="120000"/>
                </a:lnTo>
                <a:lnTo>
                  <a:pt x="120000" y="106691"/>
                </a:lnTo>
                <a:lnTo>
                  <a:pt x="116347" y="15305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49" cy="3910599"/>
          </a:xfrm>
          <a:custGeom>
            <a:pathLst>
              <a:path extrusionOk="0" h="120000" w="120000">
                <a:moveTo>
                  <a:pt x="18534" y="0"/>
                </a:moveTo>
                <a:lnTo>
                  <a:pt x="18534" y="19963"/>
                </a:lnTo>
                <a:lnTo>
                  <a:pt x="0" y="18348"/>
                </a:lnTo>
                <a:lnTo>
                  <a:pt x="18804" y="47467"/>
                </a:lnTo>
                <a:lnTo>
                  <a:pt x="18804" y="120000"/>
                </a:lnTo>
                <a:lnTo>
                  <a:pt x="120000" y="106691"/>
                </a:lnTo>
                <a:lnTo>
                  <a:pt x="116347" y="15305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2572125" y="2068625"/>
            <a:ext cx="42717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angers"/>
              <a:buNone/>
              <a:defRPr b="0" i="0" sz="64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Bangers"/>
              <a:buNone/>
              <a:defRPr sz="64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Bangers"/>
              <a:buNone/>
              <a:defRPr sz="64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Bangers"/>
              <a:buNone/>
              <a:defRPr sz="64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Bangers"/>
              <a:buNone/>
              <a:defRPr sz="64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Bangers"/>
              <a:buNone/>
              <a:defRPr sz="64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Bangers"/>
              <a:buNone/>
              <a:defRPr sz="64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Bangers"/>
              <a:buNone/>
              <a:defRPr sz="64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Bangers"/>
              <a:buNone/>
              <a:defRPr sz="64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14" name="Shape 14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6" name="Shape 1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 flipH="1" rot="169468">
            <a:off x="3608971" y="646194"/>
            <a:ext cx="5247974" cy="3809530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568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 flipH="1" rot="169468">
            <a:off x="3380371" y="417594"/>
            <a:ext cx="5247974" cy="3809530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4101125" y="1659550"/>
            <a:ext cx="3767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angers"/>
              <a:buNone/>
              <a:defRPr b="0" i="0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6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6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6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6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6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6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6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6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4101125" y="2687650"/>
            <a:ext cx="3767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2" name="Shape 2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734600" y="763500"/>
            <a:ext cx="7878999" cy="4185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7461"/>
                </a:lnTo>
                <a:lnTo>
                  <a:pt x="118348" y="114196"/>
                </a:lnTo>
                <a:lnTo>
                  <a:pt x="3522" y="120000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506000" y="534900"/>
            <a:ext cx="7878999" cy="4185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7461"/>
                </a:lnTo>
                <a:lnTo>
                  <a:pt x="118348" y="114196"/>
                </a:lnTo>
                <a:lnTo>
                  <a:pt x="3522" y="120000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7" name="Shape 2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>
            <a:off x="734600" y="763500"/>
            <a:ext cx="7878999" cy="4185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7461"/>
                </a:lnTo>
                <a:lnTo>
                  <a:pt x="118348" y="114196"/>
                </a:lnTo>
                <a:lnTo>
                  <a:pt x="3522" y="120000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29" name="Shape 29"/>
          <p:cNvSpPr/>
          <p:nvPr/>
        </p:nvSpPr>
        <p:spPr>
          <a:xfrm>
            <a:off x="506000" y="534900"/>
            <a:ext cx="7878999" cy="4185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7461"/>
                </a:lnTo>
                <a:lnTo>
                  <a:pt x="118348" y="114196"/>
                </a:lnTo>
                <a:lnTo>
                  <a:pt x="3522" y="120000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0" name="Shape 30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52050" y="1545941"/>
            <a:ext cx="7710900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33" name="Shape 3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1992350" y="37775"/>
            <a:ext cx="5616576" cy="5220438"/>
          </a:xfrm>
          <a:custGeom>
            <a:pathLst>
              <a:path extrusionOk="0" h="120000" w="120000">
                <a:moveTo>
                  <a:pt x="42316" y="17235"/>
                </a:moveTo>
                <a:lnTo>
                  <a:pt x="43223" y="4226"/>
                </a:lnTo>
                <a:lnTo>
                  <a:pt x="55012" y="15609"/>
                </a:lnTo>
                <a:lnTo>
                  <a:pt x="58942" y="0"/>
                </a:lnTo>
                <a:lnTo>
                  <a:pt x="66498" y="16585"/>
                </a:lnTo>
                <a:lnTo>
                  <a:pt x="73752" y="2276"/>
                </a:lnTo>
                <a:lnTo>
                  <a:pt x="79193" y="20161"/>
                </a:lnTo>
                <a:lnTo>
                  <a:pt x="88865" y="7804"/>
                </a:lnTo>
                <a:lnTo>
                  <a:pt x="88865" y="26016"/>
                </a:lnTo>
                <a:lnTo>
                  <a:pt x="105188" y="15283"/>
                </a:lnTo>
                <a:lnTo>
                  <a:pt x="101259" y="35447"/>
                </a:lnTo>
                <a:lnTo>
                  <a:pt x="116976" y="30242"/>
                </a:lnTo>
                <a:lnTo>
                  <a:pt x="105490" y="46178"/>
                </a:lnTo>
                <a:lnTo>
                  <a:pt x="119394" y="47479"/>
                </a:lnTo>
                <a:lnTo>
                  <a:pt x="109118" y="59836"/>
                </a:lnTo>
                <a:lnTo>
                  <a:pt x="120000" y="67316"/>
                </a:lnTo>
                <a:lnTo>
                  <a:pt x="105792" y="72194"/>
                </a:lnTo>
                <a:lnTo>
                  <a:pt x="110024" y="84226"/>
                </a:lnTo>
                <a:lnTo>
                  <a:pt x="97329" y="82926"/>
                </a:lnTo>
                <a:lnTo>
                  <a:pt x="101561" y="95609"/>
                </a:lnTo>
                <a:lnTo>
                  <a:pt x="92191" y="91707"/>
                </a:lnTo>
                <a:lnTo>
                  <a:pt x="91283" y="107967"/>
                </a:lnTo>
                <a:lnTo>
                  <a:pt x="79495" y="102438"/>
                </a:lnTo>
                <a:lnTo>
                  <a:pt x="74659" y="114470"/>
                </a:lnTo>
                <a:lnTo>
                  <a:pt x="67405" y="105691"/>
                </a:lnTo>
                <a:lnTo>
                  <a:pt x="61662" y="119999"/>
                </a:lnTo>
                <a:lnTo>
                  <a:pt x="54710" y="99186"/>
                </a:lnTo>
                <a:lnTo>
                  <a:pt x="47153" y="113170"/>
                </a:lnTo>
                <a:lnTo>
                  <a:pt x="43526" y="97560"/>
                </a:lnTo>
                <a:lnTo>
                  <a:pt x="30831" y="115122"/>
                </a:lnTo>
                <a:lnTo>
                  <a:pt x="31133" y="93657"/>
                </a:lnTo>
                <a:lnTo>
                  <a:pt x="21157" y="98210"/>
                </a:lnTo>
                <a:lnTo>
                  <a:pt x="22065" y="85853"/>
                </a:lnTo>
                <a:lnTo>
                  <a:pt x="5138" y="89105"/>
                </a:lnTo>
                <a:lnTo>
                  <a:pt x="16926" y="74470"/>
                </a:lnTo>
                <a:lnTo>
                  <a:pt x="8160" y="69917"/>
                </a:lnTo>
                <a:lnTo>
                  <a:pt x="14810" y="64064"/>
                </a:lnTo>
                <a:lnTo>
                  <a:pt x="0" y="53983"/>
                </a:lnTo>
                <a:lnTo>
                  <a:pt x="19042" y="48454"/>
                </a:lnTo>
                <a:lnTo>
                  <a:pt x="9672" y="35447"/>
                </a:lnTo>
                <a:lnTo>
                  <a:pt x="27203" y="37723"/>
                </a:lnTo>
                <a:lnTo>
                  <a:pt x="16926" y="20812"/>
                </a:lnTo>
                <a:lnTo>
                  <a:pt x="32946" y="26341"/>
                </a:lnTo>
                <a:lnTo>
                  <a:pt x="33551" y="13332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>
            <a:off x="1763750" y="-114625"/>
            <a:ext cx="5616576" cy="5220438"/>
          </a:xfrm>
          <a:custGeom>
            <a:pathLst>
              <a:path extrusionOk="0" h="120000" w="120000">
                <a:moveTo>
                  <a:pt x="42316" y="17235"/>
                </a:moveTo>
                <a:lnTo>
                  <a:pt x="43223" y="4226"/>
                </a:lnTo>
                <a:lnTo>
                  <a:pt x="55012" y="15609"/>
                </a:lnTo>
                <a:lnTo>
                  <a:pt x="58942" y="0"/>
                </a:lnTo>
                <a:lnTo>
                  <a:pt x="66498" y="16585"/>
                </a:lnTo>
                <a:lnTo>
                  <a:pt x="73752" y="2276"/>
                </a:lnTo>
                <a:lnTo>
                  <a:pt x="79193" y="20161"/>
                </a:lnTo>
                <a:lnTo>
                  <a:pt x="88865" y="7804"/>
                </a:lnTo>
                <a:lnTo>
                  <a:pt x="88865" y="26016"/>
                </a:lnTo>
                <a:lnTo>
                  <a:pt x="105188" y="15283"/>
                </a:lnTo>
                <a:lnTo>
                  <a:pt x="101259" y="35447"/>
                </a:lnTo>
                <a:lnTo>
                  <a:pt x="116976" y="30242"/>
                </a:lnTo>
                <a:lnTo>
                  <a:pt x="105490" y="46178"/>
                </a:lnTo>
                <a:lnTo>
                  <a:pt x="119394" y="47479"/>
                </a:lnTo>
                <a:lnTo>
                  <a:pt x="109118" y="59836"/>
                </a:lnTo>
                <a:lnTo>
                  <a:pt x="120000" y="67316"/>
                </a:lnTo>
                <a:lnTo>
                  <a:pt x="105792" y="72194"/>
                </a:lnTo>
                <a:lnTo>
                  <a:pt x="110024" y="84226"/>
                </a:lnTo>
                <a:lnTo>
                  <a:pt x="97329" y="82926"/>
                </a:lnTo>
                <a:lnTo>
                  <a:pt x="101561" y="95609"/>
                </a:lnTo>
                <a:lnTo>
                  <a:pt x="92191" y="91707"/>
                </a:lnTo>
                <a:lnTo>
                  <a:pt x="91283" y="107967"/>
                </a:lnTo>
                <a:lnTo>
                  <a:pt x="79495" y="102438"/>
                </a:lnTo>
                <a:lnTo>
                  <a:pt x="74659" y="114470"/>
                </a:lnTo>
                <a:lnTo>
                  <a:pt x="67405" y="105691"/>
                </a:lnTo>
                <a:lnTo>
                  <a:pt x="61662" y="119999"/>
                </a:lnTo>
                <a:lnTo>
                  <a:pt x="54710" y="99186"/>
                </a:lnTo>
                <a:lnTo>
                  <a:pt x="47153" y="113170"/>
                </a:lnTo>
                <a:lnTo>
                  <a:pt x="43526" y="97560"/>
                </a:lnTo>
                <a:lnTo>
                  <a:pt x="30831" y="115122"/>
                </a:lnTo>
                <a:lnTo>
                  <a:pt x="31133" y="93657"/>
                </a:lnTo>
                <a:lnTo>
                  <a:pt x="21157" y="98210"/>
                </a:lnTo>
                <a:lnTo>
                  <a:pt x="22065" y="85853"/>
                </a:lnTo>
                <a:lnTo>
                  <a:pt x="5138" y="89105"/>
                </a:lnTo>
                <a:lnTo>
                  <a:pt x="16926" y="74470"/>
                </a:lnTo>
                <a:lnTo>
                  <a:pt x="8160" y="69917"/>
                </a:lnTo>
                <a:lnTo>
                  <a:pt x="14810" y="64064"/>
                </a:lnTo>
                <a:lnTo>
                  <a:pt x="0" y="53983"/>
                </a:lnTo>
                <a:lnTo>
                  <a:pt x="19042" y="48454"/>
                </a:lnTo>
                <a:lnTo>
                  <a:pt x="9672" y="35447"/>
                </a:lnTo>
                <a:lnTo>
                  <a:pt x="27203" y="37723"/>
                </a:lnTo>
                <a:lnTo>
                  <a:pt x="16926" y="20812"/>
                </a:lnTo>
                <a:lnTo>
                  <a:pt x="32946" y="26341"/>
                </a:lnTo>
                <a:lnTo>
                  <a:pt x="33551" y="13332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2905799" y="2161800"/>
            <a:ext cx="3332400" cy="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1524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15240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15240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15240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15240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15240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15240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15240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8" name="Shape 3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34600" y="763500"/>
            <a:ext cx="7878999" cy="4185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7461"/>
                </a:lnTo>
                <a:lnTo>
                  <a:pt x="118348" y="114196"/>
                </a:lnTo>
                <a:lnTo>
                  <a:pt x="3522" y="120000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506000" y="534900"/>
            <a:ext cx="7878999" cy="4185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7461"/>
                </a:lnTo>
                <a:lnTo>
                  <a:pt x="118348" y="114196"/>
                </a:lnTo>
                <a:lnTo>
                  <a:pt x="3522" y="120000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073625" y="1550125"/>
            <a:ext cx="3396299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1397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1397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1397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1397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1397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1397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1397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74251" y="1550125"/>
            <a:ext cx="3396299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1397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1397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1397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1397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1397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1397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1397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5" name="Shape 4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/>
          <p:nvPr/>
        </p:nvSpPr>
        <p:spPr>
          <a:xfrm>
            <a:off x="734600" y="763500"/>
            <a:ext cx="7878999" cy="4185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7461"/>
                </a:lnTo>
                <a:lnTo>
                  <a:pt x="118348" y="114196"/>
                </a:lnTo>
                <a:lnTo>
                  <a:pt x="3522" y="120000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47" name="Shape 47"/>
          <p:cNvSpPr/>
          <p:nvPr/>
        </p:nvSpPr>
        <p:spPr>
          <a:xfrm>
            <a:off x="506000" y="534900"/>
            <a:ext cx="7878999" cy="4185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7461"/>
                </a:lnTo>
                <a:lnTo>
                  <a:pt x="118348" y="114196"/>
                </a:lnTo>
                <a:lnTo>
                  <a:pt x="3522" y="120000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5729035" y="1556175"/>
            <a:ext cx="2295298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yout Personalizad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6481" y="4236205"/>
            <a:ext cx="8226719" cy="857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6481" y="3657264"/>
            <a:ext cx="2128319" cy="353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7680" y="3657264"/>
            <a:ext cx="2897279" cy="353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6321" y="3657264"/>
            <a:ext cx="2128319" cy="353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52050" y="1545941"/>
            <a:ext cx="7710900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3.jp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jpg"/><Relationship Id="rId4" Type="http://schemas.openxmlformats.org/officeDocument/2006/relationships/image" Target="../media/image06.png"/><Relationship Id="rId5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06.png"/><Relationship Id="rId5" Type="http://schemas.openxmlformats.org/officeDocument/2006/relationships/image" Target="../media/image0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C4CA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2555775" y="1779661"/>
            <a:ext cx="42717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6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Introdução ao</a:t>
            </a:r>
          </a:p>
        </p:txBody>
      </p:sp>
      <p:pic>
        <p:nvPicPr>
          <p:cNvPr descr="C:\Users\adrian.caetano\Downloads\Node.js_logo.svg.png"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19" y="2355725"/>
            <a:ext cx="2160240" cy="13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O Que é?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55575" y="1563637"/>
            <a:ext cx="7416824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Plataforma de Desenvolvimento Javascript para aplicações distribuídas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Ideal para cenários com muitas conexões simultâneas e grande volume de dados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8100392" y="915566"/>
            <a:ext cx="216023" cy="14401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3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2905799" y="2161800"/>
            <a:ext cx="3332400" cy="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Banger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Bangers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“NodeJS tem como </a:t>
            </a:r>
            <a:r>
              <a:rPr b="1" i="0" lang="en" sz="2800" u="none" cap="none" strike="noStrike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objetivo </a:t>
            </a:r>
            <a:r>
              <a:rPr b="1" i="0" lang="en" sz="2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fornecer um meio “</a:t>
            </a:r>
            <a:r>
              <a:rPr b="1" i="0" lang="en" sz="2800" u="none" cap="none" strike="noStrike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fácil</a:t>
            </a:r>
            <a:r>
              <a:rPr b="1" i="0" lang="en" sz="2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” para criar aplicações web </a:t>
            </a:r>
            <a:r>
              <a:rPr b="1" i="0" lang="en" sz="2800" u="none" cap="none" strike="noStrike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escaláveis</a:t>
            </a:r>
            <a:r>
              <a:rPr b="1" i="0" lang="en" sz="2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”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Banger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 rot="161729">
            <a:off x="985584" y="7204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Historias de sucesso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12104" l="15833" r="14169" t="23128"/>
          <a:stretch/>
        </p:blipFill>
        <p:spPr>
          <a:xfrm rot="60000">
            <a:off x="1356117" y="1408346"/>
            <a:ext cx="6984775" cy="2866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etano\Desktop\Apresentação\netflix-logo.png"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80" y="3939901"/>
            <a:ext cx="1296143" cy="3499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641158" y="629275"/>
            <a:ext cx="338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 rot="161729">
            <a:off x="985584" y="7204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Patrocinadores</a:t>
            </a:r>
          </a:p>
        </p:txBody>
      </p:sp>
      <p:pic>
        <p:nvPicPr>
          <p:cNvPr descr="C:\Users\advia.LAPTOP-7CRAP5J7\Downloads\Linux-Foundation.jpg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446" y="1350491"/>
            <a:ext cx="2388241" cy="1458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via.LAPTOP-7CRAP5J7\Downloads\IBM-SWOT-ANALYSIS.jpg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2160" y="3363837"/>
            <a:ext cx="1656183" cy="892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via.LAPTOP-7CRAP5J7\Downloads\lrn-share-site-ms-logo.png" id="147" name="Shape 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8183" y="1059582"/>
            <a:ext cx="1749574" cy="1749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via.LAPTOP-7CRAP5J7\Downloads\paypal-784404_640.png" id="148" name="Shape 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3911" y="3354701"/>
            <a:ext cx="2090514" cy="1045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via.LAPTOP-7CRAP5J7\Downloads\aLLNFxDSjixwI4gvAdIGUg-joyent_logo2.png" id="149" name="Shape 1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91880" y="2643758"/>
            <a:ext cx="2267744" cy="85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2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Componentes= </a:t>
            </a:r>
          </a:p>
        </p:txBody>
      </p:sp>
      <p:sp>
        <p:nvSpPr>
          <p:cNvPr id="155" name="Shape 155"/>
          <p:cNvSpPr/>
          <p:nvPr/>
        </p:nvSpPr>
        <p:spPr>
          <a:xfrm>
            <a:off x="1259632" y="2211709"/>
            <a:ext cx="1440160" cy="1556935"/>
          </a:xfrm>
          <a:prstGeom prst="ellipse">
            <a:avLst/>
          </a:prstGeom>
          <a:noFill/>
          <a:ln cap="flat" cmpd="sng" w="114300">
            <a:solidFill>
              <a:srgbClr val="FFA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libuv</a:t>
            </a:r>
          </a:p>
        </p:txBody>
      </p:sp>
      <p:sp>
        <p:nvSpPr>
          <p:cNvPr id="156" name="Shape 156"/>
          <p:cNvSpPr/>
          <p:nvPr/>
        </p:nvSpPr>
        <p:spPr>
          <a:xfrm>
            <a:off x="3923928" y="2211709"/>
            <a:ext cx="1440160" cy="1556935"/>
          </a:xfrm>
          <a:prstGeom prst="ellipse">
            <a:avLst/>
          </a:prstGeom>
          <a:noFill/>
          <a:ln cap="flat" cmpd="sng" w="114300">
            <a:solidFill>
              <a:srgbClr val="FFA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V8</a:t>
            </a:r>
          </a:p>
        </p:txBody>
      </p:sp>
      <p:sp>
        <p:nvSpPr>
          <p:cNvPr id="157" name="Shape 157"/>
          <p:cNvSpPr/>
          <p:nvPr/>
        </p:nvSpPr>
        <p:spPr>
          <a:xfrm>
            <a:off x="6444207" y="2139701"/>
            <a:ext cx="1440160" cy="1556935"/>
          </a:xfrm>
          <a:prstGeom prst="ellipse">
            <a:avLst/>
          </a:prstGeom>
          <a:noFill/>
          <a:ln cap="flat" cmpd="sng" w="114300">
            <a:solidFill>
              <a:srgbClr val="FFA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Js, C++</a:t>
            </a:r>
          </a:p>
        </p:txBody>
      </p:sp>
      <p:sp>
        <p:nvSpPr>
          <p:cNvPr id="158" name="Shape 158"/>
          <p:cNvSpPr/>
          <p:nvPr/>
        </p:nvSpPr>
        <p:spPr>
          <a:xfrm>
            <a:off x="2915816" y="2499741"/>
            <a:ext cx="792087" cy="792087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508103" y="2499741"/>
            <a:ext cx="792087" cy="792087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 rot="5019934">
            <a:off x="4725578" y="3697157"/>
            <a:ext cx="468746" cy="583731"/>
          </a:xfrm>
          <a:prstGeom prst="bentUpArrow">
            <a:avLst>
              <a:gd fmla="val 25000" name="adj1"/>
              <a:gd fmla="val 22518" name="adj2"/>
              <a:gd fmla="val 25000" name="adj3"/>
            </a:avLst>
          </a:prstGeom>
          <a:solidFill>
            <a:srgbClr val="FFA300"/>
          </a:solidFill>
          <a:ln cap="flat" cmpd="sng" w="25400">
            <a:solidFill>
              <a:srgbClr val="FFA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292080" y="3867894"/>
            <a:ext cx="2376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Google’s JavaScript engine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C4CA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 rot="161729">
            <a:off x="987799" y="698311"/>
            <a:ext cx="3027872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Porque usar Node?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99591" y="1419621"/>
            <a:ext cx="3884735" cy="2822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I/O Não bloqueante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 Just-In-Time Compilation Using V8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Single Thread e Event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40,025 módulos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Windows, Linux, Mac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1  Linguagem frontend  e backend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Comunidade  ativa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42291" y="1491629"/>
            <a:ext cx="3884735" cy="2822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Aplicações em tempo real (chat, games multiplayer, monitoramento)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Aplicações web/mobile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API de serviços REST / web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Arduíno e Internet das Coisas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Automações de builds/deploy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Programas Desktop(NW, Electron), por exemplo Popcorn Time, Atom Editor, Visual Studio Code, Vivaldi Browser e outros</a:t>
            </a:r>
          </a:p>
        </p:txBody>
      </p:sp>
      <p:sp>
        <p:nvSpPr>
          <p:cNvPr id="169" name="Shape 169"/>
          <p:cNvSpPr txBox="1"/>
          <p:nvPr/>
        </p:nvSpPr>
        <p:spPr>
          <a:xfrm rot="161729">
            <a:off x="1203822" y="698309"/>
            <a:ext cx="3027872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Quando usar?</a:t>
            </a:r>
          </a:p>
        </p:txBody>
      </p:sp>
      <p:pic>
        <p:nvPicPr>
          <p:cNvPr descr="C:\Users\acaetano\Desktop\Apresentação\Screen-Shot-2013-11-06-at-12.05.36-PM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1347613"/>
            <a:ext cx="3559455" cy="282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caetano\Desktop\Apresentação\Npm-logo.svg.png"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951" y="1635645"/>
            <a:ext cx="3831558" cy="14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2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NPM </a:t>
            </a:r>
          </a:p>
        </p:txBody>
      </p:sp>
      <p:sp>
        <p:nvSpPr>
          <p:cNvPr id="181" name="Shape 181"/>
          <p:cNvSpPr/>
          <p:nvPr/>
        </p:nvSpPr>
        <p:spPr>
          <a:xfrm>
            <a:off x="899591" y="1563637"/>
            <a:ext cx="61744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Gerenciador de dependências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Contém informações do Projeto</a:t>
            </a: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1331640" y="2427733"/>
            <a:ext cx="6192687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Nome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Versão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Dependências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Licença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Apontar arquivo principal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 rot="161729">
            <a:off x="985584" y="7204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NPM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42197" l="14999" r="17502" t="31124"/>
          <a:stretch/>
        </p:blipFill>
        <p:spPr>
          <a:xfrm>
            <a:off x="755575" y="2859782"/>
            <a:ext cx="7405835" cy="13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3" y="3507853"/>
            <a:ext cx="7344815" cy="74317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1259632" y="1923677"/>
            <a:ext cx="386676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● https://npmjs.org/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4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Usando um módulo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827583" y="1583483"/>
            <a:ext cx="8007373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Package.json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var http = require(‘http’);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var fs = require(‘fs’);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var express = require(‘express’);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Nativo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var nomeDoModulo = require("./teste/teste2/nomeDoModulo");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762000" y="2471150"/>
            <a:ext cx="4229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120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Olá!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62000" y="3296867"/>
            <a:ext cx="6593700" cy="146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Meu nome é Adrian Lemes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Desenvolvedor MEAN Stack no Centro de Inovação Microsoft.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Contato: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     adrianlemess@gmail.com |        @adrianlemess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9300" y="627533"/>
            <a:ext cx="2515200" cy="2092165"/>
          </a:xfrm>
          <a:prstGeom prst="wedgeEllipseCallout">
            <a:avLst>
              <a:gd fmla="val -60049" name="adj1"/>
              <a:gd fmla="val 3441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pic>
      <p:pic>
        <p:nvPicPr>
          <p:cNvPr descr="C:\Users\adrian.caetano\Downloads\download (1).png" id="70" name="Shape 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1" y="4275976"/>
            <a:ext cx="305058" cy="185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rian.caetano\Downloads\github-512.png" id="71" name="Shape 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5935" y="4224642"/>
            <a:ext cx="288032" cy="28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Comandos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71600" y="1419621"/>
            <a:ext cx="7710900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Iniciar projeto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$npm init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Instalar dependência/módulo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$npm install &lt;module name&gt; (--save, -g)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Iniciar arquivo js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$node arquivo.js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via.LAPTOP-7CRAP5J7\Downloads\keep-calm-and-vamos-praticar-9.png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1" y="1059582"/>
            <a:ext cx="2614346" cy="30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 rot="161729">
            <a:off x="3436708" y="887194"/>
            <a:ext cx="1873632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Hello WOrld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115616" y="1779661"/>
            <a:ext cx="6984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console.log(“Hello World”);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 rot="161729">
            <a:off x="3436708" y="887194"/>
            <a:ext cx="1873632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Hello WOrld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331640" y="1977101"/>
            <a:ext cx="698477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setTimeout(function()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console.log(“Hello”);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},1000);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console.log(“World”);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3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1" y="987574"/>
            <a:ext cx="5112567" cy="352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755575" y="679797"/>
            <a:ext cx="820891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descr="BTm1H.png"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4101125" y="1659550"/>
            <a:ext cx="3767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Bloqueante x Não-bloqueante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COdigo Sincrono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27583" y="1563637"/>
            <a:ext cx="734481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try(FileInputStream inputStream = new FileInputStream("foo.txt"))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Session IOUtils;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fileContent =              IOUtils.toString(inputStream);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259632" y="793616"/>
            <a:ext cx="4320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´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3" y="1491629"/>
            <a:ext cx="5544615" cy="34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755575" y="679797"/>
            <a:ext cx="820891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anger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rPr>
              <a:t>Funcionamento Bloqueante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 rot="161729">
            <a:off x="1057592" y="792412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InteraçOes não bloqueantes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899591" y="1491629"/>
            <a:ext cx="711080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Ao invés de</a:t>
            </a:r>
          </a:p>
          <a:p>
            <a:pPr indent="-584200" lvl="1" marL="172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data = fs.readFile('foo.txt')</a:t>
            </a:r>
          </a:p>
          <a:p>
            <a:pPr indent="-584200" lvl="1" marL="172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console.log(data);</a:t>
            </a:r>
          </a:p>
          <a:p>
            <a:pPr indent="-3302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Temos isto:</a:t>
            </a:r>
          </a:p>
          <a:p>
            <a:pPr indent="-584200" lvl="1" marL="172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fs.readFile('foo.txt', function(data){</a:t>
            </a:r>
          </a:p>
          <a:p>
            <a:pPr indent="-584200" lvl="1" marL="172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console.log(data);</a:t>
            </a:r>
          </a:p>
          <a:p>
            <a:pPr indent="-584200" lvl="1" marL="172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195735" y="771550"/>
            <a:ext cx="1152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2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4294967295" type="ctrTitle"/>
          </p:nvPr>
        </p:nvSpPr>
        <p:spPr>
          <a:xfrm>
            <a:off x="717468" y="2483900"/>
            <a:ext cx="4229100" cy="1158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120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Olá!</a:t>
            </a:r>
          </a:p>
        </p:txBody>
      </p:sp>
      <p:sp>
        <p:nvSpPr>
          <p:cNvPr id="77" name="Shape 77"/>
          <p:cNvSpPr txBox="1"/>
          <p:nvPr>
            <p:ph idx="4294967295" type="subTitle"/>
          </p:nvPr>
        </p:nvSpPr>
        <p:spPr>
          <a:xfrm>
            <a:off x="698697" y="3287742"/>
            <a:ext cx="6594474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Meu nome é Renan Bastos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Desenvolvedor MEAN Stack no Centro de Inovação Microsoft.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Contato: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     renanbastos</a:t>
            </a:r>
            <a:r>
              <a:rPr lang="en" sz="1800">
                <a:solidFill>
                  <a:srgbClr val="FFFFFF"/>
                </a:solidFill>
              </a:rPr>
              <a:t>.tec</a:t>
            </a: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@gmail.com |   </a:t>
            </a:r>
            <a:r>
              <a:rPr lang="en" sz="1800">
                <a:solidFill>
                  <a:srgbClr val="FFFFFF"/>
                </a:solidFill>
              </a:rPr>
              <a:t>     </a:t>
            </a: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@renanbastos93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007" y="483518"/>
            <a:ext cx="2880320" cy="2376263"/>
          </a:xfrm>
          <a:prstGeom prst="wedgeEllipseCallout">
            <a:avLst>
              <a:gd fmla="val -60049" name="adj1"/>
              <a:gd fmla="val 3441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pic>
      <p:pic>
        <p:nvPicPr>
          <p:cNvPr descr="C:\Users\adrian.caetano\Downloads\download (1).png" id="79" name="Shape 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1" y="4275976"/>
            <a:ext cx="305058" cy="185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rian.caetano\Downloads\github-512.png" id="80" name="Shape 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8546" y="4224642"/>
            <a:ext cx="2880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Codigo blocking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052050" y="1545941"/>
            <a:ext cx="7710900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fs = require("fs");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data = fs.readFileSync('input.txt'); console.log(data.toString()); console.log(“Fim do Programa");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59632" y="824394"/>
            <a:ext cx="28803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Bangers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´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3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Codigo non-blocking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755575" y="1563637"/>
            <a:ext cx="8151389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fs = require("fs");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fs.readFile('input.txt', function (err, data)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(err) return console.error(err); 	console.log(data.toString());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console.log("Program Ended");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 rot="161729">
            <a:off x="985584" y="656027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Callbacks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971600" y="1203598"/>
            <a:ext cx="6912767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asyncOperation ( a, b, c, callback 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... lots of hard work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 /* an error occurs */ 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callback(new Error("An error has occured"));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... more work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callback(null, d, e, f);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asyncOperation ( params.., function ( err, returnValues.. 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//This code gets run after the async operation gets run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ctrTitle"/>
          </p:nvPr>
        </p:nvSpPr>
        <p:spPr>
          <a:xfrm>
            <a:off x="4101125" y="1659550"/>
            <a:ext cx="3767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Manipulação de Arquivo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 rot="161729">
            <a:off x="913576" y="648396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Interagindo com o File System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3568" y="1203598"/>
            <a:ext cx="7704855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Módulo FS prove funções do POSIX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Funções: </a:t>
            </a:r>
            <a:r>
              <a:rPr b="0" i="1" lang="en" sz="2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rename, truncate, chown, fchown, ichown, chmod, fchmod, lchmod, stat, fstat, lstat, link, symlink, readlink, realpath, unlink, rmdir, mdir, readdir, close, open, utimes, futimes, fsync, write, read, readFile, writeFile e appendFile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Exemplos: fs.readdir(path, callback) e fs.readdirSync(path)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C4CA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Interagindo com o File System</a:t>
            </a:r>
          </a:p>
        </p:txBody>
      </p:sp>
      <p:sp>
        <p:nvSpPr>
          <p:cNvPr id="291" name="Shape 291"/>
          <p:cNvSpPr txBox="1"/>
          <p:nvPr>
            <p:ph idx="3" type="body"/>
          </p:nvPr>
        </p:nvSpPr>
        <p:spPr>
          <a:xfrm>
            <a:off x="899591" y="1556175"/>
            <a:ext cx="7124743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Possui funções síncronas e assincronas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Função Watch ou esperando mudanças de diretório</a:t>
            </a: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fs.watch() -&gt;  retorna um evento com o tipo da mudança e o nome do arquivo que mudou. </a:t>
            </a: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Retorna “error” quando ocorre um.</a:t>
            </a: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via.LAPTOP-7CRAP5J7\Downloads\278_256x256.png"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59" y="-236562"/>
            <a:ext cx="4896543" cy="489654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851919" y="1563637"/>
            <a:ext cx="21602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niglet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Sync e Async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4101125" y="1659550"/>
            <a:ext cx="3767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Web Server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Express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827583" y="1419621"/>
            <a:ext cx="7488831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Framework para aplicação web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Permite configurar middleware para responder a requisições HTTP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Define uma tabela de roteamento que é usada para responder com diferentes ações baseados nos metodos HTTP e na URL recebida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Permite renderizar páginas HTML baseadas em argumentos passados a um template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Complementos ao Express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052050" y="1545941"/>
            <a:ext cx="7048341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1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body-parser</a:t>
            </a: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 − NodeJS middleware que manipula JSON, RAW, Text e URL para dados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1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cookie-parser</a:t>
            </a: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 −  faz o parse de um cabeçalho do cookie e popula o req.cookies com um objeto chave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1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multer</a:t>
            </a: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 − Middleware para manipular multipart/form-data.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101125" y="1659550"/>
            <a:ext cx="3767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O que é MEAN Stack?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C4CA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Hello world web</a:t>
            </a:r>
          </a:p>
        </p:txBody>
      </p:sp>
      <p:sp>
        <p:nvSpPr>
          <p:cNvPr id="320" name="Shape 320"/>
          <p:cNvSpPr txBox="1"/>
          <p:nvPr>
            <p:ph idx="3" type="body"/>
          </p:nvPr>
        </p:nvSpPr>
        <p:spPr>
          <a:xfrm>
            <a:off x="1187624" y="1563637"/>
            <a:ext cx="7560839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http = require('http');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http.createServer(function(req, res){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res.writeHead(200, {'Content Type':'text/plain'});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res.end('Hello World\n');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}).listen(1337, '127.0.0.1');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console.log("Server Running!");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4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REST……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3568" y="1419621"/>
            <a:ext cx="7710900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REST = Representational State Transfer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Não é uma tecnologia nova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Arquitetura estilo Cliente-Servidor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30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4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Métodos HTTP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052050" y="1545941"/>
            <a:ext cx="7710900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GET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POST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DELETE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3" name="Shape 333"/>
          <p:cNvSpPr txBox="1"/>
          <p:nvPr/>
        </p:nvSpPr>
        <p:spPr>
          <a:xfrm rot="-120000">
            <a:off x="827583" y="1635646"/>
            <a:ext cx="7710899" cy="3015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4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Métodos HTTP num crud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 rot="-120000">
            <a:off x="827583" y="1635646"/>
            <a:ext cx="7710899" cy="3015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GET - Read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POST - Create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PUT - Update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DELETE - Delete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Prática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052050" y="1545941"/>
            <a:ext cx="7048341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Fazer uma requisição a um webservice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Criar um web service com métodos HTTP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Iniciar uma estrutura padrão pra uma API Simples com modularização de arquivos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 rot="161729">
            <a:off x="1021175" y="7204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Criação de mOdulos</a:t>
            </a:r>
          </a:p>
        </p:txBody>
      </p:sp>
      <p:sp>
        <p:nvSpPr>
          <p:cNvPr id="351" name="Shape 351"/>
          <p:cNvSpPr/>
          <p:nvPr/>
        </p:nvSpPr>
        <p:spPr>
          <a:xfrm>
            <a:off x="863705" y="1563637"/>
            <a:ext cx="734481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fazAlgo: function(){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xxxx;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exports.fazAlgo = function(){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xxxx;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Módulos populares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3568" y="1563637"/>
            <a:ext cx="7710900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Socket.io – Serve para aplicações real-time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Mongoose – ORM pra MongoDB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Jade – Template engine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restify – REST API framework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Módulos populares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827583" y="1563637"/>
            <a:ext cx="7488831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Nodemon – Reinicia a aplicação a cada modificação.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Morgan e Logger – Fornece ferramentas de controle para API REST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Async – lib para criar funções Síncronas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Tópicos para seguir estudando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052050" y="1545941"/>
            <a:ext cx="7710900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Events e Streams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Proccess object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MongoDB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Express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Async library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Promises ao invés de callbacks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 rot="161729">
            <a:off x="976259" y="876904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Sites e Livros 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827583" y="1563637"/>
            <a:ext cx="7488831" cy="3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Livro: Node.Js: Aplicações Web Real-Time Com Node.Js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http://tableless.com.br/o-que-nodejs-primeiros-passos-com-node-js/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http://www.tutorialspoint.com/nodejs/index.htm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</a:pPr>
            <a:r>
              <a:rPr b="0" i="0" lang="en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http://nodebr.com/como-evitar-o-inferno-de-callbacks/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641158" y="629275"/>
            <a:ext cx="338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´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411510"/>
            <a:ext cx="8458087" cy="42128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8532439" y="485258"/>
            <a:ext cx="216023" cy="14401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0" y="2471738"/>
            <a:ext cx="4776787" cy="1158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THANKS!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0" y="3297237"/>
            <a:ext cx="6594474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Dúvidas?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Mande para adrianlemess@gmail.com ou renanbastos.t</a:t>
            </a: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ec</a:t>
            </a: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@gmail.com</a:t>
            </a:r>
          </a:p>
        </p:txBody>
      </p:sp>
      <p:sp>
        <p:nvSpPr>
          <p:cNvPr id="382" name="Shape 382"/>
          <p:cNvSpPr/>
          <p:nvPr/>
        </p:nvSpPr>
        <p:spPr>
          <a:xfrm>
            <a:off x="5608400" y="449600"/>
            <a:ext cx="2818200" cy="2653799"/>
          </a:xfrm>
          <a:prstGeom prst="wedgeEllipseCallout">
            <a:avLst>
              <a:gd fmla="val -57425" name="adj1"/>
              <a:gd fmla="val 37651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156176" y="915566"/>
            <a:ext cx="1648180" cy="1642247"/>
          </a:xfrm>
          <a:custGeom>
            <a:pathLst>
              <a:path extrusionOk="0" h="120000" w="12000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161729">
            <a:off x="697553" y="2220601"/>
            <a:ext cx="7029877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Mean Stack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0000">
            <a:off x="2680517" y="1083376"/>
            <a:ext cx="5544616" cy="311884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508103" y="293179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Snigle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{  JSON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3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987574"/>
            <a:ext cx="5688632" cy="361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275856" y="195485"/>
            <a:ext cx="2863689" cy="76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angers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rPr>
              <a:t>JavaScript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 rot="161729">
            <a:off x="1552465" y="1543176"/>
            <a:ext cx="2246820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INtrodução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911012"/>
            <a:ext cx="3466356" cy="34663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rian.caetano\Downloads\Node.js_logo.svg.png"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5834" y="2427733"/>
            <a:ext cx="2160240" cy="13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2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 rot="161729">
            <a:off x="916109" y="1980845"/>
            <a:ext cx="2449060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angers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Sobre o NodeJS</a:t>
            </a:r>
          </a:p>
        </p:txBody>
      </p:sp>
      <p:sp>
        <p:nvSpPr>
          <p:cNvPr id="118" name="Shape 118"/>
          <p:cNvSpPr/>
          <p:nvPr/>
        </p:nvSpPr>
        <p:spPr>
          <a:xfrm rot="120000">
            <a:off x="3410819" y="1055923"/>
            <a:ext cx="4896544" cy="3293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• Criado por Ryan Dahl e introduzido em 2009 na JSConf.EU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• Desenvolvido &amp;&amp; Mantido pela Joyent, GitHub e comunidade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• Licença MIT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• Last release: 0.12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niglet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• Baseado na Engine Google V8 </a:t>
            </a:r>
          </a:p>
        </p:txBody>
      </p:sp>
      <p:sp>
        <p:nvSpPr>
          <p:cNvPr id="119" name="Shape 119"/>
          <p:cNvSpPr/>
          <p:nvPr/>
        </p:nvSpPr>
        <p:spPr>
          <a:xfrm>
            <a:off x="8460432" y="267493"/>
            <a:ext cx="216023" cy="14401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