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handoutMasterIdLst>
    <p:handoutMasterId r:id="rId51"/>
  </p:handoutMasterIdLst>
  <p:sldIdLst>
    <p:sldId id="258" r:id="rId2"/>
    <p:sldId id="284" r:id="rId3"/>
    <p:sldId id="312" r:id="rId4"/>
    <p:sldId id="320" r:id="rId5"/>
    <p:sldId id="360" r:id="rId6"/>
    <p:sldId id="316" r:id="rId7"/>
    <p:sldId id="322" r:id="rId8"/>
    <p:sldId id="321" r:id="rId9"/>
    <p:sldId id="323" r:id="rId10"/>
    <p:sldId id="317" r:id="rId11"/>
    <p:sldId id="350" r:id="rId12"/>
    <p:sldId id="328" r:id="rId13"/>
    <p:sldId id="329" r:id="rId14"/>
    <p:sldId id="327" r:id="rId15"/>
    <p:sldId id="318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42" r:id="rId29"/>
    <p:sldId id="346" r:id="rId30"/>
    <p:sldId id="348" r:id="rId31"/>
    <p:sldId id="343" r:id="rId32"/>
    <p:sldId id="347" r:id="rId33"/>
    <p:sldId id="349" r:id="rId34"/>
    <p:sldId id="344" r:id="rId35"/>
    <p:sldId id="345" r:id="rId36"/>
    <p:sldId id="355" r:id="rId37"/>
    <p:sldId id="358" r:id="rId38"/>
    <p:sldId id="356" r:id="rId39"/>
    <p:sldId id="357" r:id="rId40"/>
    <p:sldId id="359" r:id="rId41"/>
    <p:sldId id="361" r:id="rId42"/>
    <p:sldId id="325" r:id="rId43"/>
    <p:sldId id="352" r:id="rId44"/>
    <p:sldId id="353" r:id="rId45"/>
    <p:sldId id="354" r:id="rId46"/>
    <p:sldId id="351" r:id="rId47"/>
    <p:sldId id="326" r:id="rId48"/>
    <p:sldId id="314" r:id="rId4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3741" autoAdjust="0"/>
  </p:normalViewPr>
  <p:slideViewPr>
    <p:cSldViewPr>
      <p:cViewPr varScale="1">
        <p:scale>
          <a:sx n="66" d="100"/>
          <a:sy n="66" d="100"/>
        </p:scale>
        <p:origin x="12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61F83-A5F5-E5AF-FB8A-CBB424706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E8741-44DF-81B8-437E-B0DA4D44BA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58CAE6-80AD-4C7D-8BB8-30D7DEFA319F}" type="datetimeFigureOut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028A-6DF7-07D9-9352-028B6348BE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E8A0-A8FB-689B-30AD-D4B04F7D7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FEAFA88E-FCC2-4840-9569-D64BA788FA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B1022-75F6-940C-77CD-1CC5ADBBF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EBA1-1985-21F4-A9B2-5D7DD7613C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B2839B-9765-4B6E-BC77-35D69887D96D}" type="datetimeFigureOut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E50D0-370C-3C8F-613D-77F633D23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07E7C4-94AC-E84F-36AE-970DF7261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F697-C913-D3A3-AC7D-F01EB00574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0060-4DD5-8DDB-7223-3489AFD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BE963DBD-7710-4B87-A89B-74A5C753A8A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EA715E7-52EB-1080-68F5-F88D6882E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4C5FD3EB-D2CC-4CBF-D4F6-0F0A2CA1FE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C5C8D5C-F8FD-B057-AA6E-8E291EBBE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8B5EF7-6BBB-4BE9-9BEE-EE963A507A68}" type="slidenum">
              <a:rPr lang="en-US" altLang="pt-BR" sz="1300"/>
              <a:pPr>
                <a:spcBef>
                  <a:spcPct val="0"/>
                </a:spcBef>
              </a:pPr>
              <a:t>1</a:t>
            </a:fld>
            <a:endParaRPr lang="en-US" altLang="pt-B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8BB7E11-8961-5317-A894-66A6FF8ED326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57B949D-37BA-F9ED-7C8D-D76186F4CB38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E374E9A-E786-F736-6195-8802E9E5A3C5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F8541CDC-8A84-B3E8-B7FC-FD1AC02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1C4112-CF68-4C07-874F-28A5F356ED89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84385214-A43D-9E8C-6BB1-DAA0DAE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13A263EB-0EF7-9FD9-2074-85B48A2D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B0557-243E-4BBC-AAD3-221C19FA23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951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61E31D8-54C0-4AA6-2CD6-C77B3B0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B7CAD-1500-4882-B841-50C8D9A77F42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A565C4F-CA71-9727-0914-452D081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4B4318E-25BE-7BED-5F3B-A687E0C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CE528-CB95-4D77-AC72-1BAFE301EFC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60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BB545E-B083-CB65-0F01-6140500FFC4A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EF6242F-7A4D-A052-35FA-0BB4DA4ADC98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1C4E30-E57C-8A3C-B84E-D15E20CD962E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C29F7-CAA6-C288-B1BA-648542F5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51F8-C6F0-4ED0-843B-158F632E3E8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E1EBF0-089F-12A7-9DAC-70EC373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6E8602-A9FB-3C85-7FF4-CC55465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66A0D8D-33BC-49BD-A01D-A586841BF7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655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74E9C-ECB3-15B8-AD50-543DA67D5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77113" y="228600"/>
            <a:ext cx="16224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9544-9D7A-C606-7930-79F7054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BCB3B-805E-4830-9B7C-E1A3043A3FB5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235F-3079-A143-A9EC-B813DAC4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8161-2FD3-4CD7-B6CC-AF8D638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2D426-D1CA-4B23-81D5-2441D701A8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4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D2882A-63CB-5836-61F0-B25DF3C255A9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E66CD6F-0E85-424E-E317-2919AF1A6493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0330608-63E2-9BB2-C905-9DDDFB9815FB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0389D250-A2C4-0472-D12F-F4669677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59B4-C1FA-4EFD-A5B1-A11E43BDFA5E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2819107-43DE-1BCE-CD89-142B2F3A1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2C0C8C8-DE7F-4080-952E-CD75B33FE04B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9B36EDE-ABD7-CB44-0D5B-E1154D9105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691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690458F-2CE0-4BAC-A909-EAE1B77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E26B-A468-4E2B-BEDE-BA4379D734BC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59ADB4-E568-70D1-3DAB-7401DD5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50BB60-3C9E-E0D2-7DAB-8DA570D8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2D26D-78BA-490B-9186-56F332CAE8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52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129DEDC-5C5C-6714-6D64-4606D78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D5E2-7065-4391-8594-2145F6D07FC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70D04E2-DF73-81A0-2735-8490173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F7A0146-F4CD-F6A5-226B-A8A14C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55C8-B19A-4692-8303-383C547F6A2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20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7B7EF8B-7F65-82E8-33B2-8E6DFA3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C115-CDB0-4959-827C-42492ECB5A12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9CD913-8704-E971-F0D9-4871351D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018F242-FCFE-E830-975C-65B83E7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61480-E4AF-413D-8F23-70D64904BB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13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37EB-CD3D-CA93-4E73-E7832766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325E-2C6E-45F4-BE05-00ED83EE6E3D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299DF-4CCD-A26B-B77A-A6CC711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0715B-B47D-F54D-A2B5-58A42BB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BC8C2-8E5D-48A3-AEFA-998FF3739E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29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8A9DE28-4FF8-0914-DD94-408F1C4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309-7F9F-4DFE-9062-311BD91DF7C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C460E9E-128C-1D3D-FBC5-2138AF8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EA1944D-2CA6-A1BF-266F-1E26B27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F2F0F-D752-4721-84EF-1A7D9892CE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1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6E5C6E8-18C3-5E7E-E158-1005C4844883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E957D4-2D7D-CA2B-BB13-4E45FA36C8E3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D9C40-7DF4-1882-407F-23BCFD84FA4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78165E6-65EE-B8F7-B256-96564737866E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53E53A95-CBEB-C128-B430-A9E6BD97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D376-0900-4075-96F7-B01B64C7E9A1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00703DDD-220E-ED16-8A36-13EE0DF05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ED2A448-1394-4603-B115-2DD66BA75B62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13B0986-5706-E022-4248-C8010E72D9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36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77633AF6-6093-06A6-9A35-0A92BC022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4FC1E27F-42ED-03C9-BEAD-7623D6001B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77BFC7-32FB-B987-CB50-06F2CD66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fld id="{026B0B21-CFC0-452D-A6AD-2D370AFEC27B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9FD09-1138-8A14-9546-DC20F40A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A21C8-EEE9-6183-C0B3-CE6F7C507905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8B9B6-2D47-4C5F-E7B2-50309242C89D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03BAE-6895-9277-226E-686F54143AAF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74BDA4-CD5B-7DED-7AF7-C792C249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B3FF4C32-F5F1-4BEA-B2C5-8999DFBB439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0" r:id="rId4"/>
    <p:sldLayoutId id="2147484601" r:id="rId5"/>
    <p:sldLayoutId id="2147484602" r:id="rId6"/>
    <p:sldLayoutId id="2147484608" r:id="rId7"/>
    <p:sldLayoutId id="2147484603" r:id="rId8"/>
    <p:sldLayoutId id="2147484609" r:id="rId9"/>
    <p:sldLayoutId id="2147484604" r:id="rId10"/>
    <p:sldLayoutId id="21474846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FA30790-E0AC-B49E-47AB-D35192DA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5562600"/>
            <a:ext cx="4343400" cy="838200"/>
          </a:xfrm>
        </p:spPr>
        <p:txBody>
          <a:bodyPr/>
          <a:lstStyle/>
          <a:p>
            <a:pPr eaLnBrk="1" hangingPunct="1"/>
            <a:r>
              <a:rPr lang="en-US" altLang="en-US" sz="2800"/>
              <a:t>Prof. Ermeson Andrade</a:t>
            </a:r>
            <a:br>
              <a:rPr lang="en-US" altLang="en-US" sz="2800"/>
            </a:br>
            <a:r>
              <a:rPr lang="en-US" altLang="en-US" sz="2800"/>
              <a:t>ermeson.andrade@ufrpe.br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9E245EE0-9D42-A0CD-3467-E6013428ADBE}"/>
              </a:ext>
            </a:extLst>
          </p:cNvPr>
          <p:cNvSpPr txBox="1">
            <a:spLocks/>
          </p:cNvSpPr>
          <p:nvPr/>
        </p:nvSpPr>
        <p:spPr bwMode="auto">
          <a:xfrm>
            <a:off x="762000" y="1752600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4400" dirty="0">
                <a:solidFill>
                  <a:schemeClr val="tx2"/>
                </a:solidFill>
              </a:rPr>
              <a:t>Computação para Análise de Dados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0244" name="Espaço Reservado para Número de Slide 2">
            <a:extLst>
              <a:ext uri="{FF2B5EF4-FFF2-40B4-BE49-F238E27FC236}">
                <a16:creationId xmlns:a16="http://schemas.microsoft.com/office/drawing/2014/main" id="{8DB224E1-8DB0-1D4A-9903-A8CE670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4F7F1204-8FC6-4368-8F62-46D3E3A2578A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200">
              <a:solidFill>
                <a:srgbClr val="FFFFFF"/>
              </a:solidFill>
            </a:endParaRPr>
          </a:p>
        </p:txBody>
      </p:sp>
      <p:sp>
        <p:nvSpPr>
          <p:cNvPr id="10245" name="Title 1">
            <a:extLst>
              <a:ext uri="{FF2B5EF4-FFF2-40B4-BE49-F238E27FC236}">
                <a16:creationId xmlns:a16="http://schemas.microsoft.com/office/drawing/2014/main" id="{88B55496-9341-9A11-4691-D9B0F3519767}"/>
              </a:ext>
            </a:extLst>
          </p:cNvPr>
          <p:cNvSpPr txBox="1">
            <a:spLocks/>
          </p:cNvSpPr>
          <p:nvPr/>
        </p:nvSpPr>
        <p:spPr bwMode="auto">
          <a:xfrm>
            <a:off x="266700" y="43434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Equipe: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 Beserra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renan.beserra@ufrpe.br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E971-246D-0361-EC68-A1E054338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DACF-3CF0-769C-9EC7-9177E76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7634F-AF65-DDCE-848E-039BF131D0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CIFAR10 é um conjunto de dados clássico para visão computacional que contém:</a:t>
            </a:r>
          </a:p>
          <a:p>
            <a:pPr algn="just"/>
            <a:r>
              <a:rPr lang="pt-BR" dirty="0"/>
              <a:t>60.000 imagens coloridas (32x32 pixels);</a:t>
            </a:r>
          </a:p>
          <a:p>
            <a:pPr algn="just"/>
            <a:r>
              <a:rPr lang="pt-BR" dirty="0"/>
              <a:t>Divididas em 10 classes (avião, automóvel, pássaro, gato, veado, cachorro, sapo, cavalo, navio, caminhão);</a:t>
            </a:r>
          </a:p>
          <a:p>
            <a:pPr algn="just"/>
            <a:r>
              <a:rPr lang="pt-BR" dirty="0"/>
              <a:t>50.000 imagens para treino e 10.000 para teste;</a:t>
            </a:r>
          </a:p>
          <a:p>
            <a:pPr algn="just"/>
            <a:r>
              <a:rPr lang="pt-BR" dirty="0"/>
              <a:t>É um benchmark comum para testar algoritmos de classificação de imagens.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0A6A5-1851-5D54-BEE6-8003EE1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92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9FFC1-BF82-36D3-CA18-B4346695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D647-513E-6B4B-9FF8-A4A68E1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C7651F1-EC70-4C77-C8B3-A8B1FFC7D2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7" y="1516063"/>
            <a:ext cx="6852685" cy="534193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5AAB5-07C2-3EAB-A5E5-B8DBA7A9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18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571-FE08-950B-6F21-54D4748A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02C5-2DE9-96B4-5249-E7663997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F2922-ADA9-C37A-2EDE-7C6C4913E2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Treinar uma rede neural </a:t>
            </a:r>
            <a:r>
              <a:rPr lang="pt-BR" dirty="0" err="1"/>
              <a:t>convolucional</a:t>
            </a:r>
            <a:r>
              <a:rPr lang="pt-BR" dirty="0"/>
              <a:t> (CNN) para classificar imagens do </a:t>
            </a:r>
            <a:r>
              <a:rPr lang="pt-BR" dirty="0" err="1"/>
              <a:t>dataset</a:t>
            </a:r>
            <a:r>
              <a:rPr lang="pt-BR" dirty="0"/>
              <a:t> CIFAR10 em suas 10 categorias, demonstrando:</a:t>
            </a:r>
          </a:p>
          <a:p>
            <a:pPr algn="just"/>
            <a:r>
              <a:rPr lang="pt-BR" dirty="0"/>
              <a:t>Carregar e preparar dados de imagem;</a:t>
            </a:r>
          </a:p>
          <a:p>
            <a:pPr algn="just"/>
            <a:r>
              <a:rPr lang="pt-BR" dirty="0"/>
              <a:t>Implementar uma arquitetura CNN;</a:t>
            </a:r>
          </a:p>
          <a:p>
            <a:pPr algn="just"/>
            <a:r>
              <a:rPr lang="pt-BR" dirty="0"/>
              <a:t>Treinar e avaliar o modelo;</a:t>
            </a:r>
          </a:p>
          <a:p>
            <a:pPr algn="just"/>
            <a:r>
              <a:rPr lang="pt-BR" dirty="0"/>
              <a:t>Aplicar a predição no modelo.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E8ECC8-153E-9C61-F0EF-7D216ED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254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BA38-02B6-2C25-083A-617B431C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467AB-19A3-F2C5-FE4A-B61B9CF1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 implementação faz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0D010-79CD-9162-8F73-A12359D1CA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algn="just"/>
            <a:r>
              <a:rPr lang="pt-BR" dirty="0"/>
              <a:t>Instalação e Carregamento de Pacotes;</a:t>
            </a:r>
          </a:p>
          <a:p>
            <a:pPr algn="just"/>
            <a:r>
              <a:rPr lang="pt-BR" dirty="0"/>
              <a:t>Preparação dos Dados;</a:t>
            </a:r>
          </a:p>
          <a:p>
            <a:pPr algn="just"/>
            <a:r>
              <a:rPr lang="pt-BR" dirty="0"/>
              <a:t>Definição da Arquitetura CNN;</a:t>
            </a:r>
          </a:p>
          <a:p>
            <a:pPr algn="just"/>
            <a:r>
              <a:rPr lang="pt-BR" dirty="0"/>
              <a:t>Treinamento do Modelo;</a:t>
            </a:r>
          </a:p>
          <a:p>
            <a:pPr algn="just"/>
            <a:r>
              <a:rPr lang="pt-BR" dirty="0"/>
              <a:t>Avaliação dos Resultados;</a:t>
            </a:r>
          </a:p>
          <a:p>
            <a:pPr algn="just"/>
            <a:r>
              <a:rPr lang="pt-BR" dirty="0"/>
              <a:t>Carregamento e Pré-processamento de Imagens;</a:t>
            </a:r>
          </a:p>
          <a:p>
            <a:pPr algn="just"/>
            <a:r>
              <a:rPr lang="pt-BR" dirty="0"/>
              <a:t>Carregamento do Modelo Treinado;</a:t>
            </a:r>
          </a:p>
          <a:p>
            <a:pPr algn="just"/>
            <a:r>
              <a:rPr lang="pt-BR" dirty="0"/>
              <a:t>Carregamento e Predição da Imagem;</a:t>
            </a:r>
          </a:p>
          <a:p>
            <a:pPr algn="just"/>
            <a:r>
              <a:rPr lang="pt-BR" dirty="0"/>
              <a:t>Visualização de Imagens com Predição.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15384-FBEF-E3C9-32CD-7A231FF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713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9AC6-0F76-033D-4F37-1DD68D6A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A061-BE3D-BC25-CC7B-5341A1BB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95F0F-C918-E515-CD7A-5F4AF3628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algn="just"/>
            <a:r>
              <a:rPr lang="pt-BR" dirty="0"/>
              <a:t>Instalação dos pacotes e carregamento das </a:t>
            </a:r>
            <a:r>
              <a:rPr lang="pt-BR" dirty="0" err="1"/>
              <a:t>bibliotetas</a:t>
            </a: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353E3D-8D29-2744-C187-7CDFED76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15EBDA-5E74-A4D4-F8BB-D1ED36EE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682"/>
              </p:ext>
            </p:extLst>
          </p:nvPr>
        </p:nvGraphicFramePr>
        <p:xfrm>
          <a:off x="417576" y="2286000"/>
          <a:ext cx="8308848" cy="4454656"/>
        </p:xfrm>
        <a:graphic>
          <a:graphicData uri="http://schemas.openxmlformats.org/drawingml/2006/table">
            <a:tbl>
              <a:tblPr/>
              <a:tblGrid>
                <a:gridCol w="830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66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Instala os pacotes necessários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install.packages("torchvision")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install.packages("luz")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install.packages("ggplot2")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Carrega as bibliotecas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library(torch)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torchvision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library(luz)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library(ggplot2)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5D41-2A80-0C7C-6F1B-6D0A1E52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EE9F-3AE3-9AC5-B91B-79BCC7F6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90D77-F075-7A86-93A1-076E18E88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9BFE6-C59C-3DDC-B4B0-605537B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146D92-42CE-140B-6358-DD062917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60789"/>
              </p:ext>
            </p:extLst>
          </p:nvPr>
        </p:nvGraphicFramePr>
        <p:xfrm>
          <a:off x="495300" y="2667000"/>
          <a:ext cx="8153400" cy="363931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Define transformações para normalizar as imagens (usando médias e desvios padrão conhecidos do CIFAR10)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transform &lt;- function(img) {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transform_to_tensor() %&gt;%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transform_normalize(mean = c(0.4914, 0.4822, 0.4465),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std = c(0.2470, 0.2435, 0.2616))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8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581F-584C-8C96-2479-DBFD6069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8B4C4-7E0D-3EBE-F82D-CD8950F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1214B-5899-16C6-65CF-54E2439177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D1804-9A1F-79A1-D5C3-E16F05A5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52AC610-37BB-6491-8524-6092B646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2107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2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2177-E1E2-6FB9-C866-8D521273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D47FC-C400-A205-B220-8533D1B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EC846-ACAA-D762-B317-C6B92C36D2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E5C9DC-78B9-D7D2-FE2F-A6581265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3618AB7-8318-55F0-39A6-C260C6866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08143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teste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FALSE,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273B-A5B5-B384-D493-F74EA80E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56D3-C3E4-C598-461B-63B1E855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9035-CE91-651F-E5D5-CA7128F95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208324-4A46-3BC7-BB05-D9CFF6F0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A398E50-9000-03FC-12E8-BDA734AC2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53388"/>
              </p:ext>
            </p:extLst>
          </p:nvPr>
        </p:nvGraphicFramePr>
        <p:xfrm>
          <a:off x="495300" y="2667000"/>
          <a:ext cx="8153400" cy="254965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alimentar os dados em batches durante o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128,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shuffle = TRUE)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D347-E067-3AA4-9141-680EAC0D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F7EA-4097-06DA-D38E-766B709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04C5F-DDD9-F76C-7506-CD6C7E359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3189E-F0DA-FDE7-7716-3C48697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3CE5237-0EDF-AA39-EDEF-550207F2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84060"/>
              </p:ext>
            </p:extLst>
          </p:nvPr>
        </p:nvGraphicFramePr>
        <p:xfrm>
          <a:off x="495300" y="2667000"/>
          <a:ext cx="8153400" cy="245555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uma rede neural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nn_module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"CIFAR10_CNN",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initialize = function() {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4">
            <a:extLst>
              <a:ext uri="{FF2B5EF4-FFF2-40B4-BE49-F238E27FC236}">
                <a16:creationId xmlns:a16="http://schemas.microsoft.com/office/drawing/2014/main" id="{99C21CD3-F60F-AF72-96E0-508B235C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20788"/>
            <a:ext cx="850106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CNN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(</a:t>
            </a:r>
            <a:r>
              <a:rPr lang="pt-BR" altLang="pt-BR" sz="4400" dirty="0" err="1">
                <a:solidFill>
                  <a:schemeClr val="tx2"/>
                </a:solidFill>
              </a:rPr>
              <a:t>Convolutional</a:t>
            </a:r>
            <a:r>
              <a:rPr lang="pt-BR" altLang="pt-BR" sz="4400" dirty="0">
                <a:solidFill>
                  <a:schemeClr val="tx2"/>
                </a:solidFill>
              </a:rPr>
              <a:t> Neural Network)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</p:txBody>
      </p:sp>
      <p:sp>
        <p:nvSpPr>
          <p:cNvPr id="12291" name="Título 1">
            <a:extLst>
              <a:ext uri="{FF2B5EF4-FFF2-40B4-BE49-F238E27FC236}">
                <a16:creationId xmlns:a16="http://schemas.microsoft.com/office/drawing/2014/main" id="{DB29C69F-68D2-7115-B1EE-470315C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2292" name="Espaço Reservado para Número de Slide 1">
            <a:extLst>
              <a:ext uri="{FF2B5EF4-FFF2-40B4-BE49-F238E27FC236}">
                <a16:creationId xmlns:a16="http://schemas.microsoft.com/office/drawing/2014/main" id="{21A86086-9799-867D-EC42-530013E7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E377AFFA-A7BB-4D87-9ECA-717A538ABF4B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3234-3BF2-225D-4F0B-41886120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F9B5C-86F8-E878-C107-DC4E28BB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C1EBD-FD68-38C4-0F2B-59C9A0312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07B895-BA42-E4FE-8D39-781E25C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9D9B7FF-A662-42A4-63F1-0FE3505D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9240"/>
              </p:ext>
            </p:extLst>
          </p:nvPr>
        </p:nvGraphicFramePr>
        <p:xfrm>
          <a:off x="152400" y="2667000"/>
          <a:ext cx="8839200" cy="26385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camadas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convolucionais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com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ReLU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self$conv1 &lt;- nn_conv2d(3, 32, kernel_size = 3, padding = 1)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self$conv2 &lt;- nn_conv2d(32, 64,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self$conv3 &lt;- nn_conv2d(64, 128,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self$conv4 &lt;- nn_conv2d(128, 128, kernel_size = 3, padding = 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272E-6F32-CA4D-BD0A-34096AC5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E4FAB-B330-7D1E-97AD-FCD4E4A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5BE7B-D69B-88CE-C115-225A18439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23FEA-9A1A-5DEF-A2C5-14F38920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91F1C4-6069-9E5B-CE79-067F83B5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21746"/>
              </p:ext>
            </p:extLst>
          </p:nvPr>
        </p:nvGraphicFramePr>
        <p:xfrm>
          <a:off x="152400" y="2667000"/>
          <a:ext cx="8839200" cy="2007451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Camadas de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pooling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Dropout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regularização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self$pool &lt;- nn_max_pool2d(2)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 &lt;- nn_dropout(p = 0.5)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BDE9-1C51-8DFD-F2EC-E87B7FD0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6F59-D695-9A7E-78FC-BDC93C8D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8D3FD-B6FE-68C2-42A0-617DFFFB2C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8DFE1-80C3-0E9D-FB53-40519FA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44404FA-7917-AB52-6B3D-34C1CD39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51081"/>
              </p:ext>
            </p:extLst>
          </p:nvPr>
        </p:nvGraphicFramePr>
        <p:xfrm>
          <a:off x="152400" y="2667000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Camadas fully connected (calcularemos o tamanho automaticamente)    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 &lt;- NULL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 &lt;- nn_linear(512, 10)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2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A4B4-3C0A-7FFB-61E8-21162F55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9D501-8621-3DBB-DD35-D2F5FB5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987F6-EF6C-740F-6DD3-068CD1578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E4B0C-523E-5C65-CF6B-3C88884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830C7A-C374-3D4B-B5AA-1BD77420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6158"/>
              </p:ext>
            </p:extLst>
          </p:nvPr>
        </p:nvGraphicFramePr>
        <p:xfrm>
          <a:off x="152400" y="2134104"/>
          <a:ext cx="8839200" cy="472389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 auxiliar para cálculo de dimensões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self$dim_calculator &lt;- nn_sequential(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nn_conv2d(3, 32, kernel_size = 3, padding = 1),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nn_conv2d(32, 64,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nn_conv2d(64,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nn_conv2d(128,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nn_flatten()    )  },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549B-5CAC-590B-D3C7-CD53B06C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4C11-EBA4-F171-523D-7079C9BF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6D7D9-5774-CD77-4F84-027DDF9EA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14C35-AFD2-E90C-697E-0C6FD08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AFCAFBD-978F-8027-639A-F66917F6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36488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= function(x) {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Calcular dimensões na primeira execução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(is.null(self$fc1)) {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test_output &lt;- self$dim_calculator(x)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input_size &lt;- dim(test_output)[2]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self$fc1 &lt;- nn_linear(input_size, 512)$to(device = x$device)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7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91BA-3DA5-CC0D-0DDB-4DF70A9D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20B68-083A-7737-6C1D-C07ECD9E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66070-D034-D00D-A978-DBEDE26A4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FD8EBC-463A-43FD-3FA9-4A9F4F2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9CA40B8-EFBA-90E0-F718-C337D8A0E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2264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%&gt;%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Bloco 1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self$conv2()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4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D5613-798C-4DF5-5B2A-1B248A9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99A2-0052-D03E-3C37-69964C2D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76EF0-5263-01C1-63D8-D5D3D61E2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BF18D-07BB-CF33-C8B1-3F7F9E5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B9CB2FE-B5B0-EF23-90BC-5FC29F85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8582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Bloco 2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self$conv3()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self$conv4()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self$dropout()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20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789C5-02C1-F922-7281-55066517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A6D6-F0D2-6DD6-A09A-8D7BF52D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6EB70-8C68-E80C-F5CF-E5C403EFE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7631C4-865F-86D2-3A87-D581668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37245D-88AC-445A-A808-A7AF7639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9583"/>
              </p:ext>
            </p:extLst>
          </p:nvPr>
        </p:nvGraphicFramePr>
        <p:xfrm>
          <a:off x="152400" y="2286000"/>
          <a:ext cx="8839200" cy="4091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Achatar para a camada linear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torch_flatten(start_dim = 2)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Classificador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self$fc2()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1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6C51-B926-1710-D533-897A5420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933E-375C-8FFD-29AA-131FF97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D9765-98C5-D71B-86A1-24CF055BD0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163EF-A95B-407A-CEBA-85D07DC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C35BB5E-A223-DF07-BDB0-D12F5DE5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08595"/>
              </p:ext>
            </p:extLst>
          </p:nvPr>
        </p:nvGraphicFramePr>
        <p:xfrm>
          <a:off x="152400" y="2150146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fitted &lt;- net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Configura o modelo com a função de perda de entropia cruzada, com o otimizador Adam e com a métrica acurácia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setup(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loss = nn_cross_entropy_loss(),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optimizer = optim_adam,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metrics = list(luz_metric_accuracy())  )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set_hparams() %&gt;%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11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81BF-CAE3-BEBC-D3F7-188C6E67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E4E3A-08A1-6D80-D6D6-14D28CBC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EDD5-D970-34FA-E2EB-5990642A6F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56202-EAC5-38C9-E468-A27BE17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0244D7-B74D-A6FD-02CE-DC2C10FCF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9506"/>
              </p:ext>
            </p:extLst>
          </p:nvPr>
        </p:nvGraphicFramePr>
        <p:xfrm>
          <a:off x="152400" y="2150146"/>
          <a:ext cx="8839200" cy="336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Treina por 20 épocas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fit(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train_dl,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valid_data = test_dl,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epochs = 20,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Inclui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callbacks para early stopping e checkpointing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callbacks = list(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luz_callback_early_stopping(patience = 3),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luz_callback_model_checkpoint(path = "./models/")    )  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C380607-BE9B-EF97-C975-251AEB1D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/>
              <a:t>Sumário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BFE33413-97A9-52C0-E2AD-E1AADCCE41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/>
          <a:lstStyle/>
          <a:p>
            <a:r>
              <a:rPr lang="pt-BR" altLang="pt-BR" dirty="0"/>
              <a:t>Introdução ao CNN</a:t>
            </a:r>
          </a:p>
          <a:p>
            <a:r>
              <a:rPr lang="pt-BR" altLang="pt-BR" dirty="0"/>
              <a:t>Vantagens e desvantagens </a:t>
            </a:r>
          </a:p>
          <a:p>
            <a:r>
              <a:rPr lang="pt-BR" altLang="pt-BR" dirty="0"/>
              <a:t>Etapas do CNN</a:t>
            </a:r>
          </a:p>
          <a:p>
            <a:r>
              <a:rPr lang="pt-BR" altLang="pt-BR" dirty="0"/>
              <a:t>Sobre o </a:t>
            </a:r>
            <a:r>
              <a:rPr lang="pt-BR" altLang="pt-BR" dirty="0" err="1"/>
              <a:t>dataset</a:t>
            </a:r>
            <a:r>
              <a:rPr lang="pt-BR" altLang="pt-BR" dirty="0"/>
              <a:t> CIFAR10</a:t>
            </a:r>
          </a:p>
          <a:p>
            <a:r>
              <a:rPr lang="pt-BR" altLang="pt-BR" dirty="0"/>
              <a:t>Objetivo da implementação</a:t>
            </a:r>
          </a:p>
          <a:p>
            <a:r>
              <a:rPr lang="pt-BR" altLang="pt-BR" dirty="0"/>
              <a:t>O que a implementação faz</a:t>
            </a:r>
          </a:p>
          <a:p>
            <a:r>
              <a:rPr lang="pt-BR" altLang="pt-BR" dirty="0"/>
              <a:t>Implementação do CNN</a:t>
            </a:r>
          </a:p>
          <a:p>
            <a:r>
              <a:rPr lang="pt-BR" altLang="pt-BR" dirty="0"/>
              <a:t>Exercício </a:t>
            </a:r>
          </a:p>
          <a:p>
            <a:r>
              <a:rPr lang="pt-BR" altLang="pt-BR" dirty="0"/>
              <a:t>Referências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C64B2772-8F35-FD5F-3BEA-22FED7C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AF4F094-E0F3-4714-B34A-2F8BD085FE92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3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2B1D-0668-0395-D73A-F3302D05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B803-50FD-F930-DE9D-2E7D6B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6237A-E825-F87C-2C1A-3D79CC79B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  <a:p>
            <a:pPr lvl="1" algn="just"/>
            <a:r>
              <a:rPr lang="pt-BR" dirty="0"/>
              <a:t>Treinamento em progresso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C54DB6-6B35-4277-DCB1-A73EEEF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12B19A6-801F-226A-16FC-7E259576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76283"/>
              </p:ext>
            </p:extLst>
          </p:nvPr>
        </p:nvGraphicFramePr>
        <p:xfrm>
          <a:off x="152400" y="3508325"/>
          <a:ext cx="8839200" cy="26969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1/20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1.8113 - Acc: 0.3201                                                 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1.4293 - Acc: 0.4776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20/20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0.764 - Acc: 0.7285                                                  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0.7109 - Acc: 0.7526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374353B-6C77-849E-6263-93E6F652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718"/>
            <a:ext cx="9129395" cy="3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80D28-B195-6089-E04C-5381E432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9585-AE34-900A-59E9-809DD8D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3F3E8-A99F-B6CC-EC9E-50E091BDEF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B5CDBF-E2E3-15EB-65B2-30532752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B0CF73-896C-1FDF-F571-508D5F46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95868"/>
              </p:ext>
            </p:extLst>
          </p:nvPr>
        </p:nvGraphicFramePr>
        <p:xfrm>
          <a:off x="152400" y="2150146"/>
          <a:ext cx="8839200" cy="1167137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9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um gráfico com o progresso do treino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plot(fitted)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1CD32A1-148B-B929-CDDC-16F51BE9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" y="3574602"/>
            <a:ext cx="9144000" cy="32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9F6B-F9DD-4555-4081-4587C92A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F3221-B484-3B9D-365C-8C463A3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9A8-3703-6800-BECA-7DE0142C86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r>
              <a:rPr lang="pt-BR" dirty="0"/>
              <a:t>Progresso da avaliação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B5B7AB-5F64-E929-0ADE-C1BD6BB9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D747B7D-4845-6060-454D-3AC8C32A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55046"/>
              </p:ext>
            </p:extLst>
          </p:nvPr>
        </p:nvGraphicFramePr>
        <p:xfrm>
          <a:off x="152400" y="2403886"/>
          <a:ext cx="8839200" cy="11671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Avalia o modelo no conjunto de teste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evaluation &lt;- fitted %&gt;% evaluate(data = test_dl)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85BAA67-2EED-5CA4-C1AC-BDF841E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" y="4452902"/>
            <a:ext cx="9144000" cy="2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4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B292-3376-A2D0-173B-9CA8DEB8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601C0-19C8-D9B9-2502-74B486F2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73521-69D3-6D72-9E28-16A96E7B31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692B93-2003-A18C-34E8-22930B9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5517EB-BDCB-BE0B-3A0F-30094A3C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26377"/>
              </p:ext>
            </p:extLst>
          </p:nvPr>
        </p:nvGraphicFramePr>
        <p:xfrm>
          <a:off x="152400" y="2289847"/>
          <a:ext cx="8839200" cy="10332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8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8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todas as métricas disponíveis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print(evaluation)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99F535-B806-7EF4-EDC0-1BC1DEF7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32845"/>
              </p:ext>
            </p:extLst>
          </p:nvPr>
        </p:nvGraphicFramePr>
        <p:xfrm>
          <a:off x="152400" y="3704123"/>
          <a:ext cx="8839200" cy="1432232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`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luz_module_evaluation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`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Results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─────────────────────────────────────────────────────────────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loss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0.7109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acc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0.7526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49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FAFA-DE81-ABC7-3F8E-4D9A76BC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4D65-40F5-849B-D95C-E171C31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AB4B8-11E1-F49E-E82B-4E1BE55668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94AE7E-02A1-7C62-0A24-F90CE80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9F5C970-6106-5104-8204-B25B4F3C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80899"/>
              </p:ext>
            </p:extLst>
          </p:nvPr>
        </p:nvGraphicFramePr>
        <p:xfrm>
          <a:off x="152400" y="2150146"/>
          <a:ext cx="8839200" cy="23642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Verifica a acurácia do teste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(!is.null(evaluation$records$metrics$valid[[1]]$acc))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test_acc &lt;- evaluation$records$metrics$valid[[1]]$acc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print(paste("Acurácia no teste:", round(test_acc * 100, 2), "%"))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else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print("Não foi possível encontrar a métrica de acurácia")}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28B2DCE-706E-A7E5-FD22-3C2BBAEA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4785"/>
              </p:ext>
            </p:extLst>
          </p:nvPr>
        </p:nvGraphicFramePr>
        <p:xfrm>
          <a:off x="2555748" y="5064328"/>
          <a:ext cx="4267200" cy="700712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[1] "Acurácia no teste: 75.26 %"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ED74-BCC6-9838-24EA-2313581A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8AB-0CB6-89F5-7975-AB3DFCAE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9BC89-CB18-4E5E-4D82-7AD3C7C2D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B0D96-54C8-2F00-6783-341F2497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5FB20D2-45A0-714D-BA08-3C4BD95A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507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Função para pré-processamento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preprocess_image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Carrega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image_read(image_path)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Redimensiona para 32x32 (tamanho do CIFAR10)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image_resize(img, "32x32!")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array numérico (0-255) e depois normaliza (0-1)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as.integer(img[[1]]) / 255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Reorganiza as dimensões para (C, H, W) - canais primeiro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aperm(img_array, c(3, 1, 2))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tensor torch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torch_tensor(img_array, dtype = torch_float32())  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4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DE81-6F72-6C99-D52A-A60D9A14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4664B-56A8-8803-ED1A-C8BCE2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D378E-E397-87EF-2D13-4162D63934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904CF-9246-4D33-2CB8-0E471AE3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49E286-EEE6-7628-2EF9-A70D48D2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4343"/>
              </p:ext>
            </p:extLst>
          </p:nvPr>
        </p:nvGraphicFramePr>
        <p:xfrm>
          <a:off x="152400" y="2150147"/>
          <a:ext cx="8839200" cy="26969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Aplica normalização (usando os mesmos parâmetros do treino)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transform_normalize(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img_tensor,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mean = c(0.4914, 0.4822, 0.4465),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std = c(0.2470, 0.2435, 0.2616)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8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A5EE-7428-8B52-9673-3C05AEA6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061F8-A5CE-F3E5-5AB8-6412B123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5DB1F-7401-CBA1-F4B1-D22B21C35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do Modelo Treinado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3C0B2-B1C1-478F-65B1-CD0A2A3E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9FA6CB0-43A3-C626-B7D7-2AC5858E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7437"/>
              </p:ext>
            </p:extLst>
          </p:nvPr>
        </p:nvGraphicFramePr>
        <p:xfrm>
          <a:off x="152400" y="2150146"/>
          <a:ext cx="8839200" cy="82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 &lt;- fitted$model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56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499B-3E79-BE0B-31ED-9252BE63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3698F-0FA1-5B38-0D95-5ACC4FE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EC97E-9A17-197D-0011-419EDDDE81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169A2-A61E-B75C-B580-3378C425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3F7E10-5671-AB63-FE76-ED325707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7815"/>
              </p:ext>
            </p:extLst>
          </p:nvPr>
        </p:nvGraphicFramePr>
        <p:xfrm>
          <a:off x="152400" y="2150147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Classes do CIFAR10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cifar10_classes &lt;- c("avião", "automóvel", "pássaro", "gato”, "veado", "cachorro", "sapo", "cavalo", "navio", "caminhão")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Pré-processa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preprocess_image(image_path)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Adiciona dimensão de batch (1, 3, 32, 32)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 img_tensor$unsqueeze(1)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42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CFFA-660E-6030-1446-6AB8FA26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E7A4-E7F9-02EB-0C8F-985E1505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E0E4C-0E8A-4DA4-49EB-885B5CDBB7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022FA-559C-98D6-783B-8FA68F4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E24871-A54C-ED02-D969-F8C9B67FB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0510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Faz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predição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model$eval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with_no_grad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output &lt;- model(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img_tensor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probs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nnf_softmax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(output, dim = 2)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pred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torch_argmax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(probs, dim = 2)  })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Retorna resultados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list(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class = cifar10_classes[as.integer(pred) + 1],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probability = as.numeric(torch_max(probs)$item())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6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F012-FE8E-5E7B-1ED6-4B39A1B1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FC9F-1565-2533-7C2F-55EFABED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EA67E-FC2A-7842-6E9C-E72D1CB07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Redes Neurais </a:t>
            </a:r>
            <a:r>
              <a:rPr lang="pt-BR" dirty="0" err="1"/>
              <a:t>Convolucionais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 são um tipo de arquitetura de rede neural projetada para processar dados com estrutura espacial, como imagens, sinais e séries temporais. Elas são amplamente utilizadas em tarefas como:</a:t>
            </a:r>
          </a:p>
          <a:p>
            <a:pPr lvl="1" algn="just"/>
            <a:r>
              <a:rPr lang="pt-BR" dirty="0"/>
              <a:t>Classificação de imagens e sons;</a:t>
            </a:r>
          </a:p>
          <a:p>
            <a:pPr lvl="1" algn="just"/>
            <a:r>
              <a:rPr lang="pt-BR" dirty="0"/>
              <a:t>Reconhecimento de objetos; </a:t>
            </a:r>
          </a:p>
          <a:p>
            <a:pPr lvl="1" algn="just"/>
            <a:r>
              <a:rPr lang="pt-BR" dirty="0"/>
              <a:t>Detecção de anomalias;</a:t>
            </a:r>
          </a:p>
          <a:p>
            <a:pPr lvl="1" algn="just"/>
            <a:r>
              <a:rPr lang="pt-BR" dirty="0"/>
              <a:t>Reconhecimento de padrões em sensores (IoT, dispositivos de borda).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476BD4-1DC7-3800-0011-4951976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663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1E3F-9FB4-B930-EE46-1D507DE3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CAC0-FF9B-B263-B83B-B9C0307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19525-F9DA-DDAD-E1FD-2E71CE75B3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/>
              <a:t>Visualização de </a:t>
            </a:r>
            <a:r>
              <a:rPr lang="pt-BR" dirty="0"/>
              <a:t>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7671E8-0F3C-F2A7-0F8A-C11C5B8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9C3267A-B806-1347-46C4-694E72ADA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5563"/>
              </p:ext>
            </p:extLst>
          </p:nvPr>
        </p:nvGraphicFramePr>
        <p:xfrm>
          <a:off x="152400" y="2150147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Substitua pelo caminho da sua imagem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endParaRPr kumimoji="0" lang="pt-BR" sz="1600" u="sng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sprintf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("Predição: %s (%.2f%% de confiança)\n",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resultado$class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resultado$probability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 100))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F914B82-7C31-9C34-BA48-B2BCB990B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20902"/>
              </p:ext>
            </p:extLst>
          </p:nvPr>
        </p:nvGraphicFramePr>
        <p:xfrm>
          <a:off x="2233422" y="5105400"/>
          <a:ext cx="4911852" cy="700712"/>
        </p:xfrm>
        <a:graphic>
          <a:graphicData uri="http://schemas.openxmlformats.org/drawingml/2006/table">
            <a:tbl>
              <a:tblPr/>
              <a:tblGrid>
                <a:gridCol w="491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Predição: cavalo (99.97% de confiança)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9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6B0B-D3EC-F26A-4CFD-7170079B2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44979-1F16-F7E3-508A-E766534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10F47-4091-4830-CC82-A630A775FB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Visualização de 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EEB56-811B-0AF9-2114-7FE46355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4B9704C-F02F-B98B-B806-E022010C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29687"/>
              </p:ext>
            </p:extLst>
          </p:nvPr>
        </p:nvGraphicFramePr>
        <p:xfrm>
          <a:off x="152400" y="2150147"/>
          <a:ext cx="8839200" cy="16098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Visualizar a imagem</a:t>
                      </a: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image_read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804361E-CFE3-C6E2-ED25-3FF5F4AC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947619"/>
            <a:ext cx="3886200" cy="26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2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25EC-405C-F056-1117-8433BA9F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4C2A-5E68-86A8-11DE-79E2B5B6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8554E-9239-600C-6119-E25CF0E2B3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MNIST é um grande banco de dados de dígitos manuscritos que é comumente usado para treinar vários sistemas de processamento de imagens. Ele tem um conjunto de treinamento de 60.000 imagens em tons de cinza 28x28 dos 10 dígitos e um conjunto de teste de 10.000 exemplos.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1D1CC-DFB0-98E7-A176-DD5A76F2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42</a:t>
            </a:fld>
            <a:endParaRPr lang="en-US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426139-639F-022E-ABB9-71141B0C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73" y="4332912"/>
            <a:ext cx="4154854" cy="25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1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F198-89A9-FB9B-C40A-5C03FF6A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E4D9-5B77-914C-7D20-3E6D8F1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AEF0A-CE3D-72C2-7B24-2C0D971835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Configuração Inicial:</a:t>
            </a:r>
          </a:p>
          <a:p>
            <a:pPr lvl="1"/>
            <a:r>
              <a:rPr lang="pt-BR" dirty="0"/>
              <a:t>Instalar os pacotes se necessário: </a:t>
            </a: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torchvision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("luz")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("ggplot2")</a:t>
            </a:r>
          </a:p>
          <a:p>
            <a:r>
              <a:rPr lang="pt-BR" dirty="0"/>
              <a:t>Carregue as bibliotecas;</a:t>
            </a:r>
          </a:p>
          <a:p>
            <a:r>
              <a:rPr lang="pt-BR" dirty="0"/>
              <a:t>Configure as sementes para reprodutibilidade;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37CBE4-B2B3-B663-CD65-E17023D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8765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5CA30-13D8-FF34-5F1F-E736DB7B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5CDD-9AB7-E227-54AA-09060EB1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8022-B850-27A8-8CB0-E055C93384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Faça o pré-processamento dos dados:</a:t>
            </a:r>
          </a:p>
          <a:p>
            <a:pPr lvl="1"/>
            <a:r>
              <a:rPr lang="pt-BR" dirty="0"/>
              <a:t>Converta a imagem para tensor;</a:t>
            </a:r>
          </a:p>
          <a:p>
            <a:pPr lvl="1"/>
            <a:r>
              <a:rPr lang="pt-BR" dirty="0"/>
              <a:t>Normalize os valores com a média e o desvio padrão;</a:t>
            </a:r>
          </a:p>
          <a:p>
            <a:r>
              <a:rPr lang="pt-BR" dirty="0"/>
              <a:t>Carregue o </a:t>
            </a:r>
            <a:r>
              <a:rPr lang="pt-BR" dirty="0" err="1"/>
              <a:t>Dataset</a:t>
            </a:r>
            <a:r>
              <a:rPr lang="pt-BR" dirty="0"/>
              <a:t> com </a:t>
            </a:r>
            <a:r>
              <a:rPr lang="pt-BR" dirty="0" err="1"/>
              <a:t>mnist_dataset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r>
              <a:rPr lang="pt-BR" dirty="0"/>
              <a:t>Crie os </a:t>
            </a:r>
            <a:r>
              <a:rPr lang="pt-BR" dirty="0" err="1"/>
              <a:t>DataLoaders</a:t>
            </a:r>
            <a:r>
              <a:rPr lang="pt-BR" dirty="0"/>
              <a:t> com </a:t>
            </a:r>
            <a:r>
              <a:rPr lang="pt-BR" dirty="0" err="1"/>
              <a:t>dataloader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DE6B3-1E66-FF2E-AC08-82E5994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4544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BEE3-41F8-F5BF-B883-E7029AA8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F5EF-B9FA-2A52-CF20-7C6C5BE1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608E6-6F7E-03B0-B0B1-EDD2ACFD46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Defina a Arquitetura CNN com </a:t>
            </a:r>
            <a:r>
              <a:rPr lang="pt-BR" dirty="0" err="1"/>
              <a:t>nn_module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3 camadas </a:t>
            </a:r>
            <a:r>
              <a:rPr lang="pt-BR" dirty="0" err="1"/>
              <a:t>convolucionais</a:t>
            </a:r>
            <a:r>
              <a:rPr lang="pt-BR" dirty="0"/>
              <a:t> com nn_conv2d();</a:t>
            </a:r>
          </a:p>
          <a:p>
            <a:pPr lvl="1"/>
            <a:r>
              <a:rPr lang="pt-BR" dirty="0"/>
              <a:t>1 camada de </a:t>
            </a:r>
            <a:r>
              <a:rPr lang="pt-BR" dirty="0" err="1"/>
              <a:t>Pooling</a:t>
            </a:r>
            <a:r>
              <a:rPr lang="pt-BR" dirty="0"/>
              <a:t> com nn_max_pool2d() e 2 de </a:t>
            </a:r>
            <a:r>
              <a:rPr lang="pt-BR" dirty="0" err="1"/>
              <a:t>Dropout</a:t>
            </a:r>
            <a:r>
              <a:rPr lang="pt-BR" dirty="0"/>
              <a:t> com nn_dropout2d();</a:t>
            </a:r>
          </a:p>
          <a:p>
            <a:pPr lvl="1"/>
            <a:r>
              <a:rPr lang="pt-BR" dirty="0"/>
              <a:t>2 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nn_linear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Fluxo de Dados (</a:t>
            </a:r>
            <a:r>
              <a:rPr lang="pt-BR" dirty="0" err="1"/>
              <a:t>forward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Primeiro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Segundo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Preparação para camadas densas com </a:t>
            </a:r>
            <a:r>
              <a:rPr lang="pt-BR" dirty="0" err="1"/>
              <a:t>torch_flatten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 e </a:t>
            </a:r>
            <a:r>
              <a:rPr lang="pt-BR" dirty="0" err="1"/>
              <a:t>nnf_log_softmax</a:t>
            </a:r>
            <a:r>
              <a:rPr lang="pt-BR" dirty="0"/>
              <a:t>().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3B2C1-416B-D876-9255-3D954212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02505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69A31-1C86-746A-16DE-9A6E3AEF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55D4-CA21-1DBE-3621-825BA425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DA8E9-C498-2905-DD00-90C6A6471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Configure o modelo com Luz (utilize o Otimizador Adam);</a:t>
            </a:r>
          </a:p>
          <a:p>
            <a:r>
              <a:rPr lang="pt-BR" dirty="0"/>
              <a:t>Treine o modelo (determine 5 épocas);</a:t>
            </a:r>
          </a:p>
          <a:p>
            <a:r>
              <a:rPr lang="pt-BR" dirty="0"/>
              <a:t>Mostre as métricas de treino e validação no gráfico;</a:t>
            </a:r>
          </a:p>
          <a:p>
            <a:r>
              <a:rPr lang="pt-BR" dirty="0"/>
              <a:t>Avalie o conjunto de teste;</a:t>
            </a:r>
          </a:p>
          <a:p>
            <a:r>
              <a:rPr lang="pt-BR" dirty="0"/>
              <a:t>Mostre a acurácia no teste;</a:t>
            </a:r>
          </a:p>
          <a:p>
            <a:r>
              <a:rPr lang="pt-BR" dirty="0"/>
              <a:t>Carregamento e Pré-processamento de Imagens;</a:t>
            </a:r>
          </a:p>
          <a:p>
            <a:r>
              <a:rPr lang="pt-BR" dirty="0"/>
              <a:t>Carregamento e Predição da Imagem;</a:t>
            </a:r>
          </a:p>
          <a:p>
            <a:r>
              <a:rPr lang="pt-BR" dirty="0"/>
              <a:t>Visualização da Imagem com Predição.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3C23AF-311C-7E1D-173D-2FAA393D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746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B687F-36B9-A1D4-EFCF-DE5F951B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8AF0-1CAC-16F9-18F2-8280DD21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A679-BB78-907C-8778-FCB4608E68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Sugestões </a:t>
            </a:r>
            <a:r>
              <a:rPr lang="pt-BR"/>
              <a:t>de exercícios:</a:t>
            </a:r>
            <a:endParaRPr lang="pt-BR" dirty="0"/>
          </a:p>
          <a:p>
            <a:pPr algn="just"/>
            <a:r>
              <a:rPr lang="pt-BR" dirty="0"/>
              <a:t>Treine com uma época abaixo e outra acima do que você inseriu no exercício. Depois compare os resultados.</a:t>
            </a:r>
          </a:p>
          <a:p>
            <a:pPr algn="just"/>
            <a:r>
              <a:rPr lang="pt-BR" dirty="0"/>
              <a:t>Faça predições com novas imagens com fundo branco e número preto. Depois verifique se a classificação foi realizada corretamente.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4BB0E-AC68-B8BD-6A32-D666D187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0932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D4F96D2-512A-C33B-31E5-6FB6D0EA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 dirty="0"/>
              <a:t>Referências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FF67CB93-FF84-99F6-CB44-1C65DC12D4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en-US" altLang="pt-BR" dirty="0"/>
              <a:t>Bird, J., Faria, D., Manso, L., Ayrosa, P., &amp;Ekárt, A. (2021). A study on CNN image classification of EEG signals represented in 2D and 3D. Journal Of Neural Engineering, 18(2), 026005.</a:t>
            </a:r>
          </a:p>
          <a:p>
            <a:r>
              <a:rPr lang="pt-BR" altLang="pt-BR" dirty="0"/>
              <a:t>Gupta J., </a:t>
            </a:r>
            <a:r>
              <a:rPr lang="pt-BR" altLang="pt-BR" dirty="0" err="1"/>
              <a:t>Pathak</a:t>
            </a:r>
            <a:r>
              <a:rPr lang="pt-BR" altLang="pt-BR" dirty="0"/>
              <a:t> S., Kumar G. (2022). </a:t>
            </a:r>
            <a:r>
              <a:rPr lang="en-US" altLang="pt-BR" dirty="0"/>
              <a:t>Deep Learning (CNN) and Transfer Learning: A Review. Journal of Physics: Conference Series, 2273, 012029.</a:t>
            </a:r>
            <a:endParaRPr lang="pt-BR" altLang="pt-BR" dirty="0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465F428-2900-F192-E137-66A6EB2A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2B1921A-7C23-4E7F-AF80-936EB267E5AE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48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090E-1C85-AAEC-C054-9E9B8958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96D3-5ED0-CC4D-540A-D13A6413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0C98-CC85-ACFE-678E-C539C1AD5F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</a:t>
            </a:r>
            <a:r>
              <a:rPr lang="pt-BR" dirty="0" err="1"/>
              <a:t>CNNs</a:t>
            </a:r>
            <a:r>
              <a:rPr lang="pt-BR" dirty="0"/>
              <a:t> extraem, hierarquicamente, informações espaciais através de camadas de convolução, </a:t>
            </a:r>
            <a:r>
              <a:rPr lang="pt-BR" dirty="0" err="1"/>
              <a:t>pooling</a:t>
            </a:r>
            <a:r>
              <a:rPr lang="pt-BR" dirty="0"/>
              <a:t> e, posteriormente, camadas totalmente conectadas para realizar tarefas de classificação ou regressão. </a:t>
            </a:r>
          </a:p>
          <a:p>
            <a:pPr algn="just"/>
            <a:r>
              <a:rPr lang="pt-BR" dirty="0"/>
              <a:t>Na classificação de imagens, por exemplo, as </a:t>
            </a:r>
            <a:r>
              <a:rPr lang="pt-BR" dirty="0" err="1"/>
              <a:t>CNNs</a:t>
            </a:r>
            <a:r>
              <a:rPr lang="pt-BR" dirty="0"/>
              <a:t> podem ajudar a identificar a qual classe a imagem pertence.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9EE91F-7D18-731C-9464-3355F93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87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4242-5448-BE05-74CA-DFC36CBB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A31E-9AC2-B90C-9AA2-139E4024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B70AA-6527-0036-5994-5AA3382051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Vantagens</a:t>
            </a:r>
          </a:p>
          <a:p>
            <a:pPr lvl="1" algn="just"/>
            <a:r>
              <a:rPr lang="pt-BR" dirty="0"/>
              <a:t>Captura padrões espaciais.</a:t>
            </a:r>
          </a:p>
          <a:p>
            <a:pPr lvl="1" algn="just"/>
            <a:r>
              <a:rPr lang="pt-BR" dirty="0"/>
              <a:t>Boa performance com muitos dados.</a:t>
            </a:r>
          </a:p>
          <a:p>
            <a:pPr lvl="1" algn="just"/>
            <a:r>
              <a:rPr lang="pt-BR" dirty="0"/>
              <a:t>Não requer pré-processamento manual de características.</a:t>
            </a:r>
          </a:p>
          <a:p>
            <a:pPr lvl="1" algn="just"/>
            <a:r>
              <a:rPr lang="pt-BR" dirty="0"/>
              <a:t>Excelente para tarefas de classificação e detecção em imagens. </a:t>
            </a:r>
          </a:p>
          <a:p>
            <a:pPr lvl="1" algn="just"/>
            <a:r>
              <a:rPr lang="pt-BR" dirty="0"/>
              <a:t>Aprende desde características simples (bordas) até complexas (objetos).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5B6C96-C040-48AC-09E5-A63EDCB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5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1243-F0C4-6550-76FA-07D0BC5B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8DC6-5E2B-1F33-D577-E80D76B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F5903-C446-910F-FFF0-68EE016B3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Desvantagens</a:t>
            </a:r>
          </a:p>
          <a:p>
            <a:pPr lvl="1" algn="just"/>
            <a:r>
              <a:rPr lang="pt-BR" dirty="0"/>
              <a:t>Pode ser difícil de interpretar.</a:t>
            </a:r>
          </a:p>
          <a:p>
            <a:pPr lvl="1" algn="just"/>
            <a:r>
              <a:rPr lang="pt-BR" dirty="0"/>
              <a:t>Necessita de muitos dados para treinamento eficiente.</a:t>
            </a:r>
          </a:p>
          <a:p>
            <a:pPr lvl="1" algn="just"/>
            <a:r>
              <a:rPr lang="pt-BR" dirty="0"/>
              <a:t>Requer grande poder de processamento, especialmente para redes profundas.</a:t>
            </a:r>
          </a:p>
          <a:p>
            <a:pPr lvl="1" algn="just"/>
            <a:r>
              <a:rPr lang="pt-BR" dirty="0"/>
              <a:t>Requer conhecimentos em ajuste de </a:t>
            </a:r>
            <a:r>
              <a:rPr lang="pt-BR" dirty="0" err="1"/>
              <a:t>hiperparâmetros</a:t>
            </a:r>
            <a:r>
              <a:rPr lang="pt-BR" dirty="0"/>
              <a:t> (como tamanho dos filtros, número de camadas, número de </a:t>
            </a:r>
            <a:r>
              <a:rPr lang="pt-BR" dirty="0" err="1"/>
              <a:t>epochs</a:t>
            </a:r>
            <a:r>
              <a:rPr lang="pt-BR" dirty="0"/>
              <a:t>) para se obter bom desempenho.</a:t>
            </a:r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A992D-F36C-D65E-4B3B-7022773B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7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D959-FE9D-3EF5-6C2D-21686F01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160B-1C78-C507-AC3E-DF5BD8A5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83CA6-E2CA-69D9-06C8-594F6EA368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Entrada dos dados: </a:t>
            </a:r>
            <a:r>
              <a:rPr lang="pt-BR" dirty="0"/>
              <a:t>carregar e </a:t>
            </a:r>
            <a:r>
              <a:rPr lang="pt-BR" dirty="0" err="1"/>
              <a:t>pré</a:t>
            </a:r>
            <a:r>
              <a:rPr lang="pt-BR" dirty="0"/>
              <a:t>-processar sensores e imagens (redimensionar, normalizar).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Convolucional</a:t>
            </a:r>
            <a:r>
              <a:rPr lang="pt-BR" b="1" dirty="0"/>
              <a:t>: </a:t>
            </a:r>
            <a:r>
              <a:rPr lang="pt-BR" dirty="0"/>
              <a:t>detectar padrões locais ou aplicar filtros para extrair características.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de </a:t>
            </a:r>
            <a:r>
              <a:rPr lang="pt-BR" b="1" dirty="0" err="1"/>
              <a:t>Pooling</a:t>
            </a:r>
            <a:r>
              <a:rPr lang="pt-BR" b="1" dirty="0"/>
              <a:t>: </a:t>
            </a:r>
            <a:r>
              <a:rPr lang="pt-BR" dirty="0"/>
              <a:t>reduzir a dimensionalidade e evita </a:t>
            </a:r>
            <a:r>
              <a:rPr lang="pt-BR" dirty="0" err="1"/>
              <a:t>overfitting</a:t>
            </a:r>
            <a:r>
              <a:rPr lang="pt-BR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(densa): </a:t>
            </a:r>
            <a:r>
              <a:rPr lang="pt-BR" dirty="0"/>
              <a:t>aprender combinações complexas ou classificar as características extraídas.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Saída:</a:t>
            </a:r>
            <a:r>
              <a:rPr lang="pt-BR" dirty="0"/>
              <a:t> obter a previsão final, classificação ou regressão (</a:t>
            </a:r>
            <a:r>
              <a:rPr lang="pt-BR" dirty="0" err="1"/>
              <a:t>ex</a:t>
            </a:r>
            <a:r>
              <a:rPr lang="pt-BR" dirty="0"/>
              <a:t>: classe da imagem).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FCE9D-5ECE-7DFE-6348-3F04EF0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48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56495-174F-FFEF-CB58-4948119D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7889-1E48-5432-047D-3160F45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F56B39F-0465-4ACB-20F9-026941B469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2200"/>
            <a:ext cx="9144000" cy="41148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6FA34-49E4-7D96-68DD-BAA4DE5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9559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12237</TotalTime>
  <Words>2788</Words>
  <Application>Microsoft Office PowerPoint</Application>
  <PresentationFormat>Apresentação na tela (4:3)</PresentationFormat>
  <Paragraphs>450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Calibri</vt:lpstr>
      <vt:lpstr>Courier New</vt:lpstr>
      <vt:lpstr>Tw Cen MT</vt:lpstr>
      <vt:lpstr>Wingdings</vt:lpstr>
      <vt:lpstr>Wingdings 2</vt:lpstr>
      <vt:lpstr>Median</vt:lpstr>
      <vt:lpstr>Prof. Ermeson Andrade ermeson.andrade@ufrpe.br</vt:lpstr>
      <vt:lpstr>Apresentação do PowerPoint</vt:lpstr>
      <vt:lpstr>Sumário</vt:lpstr>
      <vt:lpstr>Introdução ao CNN</vt:lpstr>
      <vt:lpstr>Introdução ao CNN</vt:lpstr>
      <vt:lpstr>Vantagens e desvantagens</vt:lpstr>
      <vt:lpstr>Vantagens e desvantagens</vt:lpstr>
      <vt:lpstr>Etapas do CNN</vt:lpstr>
      <vt:lpstr>Etapas do CNN</vt:lpstr>
      <vt:lpstr>Sobre o dataset CIFAR10</vt:lpstr>
      <vt:lpstr>Sobre o dataset CIFAR10</vt:lpstr>
      <vt:lpstr>Objetivo da implementação</vt:lpstr>
      <vt:lpstr>O que a implementação faz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Exercício</vt:lpstr>
      <vt:lpstr>Exercício</vt:lpstr>
      <vt:lpstr>Exercício</vt:lpstr>
      <vt:lpstr>Exercício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Renan Beserra</cp:lastModifiedBy>
  <cp:revision>683</cp:revision>
  <cp:lastPrinted>2014-11-04T16:10:08Z</cp:lastPrinted>
  <dcterms:created xsi:type="dcterms:W3CDTF">2010-08-02T18:55:38Z</dcterms:created>
  <dcterms:modified xsi:type="dcterms:W3CDTF">2025-04-27T15:52:57Z</dcterms:modified>
</cp:coreProperties>
</file>