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Poppins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igs9Akmbrzm4wlgCSFO/BVLBYA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9C23A4-2888-4925-AAEF-A45618D7EA8F}">
  <a:tblStyle styleId="{B79C23A4-2888-4925-AAEF-A45618D7EA8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7"/>
          <p:cNvSpPr txBox="1"/>
          <p:nvPr>
            <p:ph type="title"/>
          </p:nvPr>
        </p:nvSpPr>
        <p:spPr>
          <a:xfrm>
            <a:off x="1154113" y="1041012"/>
            <a:ext cx="9096546" cy="931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  <a:defRPr b="0" i="0" sz="4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7"/>
          <p:cNvSpPr txBox="1"/>
          <p:nvPr>
            <p:ph idx="1" type="body"/>
          </p:nvPr>
        </p:nvSpPr>
        <p:spPr>
          <a:xfrm>
            <a:off x="835026" y="2061552"/>
            <a:ext cx="4576762" cy="393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9" name="Google Shape;9;p17"/>
          <p:cNvSpPr/>
          <p:nvPr>
            <p:ph idx="2" type="pic"/>
          </p:nvPr>
        </p:nvSpPr>
        <p:spPr>
          <a:xfrm>
            <a:off x="6489615" y="2061551"/>
            <a:ext cx="4257675" cy="39354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8"/>
          <p:cNvSpPr txBox="1"/>
          <p:nvPr>
            <p:ph type="title"/>
          </p:nvPr>
        </p:nvSpPr>
        <p:spPr>
          <a:xfrm>
            <a:off x="1448972" y="1336430"/>
            <a:ext cx="8849750" cy="79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  <a:defRPr b="0" i="0" sz="4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8"/>
          <p:cNvSpPr txBox="1"/>
          <p:nvPr>
            <p:ph idx="1" type="body"/>
          </p:nvPr>
        </p:nvSpPr>
        <p:spPr>
          <a:xfrm>
            <a:off x="675249" y="2472739"/>
            <a:ext cx="10678551" cy="3485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831850" y="1062625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oppins"/>
              <a:buNone/>
              <a:defRPr b="0" i="0" sz="6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831850" y="4083026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D8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D8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8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D8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8D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D8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8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D8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8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D8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8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D8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8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D8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8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D8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D8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D8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 de Título">
  <p:cSld name="1_Slide de Títu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title"/>
          </p:nvPr>
        </p:nvSpPr>
        <p:spPr>
          <a:xfrm>
            <a:off x="1491175" y="1195754"/>
            <a:ext cx="9870826" cy="6637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  <a:defRPr b="0" i="0" sz="4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" name="Google Shape;18;p20"/>
          <p:cNvSpPr/>
          <p:nvPr>
            <p:ph idx="2" type="pic"/>
          </p:nvPr>
        </p:nvSpPr>
        <p:spPr>
          <a:xfrm>
            <a:off x="1941342" y="2045080"/>
            <a:ext cx="8309312" cy="42132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title"/>
          </p:nvPr>
        </p:nvSpPr>
        <p:spPr>
          <a:xfrm>
            <a:off x="731520" y="1083215"/>
            <a:ext cx="9176455" cy="642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  <a:defRPr b="0" i="0" sz="4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1"/>
          <p:cNvSpPr txBox="1"/>
          <p:nvPr>
            <p:ph idx="1" type="body"/>
          </p:nvPr>
        </p:nvSpPr>
        <p:spPr>
          <a:xfrm>
            <a:off x="554868" y="1849975"/>
            <a:ext cx="452356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Google Shape;22;p21"/>
          <p:cNvSpPr txBox="1"/>
          <p:nvPr>
            <p:ph idx="2" type="body"/>
          </p:nvPr>
        </p:nvSpPr>
        <p:spPr>
          <a:xfrm>
            <a:off x="554868" y="2673887"/>
            <a:ext cx="4523568" cy="30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3" type="body"/>
          </p:nvPr>
        </p:nvSpPr>
        <p:spPr>
          <a:xfrm>
            <a:off x="5384408" y="1849975"/>
            <a:ext cx="452356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4" type="body"/>
          </p:nvPr>
        </p:nvSpPr>
        <p:spPr>
          <a:xfrm>
            <a:off x="5384408" y="2673887"/>
            <a:ext cx="4523568" cy="3079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3.jpg"/><Relationship Id="rId5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22 LASC" id="29" name="Google Shape;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10" y="0"/>
            <a:ext cx="1154986" cy="11549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"/>
          <p:cNvSpPr txBox="1"/>
          <p:nvPr/>
        </p:nvSpPr>
        <p:spPr>
          <a:xfrm>
            <a:off x="762921" y="2982467"/>
            <a:ext cx="10666157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b="0" i="0" lang="pt-BR" sz="4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Team 31 – GFRJ ATOM III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22 LASC" id="113" name="Google Shape;1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10" y="0"/>
            <a:ext cx="1154986" cy="115498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0"/>
          <p:cNvSpPr txBox="1"/>
          <p:nvPr/>
        </p:nvSpPr>
        <p:spPr>
          <a:xfrm>
            <a:off x="853071" y="1120672"/>
            <a:ext cx="8849750" cy="79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pt-BR" sz="4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Avionics and Recovery Design</a:t>
            </a:r>
            <a:endParaRPr sz="4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0"/>
          <p:cNvSpPr txBox="1"/>
          <p:nvPr/>
        </p:nvSpPr>
        <p:spPr>
          <a:xfrm>
            <a:off x="8263572" y="5627758"/>
            <a:ext cx="59140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Figure 10: Rocket Microstrip Antenna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6" name="Google Shape;11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790" y="2378145"/>
            <a:ext cx="5391150" cy="27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0"/>
          <p:cNvPicPr preferRelativeResize="0"/>
          <p:nvPr/>
        </p:nvPicPr>
        <p:blipFill rotWithShape="1">
          <a:blip r:embed="rId5">
            <a:alphaModFix/>
          </a:blip>
          <a:srcRect b="0" l="0" r="21105" t="0"/>
          <a:stretch/>
        </p:blipFill>
        <p:spPr>
          <a:xfrm rot="5400000">
            <a:off x="8015756" y="2811532"/>
            <a:ext cx="337413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0"/>
          <p:cNvSpPr txBox="1"/>
          <p:nvPr/>
        </p:nvSpPr>
        <p:spPr>
          <a:xfrm>
            <a:off x="2097721" y="5297685"/>
            <a:ext cx="59140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Figure 9: Base Antenna Radiation Diagram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22 LASC" id="123" name="Google Shape;1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10" y="0"/>
            <a:ext cx="1154986" cy="115498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1"/>
          <p:cNvSpPr txBox="1"/>
          <p:nvPr/>
        </p:nvSpPr>
        <p:spPr>
          <a:xfrm>
            <a:off x="460472" y="2009497"/>
            <a:ext cx="92423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recovery system consists of CO2 tank, three ring system, two parachutes (drogue and main).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1"/>
          <p:cNvSpPr txBox="1"/>
          <p:nvPr/>
        </p:nvSpPr>
        <p:spPr>
          <a:xfrm>
            <a:off x="853071" y="1120672"/>
            <a:ext cx="8849750" cy="79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pt-BR" sz="4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Avionics and Recovery Design</a:t>
            </a:r>
            <a:endParaRPr sz="4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11"/>
          <p:cNvSpPr txBox="1"/>
          <p:nvPr/>
        </p:nvSpPr>
        <p:spPr>
          <a:xfrm>
            <a:off x="5808160" y="6094747"/>
            <a:ext cx="59140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Figure 11: Recovery System Diagram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27" name="Google Shape;127;p11"/>
          <p:cNvGraphicFramePr/>
          <p:nvPr/>
        </p:nvGraphicFramePr>
        <p:xfrm>
          <a:off x="2261296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{B79C23A4-2888-4925-AAEF-A45618D7EA8F}</a:tableStyleId>
              </a:tblPr>
              <a:tblGrid>
                <a:gridCol w="2082425"/>
                <a:gridCol w="1266825"/>
              </a:tblGrid>
              <a:tr h="3283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Fall Speed</a:t>
                      </a:r>
                      <a:endParaRPr b="1" i="0" sz="16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1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Drogue Stage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 m/s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Main Stage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 m/s</a:t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68575" marL="68575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8" name="Google Shape;12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2592314"/>
            <a:ext cx="2067339" cy="3502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22 LASC" id="133" name="Google Shape;1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10" y="0"/>
            <a:ext cx="1154986" cy="11549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4" name="Google Shape;134;p12"/>
          <p:cNvGraphicFramePr/>
          <p:nvPr/>
        </p:nvGraphicFramePr>
        <p:xfrm>
          <a:off x="6096000" y="4295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{B79C23A4-2888-4925-AAEF-A45618D7EA8F}</a:tableStyleId>
              </a:tblPr>
              <a:tblGrid>
                <a:gridCol w="2090750"/>
                <a:gridCol w="903350"/>
              </a:tblGrid>
              <a:tr h="1778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Vehicle dimensions</a:t>
                      </a:r>
                      <a:endParaRPr sz="2800" u="none" cap="none" strike="noStrike"/>
                    </a:p>
                  </a:txBody>
                  <a:tcPr marT="44450" marB="44450" marR="44450" marL="44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vehicle length</a:t>
                      </a:r>
                      <a:endParaRPr sz="2800" u="none" cap="none" strike="noStrike"/>
                    </a:p>
                  </a:txBody>
                  <a:tcPr marT="44450" marB="44450" marR="44450" marL="44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304.5 cm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Airframe diameter</a:t>
                      </a:r>
                      <a:endParaRPr sz="2800" u="none" cap="none" strike="noStrike"/>
                    </a:p>
                  </a:txBody>
                  <a:tcPr marT="44450" marB="44450" marR="44450" marL="44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119 mm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Fin-span</a:t>
                      </a:r>
                      <a:endParaRPr sz="2800" u="none" cap="none" strike="noStrike"/>
                    </a:p>
                  </a:txBody>
                  <a:tcPr marT="44450" marB="44450" marR="44450" marL="44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120 mm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12"/>
          <p:cNvSpPr txBox="1"/>
          <p:nvPr/>
        </p:nvSpPr>
        <p:spPr>
          <a:xfrm>
            <a:off x="853071" y="1120672"/>
            <a:ext cx="8849750" cy="79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pt-BR" sz="4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Vehycle Structure </a:t>
            </a:r>
            <a:endParaRPr sz="4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2"/>
          <p:cNvSpPr txBox="1"/>
          <p:nvPr/>
        </p:nvSpPr>
        <p:spPr>
          <a:xfrm>
            <a:off x="4198644" y="3605486"/>
            <a:ext cx="59140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Figure 12: ATOM III Structure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2"/>
          <p:cNvSpPr txBox="1"/>
          <p:nvPr/>
        </p:nvSpPr>
        <p:spPr>
          <a:xfrm>
            <a:off x="1107321" y="4670882"/>
            <a:ext cx="59140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Fuselage Material: 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fiberglass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" name="Google Shape;13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49" y="2412071"/>
            <a:ext cx="11573067" cy="1164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22 LASC" id="143" name="Google Shape;14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10" y="0"/>
            <a:ext cx="1154986" cy="1154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3984" y="2138523"/>
            <a:ext cx="4999463" cy="3379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3"/>
          <p:cNvSpPr txBox="1"/>
          <p:nvPr/>
        </p:nvSpPr>
        <p:spPr>
          <a:xfrm>
            <a:off x="853070" y="1120672"/>
            <a:ext cx="11072230" cy="79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"/>
              <a:buNone/>
            </a:pPr>
            <a:r>
              <a:rPr lang="pt-BR" sz="4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Vehycle Structure: Von Karman Nose Cone</a:t>
            </a:r>
            <a:endParaRPr sz="4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13"/>
          <p:cNvSpPr txBox="1"/>
          <p:nvPr/>
        </p:nvSpPr>
        <p:spPr>
          <a:xfrm>
            <a:off x="4598356" y="5557052"/>
            <a:ext cx="59140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Figure 13: Mach Number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/>
          <p:nvPr/>
        </p:nvSpPr>
        <p:spPr>
          <a:xfrm>
            <a:off x="3008244" y="2401956"/>
            <a:ext cx="4717774" cy="20540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35B5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DESENHO DA LAURA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22 LASC" id="156" name="Google Shape;15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10" y="0"/>
            <a:ext cx="1154986" cy="11549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5"/>
          <p:cNvSpPr txBox="1"/>
          <p:nvPr>
            <p:ph type="title"/>
          </p:nvPr>
        </p:nvSpPr>
        <p:spPr>
          <a:xfrm>
            <a:off x="4292534" y="3217127"/>
            <a:ext cx="8849750" cy="79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pt-BR"/>
              <a:t>Thank you! </a:t>
            </a:r>
            <a:endParaRPr/>
          </a:p>
        </p:txBody>
      </p:sp>
      <p:pic>
        <p:nvPicPr>
          <p:cNvPr descr="Foguete com preenchimento sólido" id="158" name="Google Shape;15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47113" y="310141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22 LASC" id="35" name="Google Shape;3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10" y="0"/>
            <a:ext cx="1154986" cy="115498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"/>
          <p:cNvSpPr txBox="1"/>
          <p:nvPr>
            <p:ph type="title"/>
          </p:nvPr>
        </p:nvSpPr>
        <p:spPr>
          <a:xfrm>
            <a:off x="853071" y="1120672"/>
            <a:ext cx="8849750" cy="79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pt-BR"/>
              <a:t>Who are we</a:t>
            </a:r>
            <a:r>
              <a:rPr b="0" i="0" lang="pt-BR">
                <a:latin typeface="Open Sans"/>
                <a:ea typeface="Open Sans"/>
                <a:cs typeface="Open Sans"/>
                <a:sym typeface="Open Sans"/>
              </a:rPr>
              <a:t>?</a:t>
            </a:r>
            <a:r>
              <a:rPr lang="pt-BR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2"/>
          <p:cNvSpPr txBox="1"/>
          <p:nvPr/>
        </p:nvSpPr>
        <p:spPr>
          <a:xfrm>
            <a:off x="562233" y="2251660"/>
            <a:ext cx="10678551" cy="3485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Grupo de Foguetes do Rio de Janeiro (GFRJ)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State University of the State of Rio de Janeiro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Since: 2016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Total number of Members: 41 </a:t>
            </a:r>
            <a:endParaRPr b="0" i="0" sz="2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8" name="Google Shape;3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35686" y="3128806"/>
            <a:ext cx="4025790" cy="29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/>
          <p:nvPr/>
        </p:nvSpPr>
        <p:spPr>
          <a:xfrm>
            <a:off x="8036191" y="6069631"/>
            <a:ext cx="33332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Figure 1: Team in LASC 2019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22 LASC" id="44" name="Google Shape;4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10" y="0"/>
            <a:ext cx="1154986" cy="1154986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"/>
          <p:cNvSpPr txBox="1"/>
          <p:nvPr/>
        </p:nvSpPr>
        <p:spPr>
          <a:xfrm>
            <a:off x="696501" y="2138200"/>
            <a:ext cx="7097400" cy="3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Rocket: ATOM III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Apogee: 3 km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Propulsion: Solid Motor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Innovation: Structures and Recovery 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853071" y="1120672"/>
            <a:ext cx="8849750" cy="79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pt-BR" sz="4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Mission Armstrong</a:t>
            </a:r>
            <a:endParaRPr sz="4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" name="Google Shape;4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450" y="4309413"/>
            <a:ext cx="118491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22 LASC" id="52" name="Google Shape;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10" y="0"/>
            <a:ext cx="1154986" cy="11549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" name="Google Shape;53;p4"/>
          <p:cNvGraphicFramePr/>
          <p:nvPr/>
        </p:nvGraphicFramePr>
        <p:xfrm>
          <a:off x="8461367" y="36582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{B79C23A4-2888-4925-AAEF-A45618D7EA8F}</a:tableStyleId>
              </a:tblPr>
              <a:tblGrid>
                <a:gridCol w="1903325"/>
                <a:gridCol w="1656325"/>
              </a:tblGrid>
              <a:tr h="1904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Flight data</a:t>
                      </a:r>
                      <a:endParaRPr sz="2400" u="none" cap="none" strike="noStrike"/>
                    </a:p>
                  </a:txBody>
                  <a:tcPr marT="44450" marB="44450" marR="44450" marL="44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0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Maximum speed</a:t>
                      </a:r>
                      <a:endParaRPr sz="2400" u="none" cap="none" strike="noStrike"/>
                    </a:p>
                  </a:txBody>
                  <a:tcPr marT="44450" marB="44450" marR="44450" marL="44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96</a:t>
                      </a:r>
                      <a:r>
                        <a:rPr b="1" i="0"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m/s</a:t>
                      </a:r>
                      <a:endParaRPr/>
                    </a:p>
                  </a:txBody>
                  <a:tcPr marT="44450" marB="44450" marR="44450" marL="44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Maximum acceleration</a:t>
                      </a:r>
                      <a:endParaRPr sz="2400" u="none" cap="none" strike="noStrike"/>
                    </a:p>
                  </a:txBody>
                  <a:tcPr marT="44450" marB="44450" marR="44450" marL="44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r>
                        <a:rPr b="1" i="0"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G</a:t>
                      </a:r>
                      <a:endParaRPr/>
                    </a:p>
                  </a:txBody>
                  <a:tcPr marT="44450" marB="44450" marR="44450" marL="44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Altitude predictions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450" marB="44450" marR="44450" marL="44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3424</a:t>
                      </a:r>
                      <a:r>
                        <a:rPr b="1" i="0"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4450" marB="44450" marR="44450" marL="44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mpliar com preenchimento sólido" id="54" name="Google Shape;5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17340" y="2896230"/>
            <a:ext cx="647701" cy="647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4"/>
          <p:cNvSpPr txBox="1"/>
          <p:nvPr/>
        </p:nvSpPr>
        <p:spPr>
          <a:xfrm>
            <a:off x="853071" y="1120672"/>
            <a:ext cx="8849750" cy="79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pt-BR" sz="4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Mission Performance</a:t>
            </a:r>
            <a:endParaRPr sz="4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3153722" y="6273250"/>
            <a:ext cx="33332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Figure 3: Flight profile simulations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" name="Google Shape;5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950" y="2171025"/>
            <a:ext cx="7356788" cy="366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22 LASC" id="62" name="Google Shape;6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10" y="0"/>
            <a:ext cx="1154986" cy="11549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" name="Google Shape;63;p5"/>
          <p:cNvGraphicFramePr/>
          <p:nvPr/>
        </p:nvGraphicFramePr>
        <p:xfrm>
          <a:off x="3880650" y="2660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{B79C23A4-2888-4925-AAEF-A45618D7EA8F}</a:tableStyleId>
              </a:tblPr>
              <a:tblGrid>
                <a:gridCol w="2891000"/>
                <a:gridCol w="1005125"/>
              </a:tblGrid>
              <a:tr h="41680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 masses</a:t>
                      </a:r>
                      <a:endParaRPr sz="2800" u="none" cap="none" strike="noStrike"/>
                    </a:p>
                  </a:txBody>
                  <a:tcPr marT="44450" marB="44450" marR="44450" marL="44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16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Vehicle weight</a:t>
                      </a:r>
                      <a:endParaRPr sz="2800" u="none" cap="none" strike="noStrike"/>
                    </a:p>
                  </a:txBody>
                  <a:tcPr marT="44450" marB="44450" marR="44450" marL="44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kg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Propellant weight (all)</a:t>
                      </a:r>
                      <a:endParaRPr sz="2800" u="none" cap="none" strike="noStrike"/>
                    </a:p>
                  </a:txBody>
                  <a:tcPr marT="44450" marB="44450" marR="44450" marL="44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7,6 </a:t>
                      </a: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kg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Payload weight</a:t>
                      </a:r>
                      <a:endParaRPr sz="2800" u="none" cap="none" strike="noStrike"/>
                    </a:p>
                  </a:txBody>
                  <a:tcPr marT="44450" marB="44450" marR="44450" marL="44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kg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" name="Google Shape;64;p5"/>
          <p:cNvSpPr txBox="1"/>
          <p:nvPr/>
        </p:nvSpPr>
        <p:spPr>
          <a:xfrm>
            <a:off x="853071" y="1120672"/>
            <a:ext cx="8849750" cy="79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pt-BR" sz="4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Mission Performance</a:t>
            </a:r>
            <a:endParaRPr sz="4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esos Desiguais com preenchimento sólido" id="65" name="Google Shape;6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0013" y="2324157"/>
            <a:ext cx="6667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22 LASC" id="70" name="Google Shape;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10" y="0"/>
            <a:ext cx="1154986" cy="115498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1" name="Google Shape;71;p6"/>
          <p:cNvGraphicFramePr/>
          <p:nvPr/>
        </p:nvGraphicFramePr>
        <p:xfrm>
          <a:off x="8567775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{B79C23A4-2888-4925-AAEF-A45618D7EA8F}</a:tableStyleId>
              </a:tblPr>
              <a:tblGrid>
                <a:gridCol w="2442800"/>
                <a:gridCol w="858050"/>
              </a:tblGrid>
              <a:tr h="6651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Position of the centers of pressure and gravity in static simulation (from nosecone tip)</a:t>
                      </a:r>
                      <a:endParaRPr sz="2400" u="none" cap="none" strike="noStrike"/>
                    </a:p>
                  </a:txBody>
                  <a:tcPr marT="44450" marB="44450" marR="44450" marL="44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7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Center of </a:t>
                      </a: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ressure</a:t>
                      </a:r>
                      <a:endParaRPr sz="2400" u="none" cap="none" strike="noStrike"/>
                    </a:p>
                  </a:txBody>
                  <a:tcPr marT="44450" marB="44450" marR="44450" marL="44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200.3</a:t>
                      </a:r>
                      <a:r>
                        <a:rPr b="0" i="0" lang="pt-BR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="0" i="0" lang="pt-BR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0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Center of </a:t>
                      </a:r>
                      <a:r>
                        <a:rPr lang="pt-BR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r>
                        <a:rPr b="0" i="0" lang="pt-BR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ravity</a:t>
                      </a:r>
                      <a:endParaRPr sz="2400" u="none" cap="none" strike="noStrike"/>
                    </a:p>
                  </a:txBody>
                  <a:tcPr marT="44450" marB="44450" marR="44450" marL="44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80.4</a:t>
                      </a:r>
                      <a:r>
                        <a:rPr b="0" i="0" lang="pt-BR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pt-BR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b="0" i="0" lang="pt-BR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endParaRPr sz="2000" u="none" cap="none" strike="noStrike"/>
                    </a:p>
                  </a:txBody>
                  <a:tcPr marT="63500" marB="63500" marR="63500" marL="635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" name="Google Shape;72;p6"/>
          <p:cNvSpPr txBox="1"/>
          <p:nvPr/>
        </p:nvSpPr>
        <p:spPr>
          <a:xfrm>
            <a:off x="238125" y="1826784"/>
            <a:ext cx="1030930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 the dynamic simulation, the determination of the centers of pressure and of gravity varies with time.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6"/>
          <p:cNvSpPr txBox="1"/>
          <p:nvPr/>
        </p:nvSpPr>
        <p:spPr>
          <a:xfrm>
            <a:off x="9286661" y="5683456"/>
            <a:ext cx="415493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pt-BR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Stability margin: 1.67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6"/>
          <p:cNvSpPr txBox="1"/>
          <p:nvPr/>
        </p:nvSpPr>
        <p:spPr>
          <a:xfrm>
            <a:off x="853071" y="1120672"/>
            <a:ext cx="8849750" cy="79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pt-BR" sz="4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Mission Performance</a:t>
            </a:r>
            <a:endParaRPr sz="4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6"/>
          <p:cNvSpPr txBox="1"/>
          <p:nvPr/>
        </p:nvSpPr>
        <p:spPr>
          <a:xfrm>
            <a:off x="2435737" y="6176196"/>
            <a:ext cx="59140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Figure 4: Simulated center of pressure and simulated center of gravity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Marcador com preenchimento sólido" id="76" name="Google Shape;7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58374" y="2869995"/>
            <a:ext cx="607469" cy="607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425" y="2317738"/>
            <a:ext cx="7439267" cy="3706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22 LASC" id="82" name="Google Shape;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10" y="0"/>
            <a:ext cx="1154986" cy="115498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7"/>
          <p:cNvSpPr txBox="1"/>
          <p:nvPr/>
        </p:nvSpPr>
        <p:spPr>
          <a:xfrm>
            <a:off x="8349815" y="3740187"/>
            <a:ext cx="300102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Type: SRAD Solid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Letter Class:  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Total Impulse: 9,384.4 N⋅s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7"/>
          <p:cNvSpPr txBox="1"/>
          <p:nvPr/>
        </p:nvSpPr>
        <p:spPr>
          <a:xfrm>
            <a:off x="2435737" y="6176196"/>
            <a:ext cx="59140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Figure 5: Simulated motor thrust curve</a:t>
            </a:r>
            <a:endParaRPr/>
          </a:p>
        </p:txBody>
      </p:sp>
      <p:sp>
        <p:nvSpPr>
          <p:cNvPr id="85" name="Google Shape;85;p7"/>
          <p:cNvSpPr txBox="1"/>
          <p:nvPr/>
        </p:nvSpPr>
        <p:spPr>
          <a:xfrm>
            <a:off x="853070" y="1088272"/>
            <a:ext cx="8849750" cy="79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pt-BR" sz="4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Propulsion Design</a:t>
            </a:r>
            <a:endParaRPr sz="4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7"/>
          <p:cNvPicPr preferRelativeResize="0"/>
          <p:nvPr/>
        </p:nvPicPr>
        <p:blipFill rotWithShape="1">
          <a:blip r:embed="rId4">
            <a:alphaModFix/>
          </a:blip>
          <a:srcRect b="65517" l="15463" r="5908" t="2905"/>
          <a:stretch/>
        </p:blipFill>
        <p:spPr>
          <a:xfrm>
            <a:off x="7889075" y="2776459"/>
            <a:ext cx="3627489" cy="787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73996" y="2063327"/>
            <a:ext cx="5011185" cy="3936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22 LASC" id="92" name="Google Shape;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10" y="0"/>
            <a:ext cx="1154986" cy="115498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8"/>
          <p:cNvSpPr txBox="1"/>
          <p:nvPr/>
        </p:nvSpPr>
        <p:spPr>
          <a:xfrm>
            <a:off x="853071" y="1120672"/>
            <a:ext cx="8849750" cy="79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pt-BR" sz="4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Propulsion Design</a:t>
            </a:r>
            <a:endParaRPr sz="4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94" name="Google Shape;94;p8"/>
          <p:cNvGraphicFramePr/>
          <p:nvPr/>
        </p:nvGraphicFramePr>
        <p:xfrm>
          <a:off x="8583806" y="22896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{B79C23A4-2888-4925-AAEF-A45618D7EA8F}</a:tableStyleId>
              </a:tblPr>
              <a:tblGrid>
                <a:gridCol w="2082425"/>
                <a:gridCol w="1266825"/>
              </a:tblGrid>
              <a:tr h="3283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 dimensions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1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 length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1004.81 mm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Engine diameter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114.3 mm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Casing thickness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3.18 mm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Nozzle length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pt-BR" sz="16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169.8 mm</a:t>
                      </a:r>
                      <a:endParaRPr sz="2800" u="none" cap="none" strike="noStrike"/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p8"/>
          <p:cNvSpPr txBox="1"/>
          <p:nvPr/>
        </p:nvSpPr>
        <p:spPr>
          <a:xfrm>
            <a:off x="3683512" y="4538952"/>
            <a:ext cx="59140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Figure 6: Motor Design</a:t>
            </a:r>
            <a:endParaRPr/>
          </a:p>
        </p:txBody>
      </p:sp>
      <p:sp>
        <p:nvSpPr>
          <p:cNvPr id="96" name="Google Shape;96;p8"/>
          <p:cNvSpPr txBox="1"/>
          <p:nvPr/>
        </p:nvSpPr>
        <p:spPr>
          <a:xfrm>
            <a:off x="2650400" y="5513635"/>
            <a:ext cx="81795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Propellant:  mixture of 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potassium nitrate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with </a:t>
            </a:r>
            <a:r>
              <a:rPr b="1"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Sorbitol</a:t>
            </a: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(KNSB)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1132469" y="6123533"/>
            <a:ext cx="59140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Figure 7: Propellant Grain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8" name="Google Shape;98;p8"/>
          <p:cNvPicPr preferRelativeResize="0"/>
          <p:nvPr/>
        </p:nvPicPr>
        <p:blipFill rotWithShape="1">
          <a:blip r:embed="rId4">
            <a:alphaModFix/>
          </a:blip>
          <a:srcRect b="0" l="0" r="0" t="31797"/>
          <a:stretch/>
        </p:blipFill>
        <p:spPr>
          <a:xfrm>
            <a:off x="1916290" y="2187336"/>
            <a:ext cx="5652349" cy="2083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2075" y="4731790"/>
            <a:ext cx="1091428" cy="1355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22 LASC" id="104" name="Google Shape;1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10" y="0"/>
            <a:ext cx="1154986" cy="11549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RC3 &quot;Sport&quot; Altimeter" id="105" name="Google Shape;10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1994" y="3788312"/>
            <a:ext cx="2028012" cy="202801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9"/>
          <p:cNvSpPr txBox="1"/>
          <p:nvPr/>
        </p:nvSpPr>
        <p:spPr>
          <a:xfrm>
            <a:off x="277038" y="1919356"/>
            <a:ext cx="11781612" cy="3098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data aquisition subsystem acquires altitude, velocity, acceleration (3-axis), magnectic field (3-axis), position (3-axis), temperature, GPS (2-axis).</a:t>
            </a:r>
            <a:endParaRPr/>
          </a:p>
          <a:p>
            <a:pPr indent="0" lvl="0" marL="0" marR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All this data that was just listed is acquired thanks to 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GY-87 module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 Neo-6m module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853071" y="1120672"/>
            <a:ext cx="8849750" cy="798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oppins"/>
              <a:buNone/>
            </a:pPr>
            <a:r>
              <a:rPr lang="pt-BR" sz="4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Avionics and Recovery Design</a:t>
            </a:r>
            <a:endParaRPr sz="4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4826512" y="5816324"/>
            <a:ext cx="59140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Figure 8: COTS Altimeter RRC3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GFRJ1">
      <a:dk1>
        <a:srgbClr val="023333"/>
      </a:dk1>
      <a:lt1>
        <a:srgbClr val="E8FEFE"/>
      </a:lt1>
      <a:dk2>
        <a:srgbClr val="023333"/>
      </a:dk2>
      <a:lt2>
        <a:srgbClr val="E8FEFE"/>
      </a:lt2>
      <a:accent1>
        <a:srgbClr val="057D7D"/>
      </a:accent1>
      <a:accent2>
        <a:srgbClr val="DF973E"/>
      </a:accent2>
      <a:accent3>
        <a:srgbClr val="FFFFFF"/>
      </a:accent3>
      <a:accent4>
        <a:srgbClr val="FEC62A"/>
      </a:accent4>
      <a:accent5>
        <a:srgbClr val="023333"/>
      </a:accent5>
      <a:accent6>
        <a:srgbClr val="FBBF7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2022-06-10T20:15:24Z</dcterms:created>
  <dc:creator>Giulia Ferreira</dc:creator>
</cp:coreProperties>
</file>