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38"/>
  </p:notesMasterIdLst>
  <p:sldIdLst>
    <p:sldId id="256" r:id="rId2"/>
    <p:sldId id="257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29" r:id="rId24"/>
    <p:sldId id="330" r:id="rId25"/>
    <p:sldId id="331" r:id="rId26"/>
    <p:sldId id="332" r:id="rId27"/>
    <p:sldId id="333" r:id="rId28"/>
    <p:sldId id="334" r:id="rId29"/>
    <p:sldId id="335" r:id="rId30"/>
    <p:sldId id="336" r:id="rId31"/>
    <p:sldId id="337" r:id="rId32"/>
    <p:sldId id="338" r:id="rId33"/>
    <p:sldId id="339" r:id="rId34"/>
    <p:sldId id="340" r:id="rId35"/>
    <p:sldId id="341" r:id="rId36"/>
    <p:sldId id="342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4" d="100"/>
          <a:sy n="94" d="100"/>
        </p:scale>
        <p:origin x="-152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B913E8-0330-B643-A20B-1A6E83DAE541}" type="datetimeFigureOut">
              <a:rPr lang="en-US" smtClean="0"/>
              <a:t>24/11/14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B1B42-7227-E64F-BC3F-B58C9CF71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01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Escrito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13/11/2014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B1B42-7227-E64F-BC3F-B58C9CF717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95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ECD5-515E-4817-8A06-1D2ED2C83850}" type="datetime4">
              <a:rPr lang="en-US" smtClean="0"/>
              <a:pPr/>
              <a:t>November 24,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79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59F4-DDCB-41FF-83F5-A48440F36FA7}" type="datetime4">
              <a:rPr lang="en-US" smtClean="0"/>
              <a:pPr/>
              <a:t>November 24,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65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6348-D703-428C-A1C4-7D6796EF5F41}" type="datetime4">
              <a:rPr lang="en-US" smtClean="0"/>
              <a:pPr/>
              <a:t>November 24,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16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1919-1B5F-4141-B613-3E5C6008A186}" type="datetime4">
              <a:rPr lang="en-US" smtClean="0"/>
              <a:pPr/>
              <a:t>November 24,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5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2427-B1DD-49E6-9F05-DE0F1467D7DC}" type="datetime4">
              <a:rPr lang="en-US" smtClean="0"/>
              <a:pPr/>
              <a:t>November 24,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86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A7B5-8BC9-491C-A887-7C3E7ED947D8}" type="datetime4">
              <a:rPr lang="en-US" smtClean="0"/>
              <a:pPr/>
              <a:t>November 24,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3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18ED0-40F2-434C-A848-B92581875164}" type="datetime4">
              <a:rPr lang="en-US" smtClean="0"/>
              <a:pPr/>
              <a:t>November 24,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38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437F-F4F9-44A9-B4D3-9191CA04E889}" type="datetime4">
              <a:rPr lang="en-US" smtClean="0"/>
              <a:pPr/>
              <a:t>November 24,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440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24E59-01D0-4537-B876-7E5EC75B028D}" type="datetime4">
              <a:rPr lang="en-US" smtClean="0"/>
              <a:pPr/>
              <a:t>November 24,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85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2E49-18A1-40BC-BA5D-5A2EC8FDDF15}" type="datetime4">
              <a:rPr lang="en-US" smtClean="0"/>
              <a:pPr/>
              <a:t>November 24,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285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3DA4-3B24-449B-95CA-514EB7E30A99}" type="datetime4">
              <a:rPr lang="en-US" smtClean="0"/>
              <a:pPr/>
              <a:t>November 24,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60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120D2-3948-4F8F-BE5D-E7E7D97880B2}" type="datetime4">
              <a:rPr lang="en-US" smtClean="0"/>
              <a:pPr/>
              <a:t>November 24, 2014</a:t>
            </a:fld>
            <a:endParaRPr lang="en-US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386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25969"/>
            <a:ext cx="9144000" cy="754002"/>
          </a:xfrm>
        </p:spPr>
        <p:txBody>
          <a:bodyPr>
            <a:noAutofit/>
          </a:bodyPr>
          <a:lstStyle/>
          <a:p>
            <a:r>
              <a:rPr lang="en-US" sz="4000" dirty="0" smtClean="0"/>
              <a:t>INTRODUÇÃO ORIENTAÇÃO A OBJETOS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913" y="5000300"/>
            <a:ext cx="7991635" cy="1772085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Renan Lessa</a:t>
            </a:r>
          </a:p>
          <a:p>
            <a:pPr algn="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http://github.com/renanlessa</a:t>
            </a:r>
          </a:p>
          <a:p>
            <a:pPr algn="r"/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renanlessa@gmail.com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 descr="phot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500" y="-286449"/>
            <a:ext cx="4805210" cy="480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474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Tipos</a:t>
            </a:r>
            <a:r>
              <a:rPr lang="en-US" dirty="0" smtClean="0"/>
              <a:t> </a:t>
            </a:r>
            <a:r>
              <a:rPr lang="en-US" dirty="0" err="1" smtClean="0"/>
              <a:t>agregados</a:t>
            </a:r>
            <a:r>
              <a:rPr lang="en-US" dirty="0" smtClean="0"/>
              <a:t> de dados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maioria</a:t>
            </a:r>
            <a:r>
              <a:rPr lang="en-US" dirty="0" smtClean="0"/>
              <a:t> das </a:t>
            </a:r>
            <a:r>
              <a:rPr lang="en-US" dirty="0" err="1" smtClean="0"/>
              <a:t>linguagens</a:t>
            </a:r>
            <a:r>
              <a:rPr lang="en-US" dirty="0" smtClean="0"/>
              <a:t> de </a:t>
            </a:r>
            <a:r>
              <a:rPr lang="en-US" dirty="0" err="1" smtClean="0"/>
              <a:t>programação</a:t>
            </a:r>
            <a:r>
              <a:rPr lang="en-US" dirty="0" smtClean="0"/>
              <a:t> </a:t>
            </a:r>
            <a:r>
              <a:rPr lang="en-US" dirty="0" err="1" smtClean="0"/>
              <a:t>suporta</a:t>
            </a:r>
            <a:r>
              <a:rPr lang="en-US" dirty="0" smtClean="0"/>
              <a:t> o </a:t>
            </a:r>
            <a:r>
              <a:rPr lang="en-US" dirty="0" err="1" smtClean="0"/>
              <a:t>conceito</a:t>
            </a:r>
            <a:r>
              <a:rPr lang="en-US" dirty="0" smtClean="0"/>
              <a:t> de </a:t>
            </a:r>
            <a:r>
              <a:rPr lang="en-US" dirty="0" err="1" smtClean="0"/>
              <a:t>variáveis</a:t>
            </a:r>
            <a:r>
              <a:rPr lang="en-US" dirty="0" smtClean="0"/>
              <a:t> </a:t>
            </a:r>
            <a:r>
              <a:rPr lang="en-US" dirty="0" err="1" smtClean="0"/>
              <a:t>tipadas</a:t>
            </a:r>
            <a:r>
              <a:rPr lang="en-US" dirty="0" smtClean="0"/>
              <a:t>,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seja</a:t>
            </a:r>
            <a:r>
              <a:rPr lang="en-US" dirty="0" smtClean="0"/>
              <a:t>,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r>
              <a:rPr lang="en-US" dirty="0" smtClean="0"/>
              <a:t> </a:t>
            </a:r>
            <a:r>
              <a:rPr lang="en-US" dirty="0" err="1" smtClean="0"/>
              <a:t>poder</a:t>
            </a:r>
            <a:r>
              <a:rPr lang="en-US" dirty="0" smtClean="0"/>
              <a:t> do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, double, char, etc. </a:t>
            </a:r>
            <a:r>
              <a:rPr lang="en-US" dirty="0" err="1" smtClean="0"/>
              <a:t>Embora</a:t>
            </a:r>
            <a:r>
              <a:rPr lang="en-US" dirty="0" smtClean="0"/>
              <a:t> </a:t>
            </a:r>
            <a:r>
              <a:rPr lang="en-US" dirty="0" err="1" smtClean="0"/>
              <a:t>essas</a:t>
            </a:r>
            <a:r>
              <a:rPr lang="en-US" dirty="0" smtClean="0"/>
              <a:t> </a:t>
            </a:r>
            <a:r>
              <a:rPr lang="en-US" dirty="0" err="1" smtClean="0"/>
              <a:t>linguagens</a:t>
            </a:r>
            <a:r>
              <a:rPr lang="en-US" dirty="0" smtClean="0"/>
              <a:t> </a:t>
            </a:r>
            <a:r>
              <a:rPr lang="en-US" dirty="0" err="1" smtClean="0"/>
              <a:t>possuam</a:t>
            </a:r>
            <a:r>
              <a:rPr lang="en-US" dirty="0" smtClean="0"/>
              <a:t> um </a:t>
            </a:r>
            <a:r>
              <a:rPr lang="en-US" dirty="0" err="1" smtClean="0"/>
              <a:t>bom</a:t>
            </a:r>
            <a:r>
              <a:rPr lang="en-US" dirty="0" smtClean="0"/>
              <a:t> </a:t>
            </a:r>
            <a:r>
              <a:rPr lang="en-US" dirty="0" err="1" smtClean="0"/>
              <a:t>número</a:t>
            </a:r>
            <a:r>
              <a:rPr lang="en-US" dirty="0" smtClean="0"/>
              <a:t> de </a:t>
            </a:r>
            <a:r>
              <a:rPr lang="en-US" dirty="0" err="1" smtClean="0"/>
              <a:t>tipos</a:t>
            </a:r>
            <a:r>
              <a:rPr lang="en-US" dirty="0" smtClean="0"/>
              <a:t> </a:t>
            </a:r>
            <a:r>
              <a:rPr lang="en-US" dirty="0" err="1" smtClean="0"/>
              <a:t>pré-definidos</a:t>
            </a:r>
            <a:r>
              <a:rPr lang="en-US" dirty="0" smtClean="0"/>
              <a:t> </a:t>
            </a:r>
            <a:r>
              <a:rPr lang="en-US" dirty="0" err="1" smtClean="0"/>
              <a:t>seria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interessante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o </a:t>
            </a:r>
            <a:r>
              <a:rPr lang="en-US" dirty="0" err="1" smtClean="0"/>
              <a:t>programador</a:t>
            </a:r>
            <a:r>
              <a:rPr lang="en-US" dirty="0" smtClean="0"/>
              <a:t> </a:t>
            </a:r>
            <a:r>
              <a:rPr lang="en-US" dirty="0" err="1" smtClean="0"/>
              <a:t>pudesse</a:t>
            </a:r>
            <a:r>
              <a:rPr lang="en-US" dirty="0" smtClean="0"/>
              <a:t> </a:t>
            </a:r>
            <a:r>
              <a:rPr lang="en-US" dirty="0" err="1" smtClean="0"/>
              <a:t>definir</a:t>
            </a:r>
            <a:r>
              <a:rPr lang="en-US" dirty="0" smtClean="0"/>
              <a:t> </a:t>
            </a:r>
            <a:r>
              <a:rPr lang="en-US" dirty="0" err="1" smtClean="0"/>
              <a:t>seus</a:t>
            </a:r>
            <a:r>
              <a:rPr lang="en-US" dirty="0" smtClean="0"/>
              <a:t> </a:t>
            </a:r>
            <a:r>
              <a:rPr lang="en-US" dirty="0" err="1" smtClean="0"/>
              <a:t>próprios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 de dados,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exemplo</a:t>
            </a:r>
            <a:r>
              <a:rPr lang="en-US" dirty="0" smtClean="0"/>
              <a:t>, o </a:t>
            </a:r>
            <a:r>
              <a:rPr lang="en-US" dirty="0" err="1" smtClean="0"/>
              <a:t>tipo</a:t>
            </a:r>
            <a:r>
              <a:rPr lang="en-US" dirty="0" smtClean="0"/>
              <a:t> “</a:t>
            </a:r>
            <a:r>
              <a:rPr lang="en-US" dirty="0" err="1" smtClean="0"/>
              <a:t>carteira</a:t>
            </a:r>
            <a:r>
              <a:rPr lang="en-US" dirty="0" smtClean="0"/>
              <a:t> de </a:t>
            </a:r>
            <a:r>
              <a:rPr lang="en-US" dirty="0" err="1" smtClean="0"/>
              <a:t>estudante</a:t>
            </a:r>
            <a:r>
              <a:rPr lang="en-US" dirty="0" smtClean="0"/>
              <a:t>”.</a:t>
            </a:r>
          </a:p>
          <a:p>
            <a:r>
              <a:rPr lang="en-US" dirty="0" err="1" smtClean="0"/>
              <a:t>Essa</a:t>
            </a:r>
            <a:r>
              <a:rPr lang="en-US" dirty="0" smtClean="0"/>
              <a:t> </a:t>
            </a:r>
            <a:r>
              <a:rPr lang="en-US" dirty="0" err="1" smtClean="0"/>
              <a:t>questão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resolvida</a:t>
            </a:r>
            <a:r>
              <a:rPr lang="en-US" dirty="0" smtClean="0"/>
              <a:t> </a:t>
            </a:r>
            <a:r>
              <a:rPr lang="en-US" dirty="0" err="1" smtClean="0"/>
              <a:t>através</a:t>
            </a:r>
            <a:r>
              <a:rPr lang="en-US" dirty="0" smtClean="0"/>
              <a:t> da </a:t>
            </a:r>
            <a:r>
              <a:rPr lang="en-US" dirty="0" err="1" smtClean="0"/>
              <a:t>implementação</a:t>
            </a:r>
            <a:r>
              <a:rPr lang="en-US" dirty="0" smtClean="0"/>
              <a:t> de </a:t>
            </a:r>
            <a:r>
              <a:rPr lang="en-US" dirty="0" err="1" smtClean="0"/>
              <a:t>Tipos</a:t>
            </a:r>
            <a:r>
              <a:rPr lang="en-US" dirty="0" smtClean="0"/>
              <a:t> </a:t>
            </a:r>
            <a:r>
              <a:rPr lang="en-US" dirty="0" err="1" smtClean="0"/>
              <a:t>Agregados</a:t>
            </a:r>
            <a:r>
              <a:rPr lang="en-US" dirty="0" smtClean="0"/>
              <a:t> de Dados.</a:t>
            </a:r>
          </a:p>
          <a:p>
            <a:r>
              <a:rPr lang="en-US" dirty="0" smtClean="0"/>
              <a:t>Dados </a:t>
            </a:r>
            <a:r>
              <a:rPr lang="en-US" dirty="0" err="1" smtClean="0"/>
              <a:t>agregados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 de dados </a:t>
            </a:r>
            <a:r>
              <a:rPr lang="en-US" dirty="0" err="1" smtClean="0"/>
              <a:t>definidos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programador</a:t>
            </a:r>
            <a:r>
              <a:rPr lang="en-US" dirty="0"/>
              <a:t> </a:t>
            </a:r>
            <a:r>
              <a:rPr lang="en-US" dirty="0" smtClean="0"/>
              <a:t>no </a:t>
            </a:r>
            <a:r>
              <a:rPr lang="en-US" dirty="0" err="1" smtClean="0"/>
              <a:t>código-fonte</a:t>
            </a:r>
            <a:r>
              <a:rPr lang="en-US" dirty="0" smtClean="0"/>
              <a:t> de um </a:t>
            </a:r>
            <a:r>
              <a:rPr lang="en-US" dirty="0" err="1" smtClean="0"/>
              <a:t>sistema</a:t>
            </a:r>
            <a:r>
              <a:rPr lang="en-US" dirty="0" smtClean="0"/>
              <a:t>. Uma </a:t>
            </a:r>
            <a:r>
              <a:rPr lang="en-US" dirty="0" err="1" smtClean="0"/>
              <a:t>vez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um </a:t>
            </a:r>
            <a:r>
              <a:rPr lang="en-US" dirty="0" err="1" smtClean="0"/>
              <a:t>tipo</a:t>
            </a:r>
            <a:r>
              <a:rPr lang="en-US" dirty="0" smtClean="0"/>
              <a:t> de dado </a:t>
            </a:r>
            <a:r>
              <a:rPr lang="en-US" dirty="0" err="1" smtClean="0"/>
              <a:t>agregado</a:t>
            </a:r>
            <a:r>
              <a:rPr lang="en-US" dirty="0" smtClean="0"/>
              <a:t> </a:t>
            </a:r>
            <a:r>
              <a:rPr lang="en-US" dirty="0" err="1" smtClean="0"/>
              <a:t>tenha</a:t>
            </a:r>
            <a:r>
              <a:rPr lang="en-US" dirty="0" smtClean="0"/>
              <a:t> </a:t>
            </a:r>
            <a:r>
              <a:rPr lang="en-US" dirty="0" err="1" smtClean="0"/>
              <a:t>sido</a:t>
            </a:r>
            <a:r>
              <a:rPr lang="en-US" dirty="0" smtClean="0"/>
              <a:t> </a:t>
            </a:r>
            <a:r>
              <a:rPr lang="en-US" dirty="0" err="1" smtClean="0"/>
              <a:t>definido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programador</a:t>
            </a:r>
            <a:r>
              <a:rPr lang="en-US" dirty="0" smtClean="0"/>
              <a:t>, </a:t>
            </a:r>
            <a:r>
              <a:rPr lang="en-US" dirty="0" err="1" smtClean="0"/>
              <a:t>ele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usado</a:t>
            </a:r>
            <a:r>
              <a:rPr lang="en-US" dirty="0" smtClean="0"/>
              <a:t> </a:t>
            </a:r>
            <a:r>
              <a:rPr lang="en-US" dirty="0" err="1" smtClean="0"/>
              <a:t>normalmente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declarar</a:t>
            </a:r>
            <a:r>
              <a:rPr lang="en-US" dirty="0" smtClean="0"/>
              <a:t> </a:t>
            </a:r>
            <a:r>
              <a:rPr lang="en-US" dirty="0" err="1" smtClean="0"/>
              <a:t>variáveis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5799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Tipos</a:t>
            </a:r>
            <a:r>
              <a:rPr lang="en-US" dirty="0" smtClean="0"/>
              <a:t> </a:t>
            </a:r>
            <a:r>
              <a:rPr lang="en-US" dirty="0" err="1" smtClean="0"/>
              <a:t>agregados</a:t>
            </a:r>
            <a:r>
              <a:rPr lang="en-US" dirty="0" smtClean="0"/>
              <a:t> de dados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Em</a:t>
            </a:r>
            <a:r>
              <a:rPr lang="en-US" dirty="0" smtClean="0"/>
              <a:t> Java,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 </a:t>
            </a:r>
            <a:r>
              <a:rPr lang="en-US" dirty="0" err="1" smtClean="0"/>
              <a:t>agregados</a:t>
            </a:r>
            <a:r>
              <a:rPr lang="en-US" dirty="0" smtClean="0"/>
              <a:t> de dados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definidos</a:t>
            </a:r>
            <a:r>
              <a:rPr lang="en-US" dirty="0" smtClean="0"/>
              <a:t> </a:t>
            </a:r>
            <a:r>
              <a:rPr lang="en-US" dirty="0" err="1" smtClean="0"/>
              <a:t>através</a:t>
            </a:r>
            <a:r>
              <a:rPr lang="en-US" dirty="0" smtClean="0"/>
              <a:t> da </a:t>
            </a:r>
            <a:r>
              <a:rPr lang="en-US" dirty="0" err="1" smtClean="0"/>
              <a:t>palavra</a:t>
            </a:r>
            <a:r>
              <a:rPr lang="en-US" dirty="0"/>
              <a:t> </a:t>
            </a:r>
            <a:r>
              <a:rPr lang="en-US" dirty="0" err="1" smtClean="0"/>
              <a:t>reservada</a:t>
            </a:r>
            <a:r>
              <a:rPr lang="en-US" dirty="0" smtClean="0"/>
              <a:t> </a:t>
            </a:r>
            <a:r>
              <a:rPr lang="en-US" b="1" i="1" dirty="0" smtClean="0"/>
              <a:t>class</a:t>
            </a:r>
          </a:p>
          <a:p>
            <a:pPr marL="0" indent="0">
              <a:buNone/>
            </a:pPr>
            <a:endParaRPr lang="en-US" b="1" i="1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357" y="2883160"/>
            <a:ext cx="5314750" cy="252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46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Tipos</a:t>
            </a:r>
            <a:r>
              <a:rPr lang="en-US" dirty="0" smtClean="0"/>
              <a:t> </a:t>
            </a:r>
            <a:r>
              <a:rPr lang="en-US" dirty="0" err="1" smtClean="0"/>
              <a:t>agregados</a:t>
            </a:r>
            <a:r>
              <a:rPr lang="en-US" dirty="0" smtClean="0"/>
              <a:t> de dados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partir</a:t>
            </a:r>
            <a:r>
              <a:rPr lang="en-US" dirty="0" smtClean="0"/>
              <a:t> do </a:t>
            </a:r>
            <a:r>
              <a:rPr lang="en-US" dirty="0" err="1" smtClean="0"/>
              <a:t>momento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um </a:t>
            </a:r>
            <a:r>
              <a:rPr lang="en-US" dirty="0" err="1" smtClean="0"/>
              <a:t>programador</a:t>
            </a:r>
            <a:r>
              <a:rPr lang="en-US" dirty="0" smtClean="0"/>
              <a:t> </a:t>
            </a:r>
            <a:r>
              <a:rPr lang="en-US" dirty="0" err="1" smtClean="0"/>
              <a:t>definiu</a:t>
            </a:r>
            <a:r>
              <a:rPr lang="en-US" dirty="0" smtClean="0"/>
              <a:t> um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err="1" smtClean="0"/>
              <a:t>agregado</a:t>
            </a:r>
            <a:r>
              <a:rPr lang="en-US" dirty="0" smtClean="0"/>
              <a:t> de dados, </a:t>
            </a:r>
            <a:r>
              <a:rPr lang="en-US" dirty="0" err="1" smtClean="0"/>
              <a:t>ele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declarar</a:t>
            </a:r>
            <a:r>
              <a:rPr lang="en-US" dirty="0" smtClean="0"/>
              <a:t> </a:t>
            </a:r>
            <a:r>
              <a:rPr lang="en-US" dirty="0" err="1" smtClean="0"/>
              <a:t>variáveis</a:t>
            </a:r>
            <a:r>
              <a:rPr lang="en-US" dirty="0" smtClean="0"/>
              <a:t> </a:t>
            </a:r>
            <a:r>
              <a:rPr lang="en-US" dirty="0" err="1" smtClean="0"/>
              <a:t>desse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err="1" smtClean="0"/>
              <a:t>utilizando</a:t>
            </a:r>
            <a:r>
              <a:rPr lang="en-US" dirty="0" smtClean="0"/>
              <a:t> o </a:t>
            </a:r>
            <a:r>
              <a:rPr lang="en-US" dirty="0" err="1" smtClean="0"/>
              <a:t>nome</a:t>
            </a:r>
            <a:r>
              <a:rPr lang="en-US" dirty="0" smtClean="0"/>
              <a:t> da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o </a:t>
            </a:r>
            <a:r>
              <a:rPr lang="en-US" dirty="0" err="1" smtClean="0"/>
              <a:t>tipo</a:t>
            </a:r>
            <a:r>
              <a:rPr lang="en-US" dirty="0" smtClean="0"/>
              <a:t> da </a:t>
            </a:r>
            <a:r>
              <a:rPr lang="en-US" dirty="0" err="1" smtClean="0"/>
              <a:t>variável</a:t>
            </a:r>
            <a:r>
              <a:rPr lang="en-US" dirty="0" smtClean="0"/>
              <a:t>;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727453"/>
            <a:ext cx="829310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252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Tipos</a:t>
            </a:r>
            <a:r>
              <a:rPr lang="en-US" dirty="0" smtClean="0"/>
              <a:t> </a:t>
            </a:r>
            <a:r>
              <a:rPr lang="en-US" dirty="0" err="1" smtClean="0"/>
              <a:t>agregados</a:t>
            </a:r>
            <a:r>
              <a:rPr lang="en-US" dirty="0" smtClean="0"/>
              <a:t> de dados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</a:t>
            </a:r>
            <a:r>
              <a:rPr lang="en-US" dirty="0" err="1" smtClean="0"/>
              <a:t>partes</a:t>
            </a:r>
            <a:r>
              <a:rPr lang="en-US" dirty="0" smtClean="0"/>
              <a:t> </a:t>
            </a:r>
            <a:r>
              <a:rPr lang="en-US" dirty="0" err="1" smtClean="0"/>
              <a:t>integrantes</a:t>
            </a:r>
            <a:r>
              <a:rPr lang="en-US" dirty="0" smtClean="0"/>
              <a:t> de um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err="1" smtClean="0"/>
              <a:t>agregado</a:t>
            </a:r>
            <a:r>
              <a:rPr lang="en-US" dirty="0" smtClean="0"/>
              <a:t> de dados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acessadas</a:t>
            </a:r>
            <a:r>
              <a:rPr lang="en-US" dirty="0" smtClean="0"/>
              <a:t> </a:t>
            </a:r>
            <a:r>
              <a:rPr lang="en-US" dirty="0" err="1" smtClean="0"/>
              <a:t>através</a:t>
            </a:r>
            <a:r>
              <a:rPr lang="en-US" dirty="0" smtClean="0"/>
              <a:t> do </a:t>
            </a:r>
            <a:r>
              <a:rPr lang="en-US" dirty="0" err="1" smtClean="0"/>
              <a:t>operador</a:t>
            </a:r>
            <a:r>
              <a:rPr lang="en-US" dirty="0" smtClean="0"/>
              <a:t> </a:t>
            </a:r>
            <a:r>
              <a:rPr lang="en-US" dirty="0" err="1" smtClean="0"/>
              <a:t>ponto</a:t>
            </a:r>
            <a:r>
              <a:rPr lang="en-US" dirty="0" smtClean="0"/>
              <a:t> (</a:t>
            </a:r>
            <a:r>
              <a:rPr lang="en-US" b="1" dirty="0" smtClean="0"/>
              <a:t>.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3388150"/>
            <a:ext cx="7112000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777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Tipos</a:t>
            </a:r>
            <a:r>
              <a:rPr lang="en-US" dirty="0" smtClean="0"/>
              <a:t> </a:t>
            </a:r>
            <a:r>
              <a:rPr lang="en-US" dirty="0" err="1" smtClean="0"/>
              <a:t>agregados</a:t>
            </a:r>
            <a:r>
              <a:rPr lang="en-US" dirty="0" smtClean="0"/>
              <a:t> de dados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Na </a:t>
            </a:r>
            <a:r>
              <a:rPr lang="en-US" dirty="0" err="1" smtClean="0"/>
              <a:t>terminologia</a:t>
            </a:r>
            <a:r>
              <a:rPr lang="en-US" dirty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Orientação</a:t>
            </a:r>
            <a:r>
              <a:rPr lang="en-US" dirty="0" smtClean="0"/>
              <a:t> a </a:t>
            </a:r>
            <a:r>
              <a:rPr lang="en-US" dirty="0" err="1" smtClean="0"/>
              <a:t>Objetos</a:t>
            </a:r>
            <a:r>
              <a:rPr lang="en-US" dirty="0" smtClean="0"/>
              <a:t>, </a:t>
            </a:r>
            <a:r>
              <a:rPr lang="en-US" dirty="0" err="1" smtClean="0"/>
              <a:t>chamamos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compõe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de </a:t>
            </a:r>
            <a:r>
              <a:rPr lang="en-US" b="1" dirty="0" err="1" smtClean="0"/>
              <a:t>membros</a:t>
            </a:r>
            <a:r>
              <a:rPr lang="en-US" dirty="0" smtClean="0"/>
              <a:t> </a:t>
            </a:r>
            <a:r>
              <a:rPr lang="en-US" dirty="0" err="1" smtClean="0"/>
              <a:t>dessa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nosso</a:t>
            </a:r>
            <a:r>
              <a:rPr lang="en-US" dirty="0" smtClean="0"/>
              <a:t> </a:t>
            </a:r>
            <a:r>
              <a:rPr lang="en-US" dirty="0" err="1" smtClean="0"/>
              <a:t>exemplo</a:t>
            </a:r>
            <a:r>
              <a:rPr lang="en-US" dirty="0" smtClean="0"/>
              <a:t> as </a:t>
            </a:r>
            <a:r>
              <a:rPr lang="en-US" dirty="0" err="1" smtClean="0"/>
              <a:t>variáveis</a:t>
            </a:r>
            <a:r>
              <a:rPr lang="en-US" dirty="0" smtClean="0"/>
              <a:t> </a:t>
            </a:r>
            <a:r>
              <a:rPr lang="en-US" dirty="0" err="1" smtClean="0"/>
              <a:t>nome</a:t>
            </a:r>
            <a:r>
              <a:rPr lang="en-US" dirty="0" smtClean="0"/>
              <a:t> e </a:t>
            </a:r>
            <a:r>
              <a:rPr lang="en-US" dirty="0" err="1" smtClean="0"/>
              <a:t>numero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chamadas</a:t>
            </a:r>
            <a:r>
              <a:rPr lang="en-US" dirty="0" smtClean="0"/>
              <a:t> de </a:t>
            </a:r>
            <a:r>
              <a:rPr lang="en-US" dirty="0" err="1" smtClean="0"/>
              <a:t>membros</a:t>
            </a:r>
            <a:r>
              <a:rPr lang="en-US" dirty="0" smtClean="0"/>
              <a:t> da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CarteiraDeEstudante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Além</a:t>
            </a:r>
            <a:r>
              <a:rPr lang="en-US" dirty="0" smtClean="0"/>
              <a:t> disso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criamos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instância</a:t>
            </a:r>
            <a:r>
              <a:rPr lang="en-US" dirty="0" smtClean="0"/>
              <a:t> de um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err="1" smtClean="0"/>
              <a:t>agregado</a:t>
            </a:r>
            <a:r>
              <a:rPr lang="en-US" dirty="0" smtClean="0"/>
              <a:t> de dados, </a:t>
            </a:r>
            <a:r>
              <a:rPr lang="en-US" dirty="0" err="1" smtClean="0"/>
              <a:t>chamamos</a:t>
            </a:r>
            <a:r>
              <a:rPr lang="en-US" dirty="0" smtClean="0"/>
              <a:t> </a:t>
            </a:r>
            <a:r>
              <a:rPr lang="en-US" dirty="0" err="1" smtClean="0"/>
              <a:t>essa</a:t>
            </a:r>
            <a:r>
              <a:rPr lang="en-US" dirty="0" smtClean="0"/>
              <a:t> </a:t>
            </a:r>
            <a:r>
              <a:rPr lang="en-US" dirty="0" err="1" smtClean="0"/>
              <a:t>instância</a:t>
            </a:r>
            <a:r>
              <a:rPr lang="en-US" dirty="0" smtClean="0"/>
              <a:t> de </a:t>
            </a:r>
            <a:r>
              <a:rPr lang="en-US" b="1" dirty="0" err="1" smtClean="0"/>
              <a:t>objeto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419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Criando</a:t>
            </a:r>
            <a:r>
              <a:rPr lang="en-US" dirty="0" smtClean="0"/>
              <a:t> </a:t>
            </a:r>
            <a:r>
              <a:rPr lang="en-US" dirty="0" err="1" smtClean="0"/>
              <a:t>Objetos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declaramos</a:t>
            </a:r>
            <a:r>
              <a:rPr lang="en-US" dirty="0" smtClean="0"/>
              <a:t> </a:t>
            </a:r>
            <a:r>
              <a:rPr lang="en-US" dirty="0" err="1" smtClean="0"/>
              <a:t>variáveis</a:t>
            </a:r>
            <a:r>
              <a:rPr lang="en-US" dirty="0" smtClean="0"/>
              <a:t> de um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err="1" smtClean="0"/>
              <a:t>primitivo</a:t>
            </a:r>
            <a:r>
              <a:rPr lang="en-US" dirty="0" smtClean="0"/>
              <a:t> de dados (</a:t>
            </a:r>
            <a:r>
              <a:rPr lang="en-US" dirty="0" err="1" smtClean="0"/>
              <a:t>boolean</a:t>
            </a:r>
            <a:r>
              <a:rPr lang="en-US" dirty="0" smtClean="0"/>
              <a:t>, byte, short, long, </a:t>
            </a:r>
            <a:r>
              <a:rPr lang="en-US" dirty="0" err="1" smtClean="0"/>
              <a:t>int</a:t>
            </a:r>
            <a:r>
              <a:rPr lang="en-US" dirty="0" smtClean="0"/>
              <a:t>, char…</a:t>
            </a:r>
            <a:r>
              <a:rPr lang="en-US" dirty="0" err="1" smtClean="0"/>
              <a:t>etc</a:t>
            </a:r>
            <a:r>
              <a:rPr lang="en-US" dirty="0" smtClean="0"/>
              <a:t>) o </a:t>
            </a:r>
            <a:r>
              <a:rPr lang="en-US" dirty="0" err="1" smtClean="0"/>
              <a:t>interpretador</a:t>
            </a:r>
            <a:r>
              <a:rPr lang="en-US" dirty="0" smtClean="0"/>
              <a:t> Java </a:t>
            </a:r>
            <a:r>
              <a:rPr lang="en-US" dirty="0" err="1" smtClean="0"/>
              <a:t>aloca</a:t>
            </a:r>
            <a:r>
              <a:rPr lang="en-US" dirty="0" smtClean="0"/>
              <a:t> um </a:t>
            </a:r>
            <a:r>
              <a:rPr lang="en-US" dirty="0" err="1" smtClean="0"/>
              <a:t>espaço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mémoria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essa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r>
              <a:rPr lang="en-US" dirty="0" smtClean="0"/>
              <a:t>.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declaramos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r>
              <a:rPr lang="en-US" dirty="0" smtClean="0"/>
              <a:t> de um </a:t>
            </a:r>
            <a:r>
              <a:rPr lang="en-US" dirty="0" err="1" smtClean="0"/>
              <a:t>tipo</a:t>
            </a:r>
            <a:r>
              <a:rPr lang="en-US" dirty="0" smtClean="0"/>
              <a:t> de dados </a:t>
            </a:r>
            <a:r>
              <a:rPr lang="en-US" dirty="0" err="1" smtClean="0"/>
              <a:t>definido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programador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ou</a:t>
            </a:r>
            <a:r>
              <a:rPr lang="en-US" dirty="0" smtClean="0"/>
              <a:t> API do Java), o </a:t>
            </a:r>
            <a:r>
              <a:rPr lang="en-US" dirty="0" err="1" smtClean="0"/>
              <a:t>espaço</a:t>
            </a:r>
            <a:r>
              <a:rPr lang="en-US" dirty="0" smtClean="0"/>
              <a:t> de </a:t>
            </a:r>
            <a:r>
              <a:rPr lang="en-US" dirty="0" err="1" smtClean="0"/>
              <a:t>memória</a:t>
            </a:r>
            <a:r>
              <a:rPr lang="en-US" dirty="0" smtClean="0"/>
              <a:t> </a:t>
            </a:r>
            <a:r>
              <a:rPr lang="en-US" dirty="0" err="1" smtClean="0"/>
              <a:t>necessário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alocar</a:t>
            </a:r>
            <a:r>
              <a:rPr lang="en-US" dirty="0" smtClean="0"/>
              <a:t> o valor </a:t>
            </a:r>
            <a:r>
              <a:rPr lang="en-US" dirty="0" err="1" smtClean="0"/>
              <a:t>dessa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alocado</a:t>
            </a:r>
            <a:r>
              <a:rPr lang="en-US" dirty="0" smtClean="0"/>
              <a:t> </a:t>
            </a:r>
            <a:r>
              <a:rPr lang="en-US" dirty="0" err="1" smtClean="0"/>
              <a:t>imediatamente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 </a:t>
            </a:r>
            <a:r>
              <a:rPr lang="en-US" dirty="0" err="1" smtClean="0"/>
              <a:t>fato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r>
              <a:rPr lang="en-US" dirty="0" smtClean="0"/>
              <a:t> </a:t>
            </a:r>
            <a:r>
              <a:rPr lang="en-US" dirty="0" err="1" smtClean="0"/>
              <a:t>declarada</a:t>
            </a:r>
            <a:r>
              <a:rPr lang="en-US" dirty="0" smtClean="0"/>
              <a:t> a </a:t>
            </a:r>
            <a:r>
              <a:rPr lang="en-US" dirty="0" err="1" smtClean="0"/>
              <a:t>partir</a:t>
            </a:r>
            <a:r>
              <a:rPr lang="en-US" dirty="0" smtClean="0"/>
              <a:t> da </a:t>
            </a:r>
            <a:r>
              <a:rPr lang="en-US" dirty="0" err="1" smtClean="0"/>
              <a:t>definição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representa</a:t>
            </a:r>
            <a:r>
              <a:rPr lang="en-US" dirty="0" smtClean="0"/>
              <a:t> a </a:t>
            </a:r>
            <a:r>
              <a:rPr lang="en-US" dirty="0" err="1" smtClean="0"/>
              <a:t>informação</a:t>
            </a:r>
            <a:r>
              <a:rPr lang="en-US" dirty="0" smtClean="0"/>
              <a:t> </a:t>
            </a:r>
            <a:r>
              <a:rPr lang="en-US" dirty="0" err="1" smtClean="0"/>
              <a:t>propriamente</a:t>
            </a:r>
            <a:r>
              <a:rPr lang="en-US" dirty="0" smtClean="0"/>
              <a:t> </a:t>
            </a:r>
            <a:r>
              <a:rPr lang="en-US" dirty="0" err="1" smtClean="0"/>
              <a:t>dia</a:t>
            </a:r>
            <a:r>
              <a:rPr lang="en-US" dirty="0" smtClean="0"/>
              <a:t>, mas </a:t>
            </a:r>
            <a:r>
              <a:rPr lang="en-US" dirty="0" err="1" smtClean="0"/>
              <a:t>sim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referência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informação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208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Criando</a:t>
            </a:r>
            <a:r>
              <a:rPr lang="en-US" dirty="0" smtClean="0"/>
              <a:t> </a:t>
            </a:r>
            <a:r>
              <a:rPr lang="en-US" dirty="0" err="1" smtClean="0"/>
              <a:t>Objetos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possamos</a:t>
            </a:r>
            <a:r>
              <a:rPr lang="en-US" dirty="0" smtClean="0"/>
              <a:t> </a:t>
            </a:r>
            <a:r>
              <a:rPr lang="en-US" dirty="0" err="1" smtClean="0"/>
              <a:t>utilizar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r>
              <a:rPr lang="en-US" dirty="0" smtClean="0"/>
              <a:t> </a:t>
            </a:r>
            <a:r>
              <a:rPr lang="en-US" dirty="0" err="1" smtClean="0"/>
              <a:t>declarada</a:t>
            </a:r>
            <a:r>
              <a:rPr lang="en-US" dirty="0" smtClean="0"/>
              <a:t> a </a:t>
            </a:r>
            <a:r>
              <a:rPr lang="en-US" dirty="0" err="1" smtClean="0"/>
              <a:t>partir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, </a:t>
            </a:r>
            <a:r>
              <a:rPr lang="en-US" dirty="0" err="1" smtClean="0"/>
              <a:t>devemos</a:t>
            </a:r>
            <a:r>
              <a:rPr lang="en-US" dirty="0" smtClean="0"/>
              <a:t> </a:t>
            </a:r>
            <a:r>
              <a:rPr lang="en-US" dirty="0" err="1" smtClean="0"/>
              <a:t>alocar</a:t>
            </a:r>
            <a:r>
              <a:rPr lang="en-US" dirty="0" smtClean="0"/>
              <a:t> o </a:t>
            </a:r>
            <a:r>
              <a:rPr lang="en-US" dirty="0" err="1" smtClean="0"/>
              <a:t>espaço</a:t>
            </a:r>
            <a:r>
              <a:rPr lang="en-US" dirty="0" smtClean="0"/>
              <a:t> de </a:t>
            </a:r>
            <a:r>
              <a:rPr lang="en-US" dirty="0" err="1" smtClean="0"/>
              <a:t>memória</a:t>
            </a:r>
            <a:r>
              <a:rPr lang="en-US" dirty="0" smtClean="0"/>
              <a:t> </a:t>
            </a:r>
            <a:r>
              <a:rPr lang="en-US" dirty="0" err="1" smtClean="0"/>
              <a:t>necessário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guardar</a:t>
            </a:r>
            <a:r>
              <a:rPr lang="en-US" dirty="0" smtClean="0"/>
              <a:t> as </a:t>
            </a:r>
            <a:r>
              <a:rPr lang="en-US" dirty="0" err="1" smtClean="0"/>
              <a:t>informações</a:t>
            </a:r>
            <a:r>
              <a:rPr lang="en-US" dirty="0" smtClean="0"/>
              <a:t> </a:t>
            </a:r>
            <a:r>
              <a:rPr lang="en-US" dirty="0" err="1" smtClean="0"/>
              <a:t>referenciadas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essa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r>
              <a:rPr lang="en-US" dirty="0" smtClean="0"/>
              <a:t>.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orientação</a:t>
            </a:r>
            <a:r>
              <a:rPr lang="en-US" dirty="0" smtClean="0"/>
              <a:t> a </a:t>
            </a:r>
            <a:r>
              <a:rPr lang="en-US" dirty="0" err="1" smtClean="0"/>
              <a:t>objetos</a:t>
            </a:r>
            <a:r>
              <a:rPr lang="en-US" dirty="0" smtClean="0"/>
              <a:t> </a:t>
            </a:r>
            <a:r>
              <a:rPr lang="en-US" dirty="0" err="1" smtClean="0"/>
              <a:t>dizemos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necessário</a:t>
            </a:r>
            <a:r>
              <a:rPr lang="en-US" dirty="0" smtClean="0"/>
              <a:t> </a:t>
            </a:r>
            <a:r>
              <a:rPr lang="en-US" b="1" dirty="0" err="1" smtClean="0"/>
              <a:t>criar</a:t>
            </a:r>
            <a:r>
              <a:rPr lang="en-US" b="1" dirty="0" smtClean="0"/>
              <a:t> </a:t>
            </a:r>
            <a:r>
              <a:rPr lang="en-US" b="1" dirty="0" err="1" smtClean="0"/>
              <a:t>uma</a:t>
            </a:r>
            <a:r>
              <a:rPr lang="en-US" b="1" dirty="0" smtClean="0"/>
              <a:t> </a:t>
            </a:r>
            <a:r>
              <a:rPr lang="en-US" b="1" dirty="0" err="1" smtClean="0"/>
              <a:t>instância</a:t>
            </a:r>
            <a:r>
              <a:rPr lang="en-US" b="1" dirty="0" smtClean="0"/>
              <a:t> de </a:t>
            </a:r>
            <a:r>
              <a:rPr lang="en-US" b="1" dirty="0" err="1" smtClean="0"/>
              <a:t>uma</a:t>
            </a:r>
            <a:r>
              <a:rPr lang="en-US" b="1" dirty="0" smtClean="0"/>
              <a:t> </a:t>
            </a:r>
            <a:r>
              <a:rPr lang="en-US" b="1" dirty="0" err="1" smtClean="0"/>
              <a:t>classe</a:t>
            </a:r>
            <a:r>
              <a:rPr lang="en-US" dirty="0" smtClean="0"/>
              <a:t>. </a:t>
            </a:r>
            <a:r>
              <a:rPr lang="en-US" dirty="0" err="1" smtClean="0"/>
              <a:t>Isso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feito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Java </a:t>
            </a:r>
            <a:r>
              <a:rPr lang="en-US" dirty="0" err="1" smtClean="0"/>
              <a:t>pela</a:t>
            </a:r>
            <a:r>
              <a:rPr lang="en-US" dirty="0" smtClean="0"/>
              <a:t> </a:t>
            </a:r>
            <a:r>
              <a:rPr lang="en-US" dirty="0" err="1" smtClean="0"/>
              <a:t>palavra</a:t>
            </a:r>
            <a:r>
              <a:rPr lang="en-US" dirty="0" smtClean="0"/>
              <a:t> </a:t>
            </a:r>
            <a:r>
              <a:rPr lang="en-US" dirty="0" err="1" smtClean="0"/>
              <a:t>reservada</a:t>
            </a:r>
            <a:r>
              <a:rPr lang="en-US" dirty="0" smtClean="0"/>
              <a:t> </a:t>
            </a:r>
            <a:r>
              <a:rPr lang="en-US" b="1" i="1" dirty="0" smtClean="0"/>
              <a:t>new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982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Criando</a:t>
            </a:r>
            <a:r>
              <a:rPr lang="en-US" dirty="0" smtClean="0"/>
              <a:t> </a:t>
            </a:r>
            <a:r>
              <a:rPr lang="en-US" dirty="0" err="1" smtClean="0"/>
              <a:t>Objetos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73" y="1904999"/>
            <a:ext cx="8456999" cy="364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746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Alocação</a:t>
            </a:r>
            <a:r>
              <a:rPr lang="en-US" dirty="0" smtClean="0"/>
              <a:t> de </a:t>
            </a:r>
            <a:r>
              <a:rPr lang="en-US" dirty="0" err="1" smtClean="0"/>
              <a:t>Memória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declaramos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r>
              <a:rPr lang="en-US" dirty="0" smtClean="0"/>
              <a:t> do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, a JVM </a:t>
            </a:r>
            <a:r>
              <a:rPr lang="en-US" dirty="0" err="1" smtClean="0"/>
              <a:t>apenas</a:t>
            </a:r>
            <a:r>
              <a:rPr lang="en-US" dirty="0" smtClean="0"/>
              <a:t> </a:t>
            </a:r>
            <a:r>
              <a:rPr lang="en-US" dirty="0" err="1" smtClean="0"/>
              <a:t>aloca</a:t>
            </a:r>
            <a:r>
              <a:rPr lang="en-US" dirty="0" smtClean="0"/>
              <a:t> o </a:t>
            </a:r>
            <a:r>
              <a:rPr lang="en-US" dirty="0" err="1" smtClean="0"/>
              <a:t>espaço</a:t>
            </a:r>
            <a:r>
              <a:rPr lang="en-US" dirty="0" smtClean="0"/>
              <a:t> </a:t>
            </a:r>
            <a:r>
              <a:rPr lang="en-US" dirty="0" err="1" smtClean="0"/>
              <a:t>necessário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armazenar</a:t>
            </a:r>
            <a:r>
              <a:rPr lang="en-US" dirty="0" smtClean="0"/>
              <a:t> o </a:t>
            </a:r>
            <a:r>
              <a:rPr lang="en-US" dirty="0" err="1" smtClean="0"/>
              <a:t>endereço</a:t>
            </a:r>
            <a:r>
              <a:rPr lang="en-US" dirty="0" smtClean="0"/>
              <a:t> </a:t>
            </a:r>
            <a:r>
              <a:rPr lang="en-US" dirty="0" err="1" smtClean="0"/>
              <a:t>dessa</a:t>
            </a:r>
            <a:r>
              <a:rPr lang="en-US" dirty="0" smtClean="0"/>
              <a:t> </a:t>
            </a:r>
            <a:r>
              <a:rPr lang="en-US" dirty="0" err="1" smtClean="0"/>
              <a:t>referência</a:t>
            </a:r>
            <a:r>
              <a:rPr lang="en-US" dirty="0" smtClean="0"/>
              <a:t>. </a:t>
            </a:r>
            <a:r>
              <a:rPr lang="en-US" dirty="0" err="1" smtClean="0"/>
              <a:t>Quando</a:t>
            </a:r>
            <a:r>
              <a:rPr lang="en-US" dirty="0" smtClean="0"/>
              <a:t> o </a:t>
            </a:r>
            <a:r>
              <a:rPr lang="en-US" dirty="0" err="1" smtClean="0"/>
              <a:t>objeto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criado</a:t>
            </a:r>
            <a:r>
              <a:rPr lang="en-US" dirty="0" smtClean="0"/>
              <a:t> o </a:t>
            </a:r>
            <a:r>
              <a:rPr lang="en-US" dirty="0" err="1" smtClean="0"/>
              <a:t>atribuído</a:t>
            </a:r>
            <a:r>
              <a:rPr lang="en-US" dirty="0" smtClean="0"/>
              <a:t> a </a:t>
            </a:r>
            <a:r>
              <a:rPr lang="en-US" dirty="0" err="1" smtClean="0"/>
              <a:t>essa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r>
              <a:rPr lang="en-US" dirty="0" smtClean="0"/>
              <a:t>, </a:t>
            </a:r>
            <a:r>
              <a:rPr lang="en-US" dirty="0" err="1" smtClean="0"/>
              <a:t>através</a:t>
            </a:r>
            <a:r>
              <a:rPr lang="en-US" dirty="0"/>
              <a:t> </a:t>
            </a:r>
            <a:r>
              <a:rPr lang="en-US" dirty="0" smtClean="0"/>
              <a:t>do </a:t>
            </a:r>
            <a:r>
              <a:rPr lang="en-US" dirty="0" err="1" smtClean="0"/>
              <a:t>comand</a:t>
            </a:r>
            <a:r>
              <a:rPr lang="en-US" dirty="0" smtClean="0"/>
              <a:t> </a:t>
            </a:r>
            <a:r>
              <a:rPr lang="en-US" b="1" i="1" dirty="0" smtClean="0"/>
              <a:t>new</a:t>
            </a:r>
            <a:r>
              <a:rPr lang="en-US" dirty="0" smtClean="0"/>
              <a:t>,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a </a:t>
            </a:r>
            <a:r>
              <a:rPr lang="en-US" dirty="0" err="1" smtClean="0"/>
              <a:t>máquina</a:t>
            </a:r>
            <a:r>
              <a:rPr lang="en-US" dirty="0" smtClean="0"/>
              <a:t> virtual </a:t>
            </a:r>
            <a:r>
              <a:rPr lang="en-US" dirty="0" err="1" smtClean="0"/>
              <a:t>aloca</a:t>
            </a:r>
            <a:r>
              <a:rPr lang="en-US" dirty="0" smtClean="0"/>
              <a:t> o </a:t>
            </a:r>
            <a:r>
              <a:rPr lang="en-US" dirty="0" err="1" smtClean="0"/>
              <a:t>espaço</a:t>
            </a:r>
            <a:r>
              <a:rPr lang="en-US" dirty="0" smtClean="0"/>
              <a:t> </a:t>
            </a:r>
            <a:r>
              <a:rPr lang="en-US" dirty="0" err="1" smtClean="0"/>
              <a:t>necessário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armazenar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dos </a:t>
            </a:r>
            <a:r>
              <a:rPr lang="en-US" dirty="0" err="1" smtClean="0"/>
              <a:t>membros</a:t>
            </a:r>
            <a:r>
              <a:rPr lang="en-US" dirty="0" smtClean="0"/>
              <a:t> do </a:t>
            </a:r>
            <a:r>
              <a:rPr lang="en-US" dirty="0" err="1" smtClean="0"/>
              <a:t>objeto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276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Alocação</a:t>
            </a:r>
            <a:r>
              <a:rPr lang="en-US" dirty="0" smtClean="0"/>
              <a:t> de </a:t>
            </a:r>
            <a:r>
              <a:rPr lang="en-US" dirty="0" err="1" smtClean="0"/>
              <a:t>Memória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</a:t>
            </a:r>
            <a:r>
              <a:rPr lang="en-US" dirty="0" err="1" smtClean="0"/>
              <a:t>nosso</a:t>
            </a:r>
            <a:r>
              <a:rPr lang="en-US" dirty="0" smtClean="0"/>
              <a:t> </a:t>
            </a:r>
            <a:r>
              <a:rPr lang="en-US" dirty="0" err="1" smtClean="0"/>
              <a:t>exemplo</a:t>
            </a:r>
            <a:r>
              <a:rPr lang="en-US" dirty="0" smtClean="0"/>
              <a:t> a </a:t>
            </a:r>
            <a:r>
              <a:rPr lang="en-US" dirty="0" err="1" smtClean="0"/>
              <a:t>declaração</a:t>
            </a:r>
            <a:r>
              <a:rPr lang="en-US" dirty="0" smtClean="0"/>
              <a:t> da </a:t>
            </a:r>
            <a:r>
              <a:rPr lang="en-US" dirty="0" err="1" smtClean="0"/>
              <a:t>variável</a:t>
            </a:r>
            <a:r>
              <a:rPr lang="en-US" dirty="0" smtClean="0"/>
              <a:t> </a:t>
            </a:r>
            <a:r>
              <a:rPr lang="en-US" dirty="0" err="1" smtClean="0"/>
              <a:t>carteira</a:t>
            </a:r>
            <a:r>
              <a:rPr lang="en-US" dirty="0" smtClean="0"/>
              <a:t> </a:t>
            </a:r>
            <a:r>
              <a:rPr lang="en-US" dirty="0" err="1" smtClean="0"/>
              <a:t>gera</a:t>
            </a:r>
            <a:r>
              <a:rPr lang="en-US" dirty="0" smtClean="0"/>
              <a:t> </a:t>
            </a:r>
            <a:r>
              <a:rPr lang="en-US" dirty="0" err="1" smtClean="0"/>
              <a:t>alocação</a:t>
            </a:r>
            <a:r>
              <a:rPr lang="en-US" dirty="0" smtClean="0"/>
              <a:t> de um </a:t>
            </a:r>
            <a:r>
              <a:rPr lang="en-US" dirty="0" err="1" smtClean="0"/>
              <a:t>espaço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94026" y="3782791"/>
            <a:ext cx="3769747" cy="74304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37582" y="3782792"/>
            <a:ext cx="186460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Carteira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120771" y="3930686"/>
            <a:ext cx="1661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????????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32669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Motivação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Orientação</a:t>
            </a:r>
            <a:r>
              <a:rPr lang="en-US" dirty="0" smtClean="0"/>
              <a:t> a </a:t>
            </a:r>
            <a:r>
              <a:rPr lang="en-US" dirty="0" err="1" smtClean="0"/>
              <a:t>objetos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maneira</a:t>
            </a:r>
            <a:r>
              <a:rPr lang="en-US" dirty="0" smtClean="0"/>
              <a:t> de </a:t>
            </a:r>
            <a:r>
              <a:rPr lang="en-US" dirty="0" err="1" smtClean="0"/>
              <a:t>programar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ajuda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organização</a:t>
            </a:r>
            <a:r>
              <a:rPr lang="en-US" dirty="0" smtClean="0"/>
              <a:t> e resolve </a:t>
            </a:r>
            <a:r>
              <a:rPr lang="en-US" dirty="0" err="1" smtClean="0"/>
              <a:t>muitos</a:t>
            </a:r>
            <a:r>
              <a:rPr lang="en-US" dirty="0" smtClean="0"/>
              <a:t> </a:t>
            </a:r>
            <a:r>
              <a:rPr lang="en-US" dirty="0" err="1" smtClean="0"/>
              <a:t>problemas</a:t>
            </a:r>
            <a:r>
              <a:rPr lang="en-US" dirty="0" smtClean="0"/>
              <a:t> </a:t>
            </a:r>
            <a:r>
              <a:rPr lang="en-US" dirty="0" err="1" smtClean="0"/>
              <a:t>enfrentados</a:t>
            </a:r>
            <a:r>
              <a:rPr lang="en-US" dirty="0"/>
              <a:t> </a:t>
            </a:r>
            <a:r>
              <a:rPr lang="en-US" dirty="0" err="1" smtClean="0"/>
              <a:t>pela</a:t>
            </a:r>
            <a:r>
              <a:rPr lang="en-US" dirty="0" smtClean="0"/>
              <a:t> </a:t>
            </a:r>
            <a:r>
              <a:rPr lang="en-US" dirty="0" err="1" smtClean="0"/>
              <a:t>programação</a:t>
            </a:r>
            <a:r>
              <a:rPr lang="en-US" dirty="0"/>
              <a:t> </a:t>
            </a:r>
            <a:r>
              <a:rPr lang="en-US" dirty="0" smtClean="0"/>
              <a:t>procedural;</a:t>
            </a:r>
          </a:p>
          <a:p>
            <a:r>
              <a:rPr lang="en-US" dirty="0" err="1" smtClean="0"/>
              <a:t>Programadores</a:t>
            </a:r>
            <a:r>
              <a:rPr lang="en-US" dirty="0" smtClean="0"/>
              <a:t> </a:t>
            </a:r>
            <a:r>
              <a:rPr lang="en-US" dirty="0" err="1" smtClean="0"/>
              <a:t>iniciantes</a:t>
            </a:r>
            <a:r>
              <a:rPr lang="en-US" dirty="0" smtClean="0"/>
              <a:t> </a:t>
            </a:r>
            <a:r>
              <a:rPr lang="en-US" dirty="0" err="1" smtClean="0"/>
              <a:t>costumam</a:t>
            </a:r>
            <a:r>
              <a:rPr lang="en-US" dirty="0" smtClean="0"/>
              <a:t> </a:t>
            </a:r>
            <a:r>
              <a:rPr lang="en-US" dirty="0" err="1" smtClean="0"/>
              <a:t>visualizar</a:t>
            </a:r>
            <a:r>
              <a:rPr lang="en-US" dirty="0" smtClean="0"/>
              <a:t> </a:t>
            </a:r>
            <a:r>
              <a:rPr lang="en-US" dirty="0" err="1" smtClean="0"/>
              <a:t>variáveis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r>
              <a:rPr lang="en-US" dirty="0" smtClean="0"/>
              <a:t> </a:t>
            </a:r>
            <a:r>
              <a:rPr lang="en-US" dirty="0" err="1" smtClean="0"/>
              <a:t>isolados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sistema</a:t>
            </a:r>
            <a:r>
              <a:rPr lang="en-US" dirty="0" smtClean="0"/>
              <a:t> de </a:t>
            </a:r>
            <a:r>
              <a:rPr lang="en-US" dirty="0" err="1" smtClean="0"/>
              <a:t>computador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exemplo</a:t>
            </a:r>
            <a:r>
              <a:rPr lang="en-US" dirty="0" smtClean="0"/>
              <a:t>, </a:t>
            </a:r>
            <a:r>
              <a:rPr lang="en-US" dirty="0" err="1" smtClean="0"/>
              <a:t>digamos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um </a:t>
            </a:r>
            <a:r>
              <a:rPr lang="en-US" dirty="0" err="1" smtClean="0"/>
              <a:t>programa</a:t>
            </a:r>
            <a:r>
              <a:rPr lang="en-US" dirty="0" smtClean="0"/>
              <a:t> deva </a:t>
            </a:r>
            <a:r>
              <a:rPr lang="en-US" dirty="0" err="1" smtClean="0"/>
              <a:t>representar</a:t>
            </a:r>
            <a:r>
              <a:rPr lang="en-US" dirty="0" smtClean="0"/>
              <a:t> a </a:t>
            </a:r>
            <a:r>
              <a:rPr lang="en-US" dirty="0" err="1" smtClean="0"/>
              <a:t>carteira</a:t>
            </a:r>
            <a:r>
              <a:rPr lang="en-US" dirty="0" smtClean="0"/>
              <a:t> de </a:t>
            </a:r>
            <a:r>
              <a:rPr lang="en-US" dirty="0" err="1" smtClean="0"/>
              <a:t>estudante</a:t>
            </a:r>
            <a:r>
              <a:rPr lang="en-US" dirty="0" smtClean="0"/>
              <a:t> dos </a:t>
            </a:r>
            <a:r>
              <a:rPr lang="en-US" dirty="0" err="1" smtClean="0"/>
              <a:t>alunos</a:t>
            </a:r>
            <a:r>
              <a:rPr lang="en-US" dirty="0" smtClean="0"/>
              <a:t> da </a:t>
            </a:r>
            <a:r>
              <a:rPr lang="en-US" dirty="0" err="1" smtClean="0"/>
              <a:t>Flexxo</a:t>
            </a:r>
            <a:r>
              <a:rPr lang="en-US" dirty="0" smtClean="0"/>
              <a:t>, </a:t>
            </a:r>
            <a:r>
              <a:rPr lang="en-US" dirty="0" err="1" smtClean="0"/>
              <a:t>onde</a:t>
            </a:r>
            <a:r>
              <a:rPr lang="en-US" dirty="0" smtClean="0"/>
              <a:t> </a:t>
            </a:r>
            <a:r>
              <a:rPr lang="en-US" dirty="0" err="1" smtClean="0"/>
              <a:t>essa</a:t>
            </a:r>
            <a:r>
              <a:rPr lang="en-US" dirty="0" smtClean="0"/>
              <a:t> </a:t>
            </a:r>
            <a:r>
              <a:rPr lang="en-US" dirty="0" err="1" smtClean="0"/>
              <a:t>identificação</a:t>
            </a:r>
            <a:r>
              <a:rPr lang="en-US" dirty="0" smtClean="0"/>
              <a:t> </a:t>
            </a:r>
            <a:r>
              <a:rPr lang="en-US" dirty="0" err="1" smtClean="0"/>
              <a:t>seja</a:t>
            </a:r>
            <a:r>
              <a:rPr lang="en-US" dirty="0" smtClean="0"/>
              <a:t> </a:t>
            </a:r>
            <a:r>
              <a:rPr lang="en-US" dirty="0" err="1" smtClean="0"/>
              <a:t>composta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nome</a:t>
            </a:r>
            <a:r>
              <a:rPr lang="en-US" dirty="0" smtClean="0"/>
              <a:t> e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número</a:t>
            </a:r>
            <a:r>
              <a:rPr lang="en-US" dirty="0" smtClean="0"/>
              <a:t> da </a:t>
            </a:r>
            <a:r>
              <a:rPr lang="en-US" dirty="0" err="1" smtClean="0"/>
              <a:t>matrícula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99388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Alocação</a:t>
            </a:r>
            <a:r>
              <a:rPr lang="en-US" dirty="0" smtClean="0"/>
              <a:t> de </a:t>
            </a:r>
            <a:r>
              <a:rPr lang="en-US" dirty="0" err="1" smtClean="0"/>
              <a:t>Memória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Após</a:t>
            </a:r>
            <a:r>
              <a:rPr lang="en-US" dirty="0" smtClean="0"/>
              <a:t> </a:t>
            </a:r>
            <a:r>
              <a:rPr lang="en-US" dirty="0" err="1" smtClean="0"/>
              <a:t>declarar</a:t>
            </a:r>
            <a:r>
              <a:rPr lang="en-US" dirty="0" smtClean="0"/>
              <a:t> a </a:t>
            </a:r>
            <a:r>
              <a:rPr lang="en-US" dirty="0" err="1" smtClean="0"/>
              <a:t>variável</a:t>
            </a:r>
            <a:r>
              <a:rPr lang="en-US" dirty="0" smtClean="0"/>
              <a:t>, a </a:t>
            </a:r>
            <a:r>
              <a:rPr lang="en-US" dirty="0" err="1" smtClean="0"/>
              <a:t>construção</a:t>
            </a:r>
            <a:r>
              <a:rPr lang="en-US" dirty="0" smtClean="0"/>
              <a:t> do </a:t>
            </a:r>
            <a:r>
              <a:rPr lang="en-US" dirty="0" err="1" smtClean="0"/>
              <a:t>objeto</a:t>
            </a:r>
            <a:r>
              <a:rPr lang="en-US" dirty="0" smtClean="0"/>
              <a:t> </a:t>
            </a:r>
            <a:r>
              <a:rPr lang="en-US" dirty="0" err="1" smtClean="0"/>
              <a:t>força</a:t>
            </a:r>
            <a:r>
              <a:rPr lang="en-US" dirty="0" smtClean="0"/>
              <a:t> a </a:t>
            </a:r>
            <a:r>
              <a:rPr lang="en-US" dirty="0" err="1" smtClean="0"/>
              <a:t>alocação</a:t>
            </a:r>
            <a:r>
              <a:rPr lang="en-US" dirty="0" smtClean="0"/>
              <a:t> do </a:t>
            </a:r>
            <a:r>
              <a:rPr lang="en-US" dirty="0" err="1" smtClean="0"/>
              <a:t>espaço</a:t>
            </a:r>
            <a:r>
              <a:rPr lang="en-US" dirty="0" smtClean="0"/>
              <a:t> </a:t>
            </a:r>
            <a:r>
              <a:rPr lang="en-US" dirty="0" err="1" smtClean="0"/>
              <a:t>ocupado</a:t>
            </a:r>
            <a:r>
              <a:rPr lang="en-US" dirty="0" smtClean="0"/>
              <a:t> </a:t>
            </a:r>
            <a:r>
              <a:rPr lang="en-US" dirty="0" err="1" smtClean="0"/>
              <a:t>pelas</a:t>
            </a:r>
            <a:r>
              <a:rPr lang="en-US" dirty="0" smtClean="0"/>
              <a:t> </a:t>
            </a:r>
            <a:r>
              <a:rPr lang="en-US" dirty="0" err="1" smtClean="0"/>
              <a:t>informações</a:t>
            </a:r>
            <a:r>
              <a:rPr lang="en-US" dirty="0" smtClean="0"/>
              <a:t> da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CarteiraDeEstudante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94026" y="4066501"/>
            <a:ext cx="3769747" cy="74304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83534" y="4066502"/>
            <a:ext cx="186460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c</a:t>
            </a:r>
            <a:r>
              <a:rPr lang="en-US" sz="3200" dirty="0" err="1" smtClean="0"/>
              <a:t>arteira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120771" y="4214396"/>
            <a:ext cx="1661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????????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4097794" y="4921421"/>
            <a:ext cx="3769747" cy="74304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841350" y="4921422"/>
            <a:ext cx="186460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nome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6124539" y="5069316"/>
            <a:ext cx="1661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“”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4097794" y="5799571"/>
            <a:ext cx="3769747" cy="74304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41350" y="5799572"/>
            <a:ext cx="186460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numero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6124539" y="5947466"/>
            <a:ext cx="1661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57457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Alocação</a:t>
            </a:r>
            <a:r>
              <a:rPr lang="en-US" dirty="0" smtClean="0"/>
              <a:t> de </a:t>
            </a:r>
            <a:r>
              <a:rPr lang="en-US" dirty="0" err="1" smtClean="0"/>
              <a:t>Memória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Finalmente</a:t>
            </a:r>
            <a:r>
              <a:rPr lang="en-US" dirty="0" smtClean="0"/>
              <a:t>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atribuimos</a:t>
            </a:r>
            <a:r>
              <a:rPr lang="en-US" dirty="0" smtClean="0"/>
              <a:t> o </a:t>
            </a:r>
            <a:r>
              <a:rPr lang="en-US" dirty="0" err="1" smtClean="0"/>
              <a:t>objeto</a:t>
            </a:r>
            <a:r>
              <a:rPr lang="en-US" dirty="0" smtClean="0"/>
              <a:t> a </a:t>
            </a:r>
            <a:r>
              <a:rPr lang="en-US" dirty="0" err="1" smtClean="0"/>
              <a:t>variável</a:t>
            </a:r>
            <a:r>
              <a:rPr lang="en-US" dirty="0" smtClean="0"/>
              <a:t> “</a:t>
            </a:r>
            <a:r>
              <a:rPr lang="en-US" dirty="0" err="1" smtClean="0"/>
              <a:t>carteira</a:t>
            </a:r>
            <a:r>
              <a:rPr lang="en-US" dirty="0" smtClean="0"/>
              <a:t>”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criada</a:t>
            </a:r>
            <a:r>
              <a:rPr lang="en-US" dirty="0" smtClean="0"/>
              <a:t> a </a:t>
            </a:r>
            <a:r>
              <a:rPr lang="en-US" dirty="0" err="1" smtClean="0"/>
              <a:t>referência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objeto</a:t>
            </a:r>
            <a:r>
              <a:rPr lang="en-US" dirty="0" smtClean="0"/>
              <a:t> </a:t>
            </a:r>
            <a:r>
              <a:rPr lang="en-US" dirty="0" err="1" smtClean="0"/>
              <a:t>recém</a:t>
            </a:r>
            <a:r>
              <a:rPr lang="en-US" dirty="0" smtClean="0"/>
              <a:t> </a:t>
            </a:r>
            <a:r>
              <a:rPr lang="en-US" dirty="0" err="1" smtClean="0"/>
              <a:t>construido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err="1" smtClean="0"/>
              <a:t>CarteiraDeEstudante</a:t>
            </a:r>
            <a:r>
              <a:rPr lang="en-US" sz="1600" dirty="0" smtClean="0"/>
              <a:t> </a:t>
            </a:r>
            <a:r>
              <a:rPr lang="en-US" sz="1600" dirty="0" err="1" smtClean="0"/>
              <a:t>carteira</a:t>
            </a:r>
            <a:r>
              <a:rPr lang="en-US" sz="1600" dirty="0" smtClean="0"/>
              <a:t>;</a:t>
            </a:r>
          </a:p>
          <a:p>
            <a:pPr marL="0" indent="0">
              <a:buNone/>
            </a:pPr>
            <a:r>
              <a:rPr lang="en-US" sz="1600" dirty="0" err="1"/>
              <a:t>c</a:t>
            </a:r>
            <a:r>
              <a:rPr lang="en-US" sz="1600" dirty="0" err="1" smtClean="0"/>
              <a:t>arteira</a:t>
            </a:r>
            <a:r>
              <a:rPr lang="en-US" sz="1600" dirty="0" smtClean="0"/>
              <a:t> = new </a:t>
            </a:r>
            <a:r>
              <a:rPr lang="en-US" sz="1600" dirty="0" err="1" smtClean="0"/>
              <a:t>CarteiraDeEstudante</a:t>
            </a:r>
            <a:r>
              <a:rPr lang="en-US" sz="1600" dirty="0" smtClean="0"/>
              <a:t>();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48140" y="4161071"/>
            <a:ext cx="4215633" cy="74304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83534" y="4161072"/>
            <a:ext cx="186460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c</a:t>
            </a:r>
            <a:r>
              <a:rPr lang="en-US" sz="3200" dirty="0" err="1" smtClean="0"/>
              <a:t>arteira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705956" y="4308966"/>
            <a:ext cx="4076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CarteiraDeEstudante@123123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3648140" y="5015991"/>
            <a:ext cx="4219401" cy="74304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841350" y="5015992"/>
            <a:ext cx="186460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nome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6124539" y="5163886"/>
            <a:ext cx="1661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“”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3648140" y="5894141"/>
            <a:ext cx="4219401" cy="74304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41350" y="5894142"/>
            <a:ext cx="186460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numero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6124539" y="6042036"/>
            <a:ext cx="1661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260814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Atribuição</a:t>
            </a:r>
            <a:r>
              <a:rPr lang="en-US" dirty="0" smtClean="0"/>
              <a:t> de </a:t>
            </a:r>
            <a:r>
              <a:rPr lang="en-US" dirty="0" err="1" smtClean="0"/>
              <a:t>referências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en-US" dirty="0" err="1" smtClean="0"/>
              <a:t>trata</a:t>
            </a:r>
            <a:r>
              <a:rPr lang="en-US" dirty="0" smtClean="0"/>
              <a:t> as </a:t>
            </a:r>
            <a:r>
              <a:rPr lang="en-US" dirty="0" err="1" smtClean="0"/>
              <a:t>variáveis</a:t>
            </a:r>
            <a:r>
              <a:rPr lang="en-US" dirty="0" smtClean="0"/>
              <a:t> </a:t>
            </a:r>
            <a:r>
              <a:rPr lang="en-US" dirty="0" err="1" smtClean="0"/>
              <a:t>declaradas</a:t>
            </a:r>
            <a:r>
              <a:rPr lang="en-US" dirty="0" smtClean="0"/>
              <a:t> a </a:t>
            </a:r>
            <a:r>
              <a:rPr lang="en-US" dirty="0" err="1" smtClean="0"/>
              <a:t>partir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referências</a:t>
            </a:r>
            <a:r>
              <a:rPr lang="en-US" dirty="0" smtClean="0"/>
              <a:t>,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seja</a:t>
            </a:r>
            <a:r>
              <a:rPr lang="en-US" dirty="0" smtClean="0"/>
              <a:t>, </a:t>
            </a:r>
            <a:r>
              <a:rPr lang="en-US" dirty="0" err="1" smtClean="0"/>
              <a:t>passamos</a:t>
            </a:r>
            <a:r>
              <a:rPr lang="en-US" dirty="0" smtClean="0"/>
              <a:t> a </a:t>
            </a:r>
            <a:r>
              <a:rPr lang="en-US" dirty="0" err="1" smtClean="0"/>
              <a:t>chamar</a:t>
            </a:r>
            <a:r>
              <a:rPr lang="en-US" dirty="0" smtClean="0"/>
              <a:t> </a:t>
            </a:r>
            <a:r>
              <a:rPr lang="en-US" dirty="0" err="1" smtClean="0"/>
              <a:t>essas</a:t>
            </a:r>
            <a:r>
              <a:rPr lang="en-US" dirty="0" smtClean="0"/>
              <a:t> </a:t>
            </a:r>
            <a:r>
              <a:rPr lang="en-US" dirty="0" err="1" smtClean="0"/>
              <a:t>variáveis</a:t>
            </a:r>
            <a:r>
              <a:rPr lang="en-US" dirty="0" smtClean="0"/>
              <a:t> </a:t>
            </a:r>
            <a:r>
              <a:rPr lang="en-US" dirty="0" err="1" smtClean="0"/>
              <a:t>apenas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referências</a:t>
            </a:r>
            <a:r>
              <a:rPr lang="en-US" dirty="0" smtClean="0"/>
              <a:t> a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determinada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317" y="3885941"/>
            <a:ext cx="7246041" cy="165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772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Atribuição</a:t>
            </a:r>
            <a:r>
              <a:rPr lang="en-US" dirty="0" smtClean="0"/>
              <a:t> de </a:t>
            </a:r>
            <a:r>
              <a:rPr lang="en-US" dirty="0" err="1" smtClean="0"/>
              <a:t>referências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As </a:t>
            </a:r>
            <a:r>
              <a:rPr lang="en-US" dirty="0" err="1" smtClean="0"/>
              <a:t>variáveis</a:t>
            </a:r>
            <a:r>
              <a:rPr lang="en-US" dirty="0" smtClean="0"/>
              <a:t> do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mesmo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copiando</a:t>
            </a:r>
            <a:r>
              <a:rPr lang="en-US" dirty="0" smtClean="0"/>
              <a:t> o valor da </a:t>
            </a:r>
            <a:r>
              <a:rPr lang="en-US" dirty="0" err="1" smtClean="0"/>
              <a:t>outra</a:t>
            </a:r>
            <a:r>
              <a:rPr lang="en-US" dirty="0" smtClean="0"/>
              <a:t> </a:t>
            </a:r>
            <a:r>
              <a:rPr lang="en-US" dirty="0" err="1" smtClean="0"/>
              <a:t>continuam</a:t>
            </a:r>
            <a:r>
              <a:rPr lang="en-US" dirty="0" smtClean="0"/>
              <a:t> </a:t>
            </a:r>
            <a:r>
              <a:rPr lang="en-US" dirty="0" err="1" smtClean="0"/>
              <a:t>independentes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Já</a:t>
            </a:r>
            <a:r>
              <a:rPr lang="en-US" dirty="0" smtClean="0"/>
              <a:t> as </a:t>
            </a:r>
            <a:r>
              <a:rPr lang="en-US" dirty="0" err="1" smtClean="0"/>
              <a:t>variáveis</a:t>
            </a:r>
            <a:r>
              <a:rPr lang="en-US" dirty="0" smtClean="0"/>
              <a:t> carteira1 e carteira2 o </a:t>
            </a:r>
            <a:r>
              <a:rPr lang="en-US" dirty="0" err="1" smtClean="0"/>
              <a:t>comportamento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diferente</a:t>
            </a:r>
            <a:r>
              <a:rPr lang="en-US" dirty="0" smtClean="0"/>
              <a:t>.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instanciamos</a:t>
            </a:r>
            <a:r>
              <a:rPr lang="en-US" dirty="0"/>
              <a:t> </a:t>
            </a:r>
            <a:r>
              <a:rPr lang="en-US" dirty="0" smtClean="0"/>
              <a:t>a </a:t>
            </a:r>
            <a:r>
              <a:rPr lang="en-US" dirty="0" err="1" smtClean="0"/>
              <a:t>variável</a:t>
            </a:r>
            <a:r>
              <a:rPr lang="en-US" dirty="0" smtClean="0"/>
              <a:t> carteira1, um </a:t>
            </a:r>
            <a:r>
              <a:rPr lang="en-US" dirty="0" err="1" smtClean="0"/>
              <a:t>objeto</a:t>
            </a:r>
            <a:r>
              <a:rPr lang="en-US" dirty="0" smtClean="0"/>
              <a:t> da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CarteiraDeEstudante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alocado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memória</a:t>
            </a:r>
            <a:r>
              <a:rPr lang="en-US" dirty="0" smtClean="0"/>
              <a:t>.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atribuímos</a:t>
            </a:r>
            <a:r>
              <a:rPr lang="en-US" dirty="0" smtClean="0"/>
              <a:t> o </a:t>
            </a:r>
            <a:r>
              <a:rPr lang="en-US" dirty="0" err="1" smtClean="0"/>
              <a:t>conteúdo</a:t>
            </a:r>
            <a:r>
              <a:rPr lang="en-US" dirty="0" smtClean="0"/>
              <a:t> </a:t>
            </a:r>
            <a:r>
              <a:rPr lang="en-US" dirty="0" err="1" smtClean="0"/>
              <a:t>dessa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r>
              <a:rPr lang="en-US" dirty="0" smtClean="0"/>
              <a:t> a carteira2,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estamos</a:t>
            </a:r>
            <a:r>
              <a:rPr lang="en-US" dirty="0" smtClean="0"/>
              <a:t> </a:t>
            </a:r>
            <a:r>
              <a:rPr lang="en-US" dirty="0" err="1" smtClean="0"/>
              <a:t>criando</a:t>
            </a:r>
            <a:r>
              <a:rPr lang="en-US" dirty="0" smtClean="0"/>
              <a:t> um novo </a:t>
            </a:r>
            <a:r>
              <a:rPr lang="en-US" dirty="0" err="1" smtClean="0"/>
              <a:t>objeto</a:t>
            </a:r>
            <a:r>
              <a:rPr lang="en-US" dirty="0" smtClean="0"/>
              <a:t>, mas </a:t>
            </a:r>
            <a:r>
              <a:rPr lang="en-US" dirty="0" err="1" smtClean="0"/>
              <a:t>sim</a:t>
            </a:r>
            <a:r>
              <a:rPr lang="en-US" dirty="0" smtClean="0"/>
              <a:t> </a:t>
            </a:r>
            <a:r>
              <a:rPr lang="en-US" dirty="0" err="1" smtClean="0"/>
              <a:t>copiando</a:t>
            </a:r>
            <a:r>
              <a:rPr lang="en-US" dirty="0" smtClean="0"/>
              <a:t> o </a:t>
            </a:r>
            <a:r>
              <a:rPr lang="en-US" dirty="0" err="1" smtClean="0"/>
              <a:t>endereço</a:t>
            </a:r>
            <a:r>
              <a:rPr lang="en-US" dirty="0" smtClean="0"/>
              <a:t> do </a:t>
            </a:r>
            <a:r>
              <a:rPr lang="en-US" dirty="0" err="1" smtClean="0"/>
              <a:t>objeto</a:t>
            </a:r>
            <a:r>
              <a:rPr lang="en-US" dirty="0" smtClean="0"/>
              <a:t> </a:t>
            </a:r>
            <a:r>
              <a:rPr lang="en-US" dirty="0" err="1" smtClean="0"/>
              <a:t>referenciado</a:t>
            </a:r>
            <a:r>
              <a:rPr lang="en-US" dirty="0" smtClean="0"/>
              <a:t> </a:t>
            </a:r>
            <a:r>
              <a:rPr lang="en-US" dirty="0" err="1" smtClean="0"/>
              <a:t>pela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r>
              <a:rPr lang="en-US" dirty="0" smtClean="0"/>
              <a:t> carteira1.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0294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Passagem</a:t>
            </a:r>
            <a:r>
              <a:rPr lang="en-US" dirty="0" smtClean="0"/>
              <a:t> de Valor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argumentos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Java </a:t>
            </a:r>
            <a:r>
              <a:rPr lang="en-US" dirty="0" err="1" smtClean="0"/>
              <a:t>s</a:t>
            </a:r>
            <a:r>
              <a:rPr lang="en-US" dirty="0" err="1" smtClean="0"/>
              <a:t>ão</a:t>
            </a:r>
            <a:r>
              <a:rPr lang="en-US" dirty="0" smtClean="0"/>
              <a:t> </a:t>
            </a:r>
            <a:r>
              <a:rPr lang="en-US" dirty="0" err="1" smtClean="0"/>
              <a:t>passados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valor,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seja</a:t>
            </a:r>
            <a:r>
              <a:rPr lang="en-US" dirty="0" smtClean="0"/>
              <a:t>, o valor original do </a:t>
            </a:r>
            <a:r>
              <a:rPr lang="en-US" dirty="0" err="1" smtClean="0"/>
              <a:t>argumento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será</a:t>
            </a:r>
            <a:r>
              <a:rPr lang="en-US" dirty="0" smtClean="0"/>
              <a:t> </a:t>
            </a:r>
            <a:r>
              <a:rPr lang="en-US" dirty="0" err="1" smtClean="0"/>
              <a:t>modificado</a:t>
            </a:r>
            <a:r>
              <a:rPr lang="en-US" dirty="0" smtClean="0"/>
              <a:t> </a:t>
            </a:r>
            <a:r>
              <a:rPr lang="en-US" dirty="0" err="1" smtClean="0"/>
              <a:t>após</a:t>
            </a:r>
            <a:r>
              <a:rPr lang="en-US" dirty="0" smtClean="0"/>
              <a:t> o </a:t>
            </a:r>
            <a:r>
              <a:rPr lang="en-US" dirty="0" err="1" smtClean="0"/>
              <a:t>retorno</a:t>
            </a:r>
            <a:r>
              <a:rPr lang="en-US" dirty="0" smtClean="0"/>
              <a:t> do </a:t>
            </a:r>
            <a:r>
              <a:rPr lang="en-US" dirty="0" err="1" smtClean="0"/>
              <a:t>método</a:t>
            </a:r>
            <a:r>
              <a:rPr lang="en-US" dirty="0" smtClean="0"/>
              <a:t>. </a:t>
            </a:r>
            <a:r>
              <a:rPr lang="en-US" dirty="0" err="1" smtClean="0"/>
              <a:t>Quando</a:t>
            </a:r>
            <a:r>
              <a:rPr lang="en-US" dirty="0" smtClean="0"/>
              <a:t> a </a:t>
            </a:r>
            <a:r>
              <a:rPr lang="en-US" dirty="0" err="1" smtClean="0"/>
              <a:t>instância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usada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argumento</a:t>
            </a:r>
            <a:r>
              <a:rPr lang="en-US" dirty="0" smtClean="0"/>
              <a:t> de um </a:t>
            </a:r>
            <a:r>
              <a:rPr lang="en-US" dirty="0" err="1" smtClean="0"/>
              <a:t>método</a:t>
            </a:r>
            <a:r>
              <a:rPr lang="en-US" dirty="0" smtClean="0"/>
              <a:t>, o valor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sendo</a:t>
            </a:r>
            <a:r>
              <a:rPr lang="en-US" dirty="0" smtClean="0"/>
              <a:t> </a:t>
            </a:r>
            <a:r>
              <a:rPr lang="en-US" dirty="0" err="1" smtClean="0"/>
              <a:t>passado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método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a </a:t>
            </a:r>
            <a:r>
              <a:rPr lang="en-US" dirty="0" err="1" smtClean="0"/>
              <a:t>referência</a:t>
            </a:r>
            <a:r>
              <a:rPr lang="en-US" dirty="0" smtClean="0"/>
              <a:t> a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objeto</a:t>
            </a:r>
            <a:r>
              <a:rPr lang="en-US" dirty="0" smtClean="0"/>
              <a:t> – o valor dos </a:t>
            </a:r>
            <a:r>
              <a:rPr lang="en-US" dirty="0" err="1" smtClean="0"/>
              <a:t>atributos</a:t>
            </a:r>
            <a:r>
              <a:rPr lang="en-US" dirty="0" smtClean="0"/>
              <a:t> </a:t>
            </a:r>
            <a:r>
              <a:rPr lang="en-US" dirty="0" err="1" smtClean="0"/>
              <a:t>desse</a:t>
            </a:r>
            <a:r>
              <a:rPr lang="en-US" dirty="0" smtClean="0"/>
              <a:t> </a:t>
            </a:r>
            <a:r>
              <a:rPr lang="en-US" dirty="0" err="1" smtClean="0"/>
              <a:t>objeto</a:t>
            </a:r>
            <a:r>
              <a:rPr lang="en-US" dirty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modificados</a:t>
            </a:r>
            <a:r>
              <a:rPr lang="en-US" dirty="0" smtClean="0"/>
              <a:t> no </a:t>
            </a:r>
            <a:r>
              <a:rPr lang="en-US" dirty="0" err="1" smtClean="0"/>
              <a:t>método</a:t>
            </a:r>
            <a:r>
              <a:rPr lang="en-US" dirty="0" smtClean="0"/>
              <a:t> </a:t>
            </a:r>
            <a:r>
              <a:rPr lang="en-US" dirty="0" err="1" smtClean="0"/>
              <a:t>invocado</a:t>
            </a:r>
            <a:r>
              <a:rPr lang="en-US" dirty="0" smtClean="0"/>
              <a:t>, mas a </a:t>
            </a:r>
            <a:r>
              <a:rPr lang="en-US" dirty="0" err="1" smtClean="0"/>
              <a:t>referência</a:t>
            </a:r>
            <a:r>
              <a:rPr lang="en-US" dirty="0" smtClean="0"/>
              <a:t> a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objeto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3252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Passagem</a:t>
            </a:r>
            <a:r>
              <a:rPr lang="en-US" dirty="0" smtClean="0"/>
              <a:t> de Valor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208" y="1803399"/>
            <a:ext cx="7421621" cy="460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054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Passagem</a:t>
            </a:r>
            <a:r>
              <a:rPr lang="en-US" dirty="0" smtClean="0"/>
              <a:t> de Valor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52" y="1460500"/>
            <a:ext cx="8420337" cy="471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1340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Encapsulamento</a:t>
            </a:r>
            <a:r>
              <a:rPr lang="en-US" dirty="0" smtClean="0"/>
              <a:t> e </a:t>
            </a:r>
            <a:r>
              <a:rPr lang="en-US" dirty="0" err="1" smtClean="0"/>
              <a:t>sobrecarga</a:t>
            </a:r>
            <a:r>
              <a:rPr lang="en-US" dirty="0" smtClean="0"/>
              <a:t> de </a:t>
            </a:r>
            <a:r>
              <a:rPr lang="en-US" dirty="0" err="1" smtClean="0"/>
              <a:t>m</a:t>
            </a:r>
            <a:r>
              <a:rPr lang="en-US" dirty="0" err="1" smtClean="0"/>
              <a:t>étodos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Controle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/>
              <a:t> </a:t>
            </a:r>
            <a:r>
              <a:rPr lang="en-US" dirty="0" smtClean="0"/>
              <a:t>a </a:t>
            </a:r>
            <a:r>
              <a:rPr lang="en-US" dirty="0" err="1" smtClean="0"/>
              <a:t>acessibilidade</a:t>
            </a:r>
            <a:r>
              <a:rPr lang="en-US" dirty="0" smtClean="0"/>
              <a:t> dos </a:t>
            </a:r>
            <a:r>
              <a:rPr lang="en-US" dirty="0" err="1" smtClean="0"/>
              <a:t>membros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e a </a:t>
            </a:r>
            <a:r>
              <a:rPr lang="en-US" dirty="0" err="1" smtClean="0"/>
              <a:t>implementa</a:t>
            </a:r>
            <a:r>
              <a:rPr lang="en-US" dirty="0" err="1" smtClean="0"/>
              <a:t>ção</a:t>
            </a:r>
            <a:r>
              <a:rPr lang="en-US" dirty="0" smtClean="0"/>
              <a:t> de classes com </a:t>
            </a:r>
            <a:r>
              <a:rPr lang="en-US" dirty="0" err="1" smtClean="0"/>
              <a:t>comportamento</a:t>
            </a:r>
            <a:r>
              <a:rPr lang="en-US" dirty="0" smtClean="0"/>
              <a:t> </a:t>
            </a:r>
            <a:r>
              <a:rPr lang="en-US" dirty="0" err="1" smtClean="0"/>
              <a:t>dinâmico</a:t>
            </a:r>
            <a:r>
              <a:rPr lang="en-US" dirty="0" smtClean="0"/>
              <a:t> </a:t>
            </a:r>
            <a:r>
              <a:rPr lang="en-US" dirty="0" err="1" smtClean="0"/>
              <a:t>através</a:t>
            </a:r>
            <a:r>
              <a:rPr lang="en-US" dirty="0" smtClean="0"/>
              <a:t> da </a:t>
            </a:r>
            <a:r>
              <a:rPr lang="en-US" dirty="0" err="1" smtClean="0"/>
              <a:t>sobrecarga</a:t>
            </a:r>
            <a:r>
              <a:rPr lang="en-US" dirty="0" smtClean="0"/>
              <a:t> de </a:t>
            </a:r>
            <a:r>
              <a:rPr lang="en-US" dirty="0" err="1" smtClean="0"/>
              <a:t>métodos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5342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Acessibilidade</a:t>
            </a:r>
            <a:r>
              <a:rPr lang="en-US" dirty="0" smtClean="0"/>
              <a:t> dos </a:t>
            </a:r>
            <a:r>
              <a:rPr lang="en-US" dirty="0" err="1" smtClean="0"/>
              <a:t>membros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Veja</a:t>
            </a:r>
            <a:r>
              <a:rPr lang="en-US" dirty="0" smtClean="0"/>
              <a:t> o </a:t>
            </a:r>
            <a:r>
              <a:rPr lang="en-US" dirty="0" err="1" smtClean="0"/>
              <a:t>exemplo</a:t>
            </a:r>
            <a:r>
              <a:rPr lang="en-US" dirty="0" smtClean="0"/>
              <a:t> da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Avaliacao</a:t>
            </a:r>
            <a:r>
              <a:rPr lang="en-US" dirty="0" smtClean="0"/>
              <a:t>. </a:t>
            </a:r>
            <a:r>
              <a:rPr lang="en-US" dirty="0" err="1" smtClean="0"/>
              <a:t>Quando</a:t>
            </a:r>
            <a:r>
              <a:rPr lang="en-US" dirty="0"/>
              <a:t> </a:t>
            </a:r>
            <a:r>
              <a:rPr lang="en-US" dirty="0" err="1" smtClean="0"/>
              <a:t>instanciamos</a:t>
            </a:r>
            <a:r>
              <a:rPr lang="en-US" dirty="0" smtClean="0"/>
              <a:t> um </a:t>
            </a:r>
            <a:r>
              <a:rPr lang="en-US" dirty="0" err="1" smtClean="0"/>
              <a:t>objeto</a:t>
            </a:r>
            <a:r>
              <a:rPr lang="en-US" dirty="0" smtClean="0"/>
              <a:t> da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Avaliacao</a:t>
            </a:r>
            <a:r>
              <a:rPr lang="en-US" dirty="0" smtClean="0"/>
              <a:t>, </a:t>
            </a:r>
            <a:r>
              <a:rPr lang="en-US" dirty="0" err="1" smtClean="0"/>
              <a:t>seus</a:t>
            </a:r>
            <a:r>
              <a:rPr lang="en-US" dirty="0" smtClean="0"/>
              <a:t> </a:t>
            </a:r>
            <a:r>
              <a:rPr lang="en-US" dirty="0" err="1" smtClean="0"/>
              <a:t>membros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acessados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quaisquer</a:t>
            </a:r>
            <a:r>
              <a:rPr lang="en-US" dirty="0" smtClean="0"/>
              <a:t> outros </a:t>
            </a:r>
            <a:r>
              <a:rPr lang="en-US" dirty="0" err="1" smtClean="0"/>
              <a:t>objetos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JVM. </a:t>
            </a:r>
            <a:r>
              <a:rPr lang="en-US" dirty="0" err="1" smtClean="0"/>
              <a:t>Isso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definido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modificar</a:t>
            </a:r>
            <a:r>
              <a:rPr lang="en-US" dirty="0" smtClean="0"/>
              <a:t> </a:t>
            </a:r>
            <a:r>
              <a:rPr lang="en-US" b="1" i="1" dirty="0" smtClean="0"/>
              <a:t>public </a:t>
            </a:r>
            <a:r>
              <a:rPr lang="en-US" dirty="0" err="1" smtClean="0"/>
              <a:t>que</a:t>
            </a:r>
            <a:r>
              <a:rPr lang="en-US" dirty="0" smtClean="0"/>
              <a:t> antecede a </a:t>
            </a:r>
            <a:r>
              <a:rPr lang="en-US" dirty="0" err="1" smtClean="0"/>
              <a:t>declaração</a:t>
            </a:r>
            <a:r>
              <a:rPr lang="en-US" dirty="0" smtClean="0"/>
              <a:t> </a:t>
            </a:r>
            <a:r>
              <a:rPr lang="en-US" dirty="0" err="1" smtClean="0"/>
              <a:t>desses</a:t>
            </a:r>
            <a:r>
              <a:rPr lang="en-US" dirty="0" smtClean="0"/>
              <a:t> </a:t>
            </a:r>
            <a:r>
              <a:rPr lang="en-US" dirty="0" err="1" smtClean="0"/>
              <a:t>membros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2229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Acessibilidade</a:t>
            </a:r>
            <a:r>
              <a:rPr lang="en-US" dirty="0" smtClean="0"/>
              <a:t> dos </a:t>
            </a:r>
            <a:r>
              <a:rPr lang="en-US" dirty="0" err="1" smtClean="0"/>
              <a:t>membros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88616"/>
            <a:ext cx="8367088" cy="320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590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Motivação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5116" y="2059311"/>
            <a:ext cx="9333163" cy="311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087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Acessibilidade</a:t>
            </a:r>
            <a:r>
              <a:rPr lang="en-US" dirty="0" smtClean="0"/>
              <a:t> dos </a:t>
            </a:r>
            <a:r>
              <a:rPr lang="en-US" dirty="0" err="1" smtClean="0"/>
              <a:t>membros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23" y="2108199"/>
            <a:ext cx="8867093" cy="339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6065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Acessibilidade</a:t>
            </a:r>
            <a:r>
              <a:rPr lang="en-US" dirty="0" smtClean="0"/>
              <a:t> dos </a:t>
            </a:r>
            <a:r>
              <a:rPr lang="en-US" dirty="0" err="1" smtClean="0"/>
              <a:t>membros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err="1" smtClean="0"/>
              <a:t>Algumas</a:t>
            </a:r>
            <a:r>
              <a:rPr lang="en-US" dirty="0" smtClean="0"/>
              <a:t> </a:t>
            </a:r>
            <a:r>
              <a:rPr lang="en-US" dirty="0" err="1" smtClean="0"/>
              <a:t>vezes</a:t>
            </a:r>
            <a:r>
              <a:rPr lang="en-US" dirty="0" smtClean="0"/>
              <a:t> </a:t>
            </a:r>
            <a:r>
              <a:rPr lang="en-US" dirty="0" err="1" smtClean="0"/>
              <a:t>precisamos</a:t>
            </a:r>
            <a:r>
              <a:rPr lang="en-US" dirty="0" smtClean="0"/>
              <a:t> </a:t>
            </a:r>
            <a:r>
              <a:rPr lang="en-US" dirty="0" err="1" smtClean="0"/>
              <a:t>evitar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inv</a:t>
            </a:r>
            <a:r>
              <a:rPr lang="en-US" dirty="0" err="1" smtClean="0"/>
              <a:t>álidos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comportamentos</a:t>
            </a:r>
            <a:r>
              <a:rPr lang="en-US" dirty="0" smtClean="0"/>
              <a:t> </a:t>
            </a:r>
            <a:r>
              <a:rPr lang="en-US" dirty="0" err="1" smtClean="0"/>
              <a:t>inválidos</a:t>
            </a:r>
            <a:r>
              <a:rPr lang="en-US" dirty="0" smtClean="0"/>
              <a:t> </a:t>
            </a:r>
            <a:r>
              <a:rPr lang="en-US" dirty="0" err="1" smtClean="0"/>
              <a:t>sejam</a:t>
            </a:r>
            <a:r>
              <a:rPr lang="en-US" dirty="0" smtClean="0"/>
              <a:t> </a:t>
            </a:r>
            <a:r>
              <a:rPr lang="en-US" dirty="0" err="1" smtClean="0"/>
              <a:t>atribuídos</a:t>
            </a:r>
            <a:r>
              <a:rPr lang="en-US" dirty="0"/>
              <a:t> </a:t>
            </a:r>
            <a:r>
              <a:rPr lang="en-US" dirty="0" err="1" smtClean="0"/>
              <a:t>aos</a:t>
            </a:r>
            <a:r>
              <a:rPr lang="en-US" dirty="0" smtClean="0"/>
              <a:t> </a:t>
            </a:r>
            <a:r>
              <a:rPr lang="en-US" dirty="0" err="1" smtClean="0"/>
              <a:t>membros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. No </a:t>
            </a:r>
            <a:r>
              <a:rPr lang="en-US" dirty="0" err="1" smtClean="0"/>
              <a:t>exemplo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nota </a:t>
            </a:r>
            <a:r>
              <a:rPr lang="en-US" dirty="0" err="1" smtClean="0"/>
              <a:t>jamais</a:t>
            </a:r>
            <a:r>
              <a:rPr lang="en-US" dirty="0" smtClean="0"/>
              <a:t> </a:t>
            </a:r>
            <a:r>
              <a:rPr lang="en-US" dirty="0" err="1" smtClean="0"/>
              <a:t>poderia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negativa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maior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dez</a:t>
            </a:r>
            <a:r>
              <a:rPr lang="en-US" dirty="0" smtClean="0"/>
              <a:t>. Como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membros</a:t>
            </a:r>
            <a:r>
              <a:rPr lang="en-US" dirty="0" smtClean="0"/>
              <a:t> da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Avaliacao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públicos</a:t>
            </a:r>
            <a:r>
              <a:rPr lang="en-US" dirty="0" smtClean="0"/>
              <a:t>, a </a:t>
            </a:r>
            <a:r>
              <a:rPr lang="en-US" dirty="0" err="1" smtClean="0"/>
              <a:t>consistência</a:t>
            </a:r>
            <a:r>
              <a:rPr lang="en-US" dirty="0" smtClean="0"/>
              <a:t> dos </a:t>
            </a:r>
            <a:r>
              <a:rPr lang="en-US" dirty="0" err="1" smtClean="0"/>
              <a:t>objetos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muito</a:t>
            </a:r>
            <a:r>
              <a:rPr lang="en-US" dirty="0" smtClean="0"/>
              <a:t> </a:t>
            </a:r>
            <a:r>
              <a:rPr lang="en-US" dirty="0" err="1" smtClean="0"/>
              <a:t>frágil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976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Acessibilidade</a:t>
            </a:r>
            <a:r>
              <a:rPr lang="en-US" dirty="0"/>
              <a:t> dos </a:t>
            </a:r>
            <a:r>
              <a:rPr lang="en-US" dirty="0" err="1"/>
              <a:t>membros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 </a:t>
            </a:r>
            <a:r>
              <a:rPr lang="en-US" dirty="0" err="1" smtClean="0"/>
              <a:t>contornar</a:t>
            </a:r>
            <a:r>
              <a:rPr lang="en-US" dirty="0" smtClean="0"/>
              <a:t> </a:t>
            </a:r>
            <a:r>
              <a:rPr lang="en-US" dirty="0" err="1" smtClean="0"/>
              <a:t>isso</a:t>
            </a:r>
            <a:r>
              <a:rPr lang="en-US" dirty="0" smtClean="0"/>
              <a:t>, a </a:t>
            </a:r>
            <a:r>
              <a:rPr lang="en-US" dirty="0" err="1" smtClean="0"/>
              <a:t>Orienta</a:t>
            </a:r>
            <a:r>
              <a:rPr lang="en-US" dirty="0" err="1" smtClean="0"/>
              <a:t>ção</a:t>
            </a:r>
            <a:r>
              <a:rPr lang="en-US" dirty="0" smtClean="0"/>
              <a:t> a </a:t>
            </a:r>
            <a:r>
              <a:rPr lang="en-US" dirty="0" err="1" smtClean="0"/>
              <a:t>Objetos</a:t>
            </a:r>
            <a:r>
              <a:rPr lang="en-US" dirty="0" smtClean="0"/>
              <a:t> define </a:t>
            </a:r>
            <a:r>
              <a:rPr lang="en-US" dirty="0" err="1" smtClean="0"/>
              <a:t>outras</a:t>
            </a:r>
            <a:r>
              <a:rPr lang="en-US" dirty="0" smtClean="0"/>
              <a:t> </a:t>
            </a:r>
            <a:r>
              <a:rPr lang="en-US" dirty="0" err="1" smtClean="0"/>
              <a:t>formas</a:t>
            </a:r>
            <a:r>
              <a:rPr lang="en-US" dirty="0" smtClean="0"/>
              <a:t> de </a:t>
            </a:r>
            <a:r>
              <a:rPr lang="en-US" dirty="0" err="1" smtClean="0"/>
              <a:t>acessibilidade</a:t>
            </a:r>
            <a:r>
              <a:rPr lang="en-US" dirty="0" smtClean="0"/>
              <a:t> </a:t>
            </a:r>
            <a:r>
              <a:rPr lang="en-US" dirty="0" err="1" smtClean="0"/>
              <a:t>aos</a:t>
            </a:r>
            <a:r>
              <a:rPr lang="en-US" dirty="0" smtClean="0"/>
              <a:t> </a:t>
            </a:r>
            <a:r>
              <a:rPr lang="en-US" dirty="0" err="1" smtClean="0"/>
              <a:t>membros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, </a:t>
            </a:r>
            <a:r>
              <a:rPr lang="en-US" dirty="0" err="1" smtClean="0"/>
              <a:t>através</a:t>
            </a:r>
            <a:r>
              <a:rPr lang="en-US" dirty="0" smtClean="0"/>
              <a:t> dos </a:t>
            </a:r>
            <a:r>
              <a:rPr lang="en-US" dirty="0" err="1" smtClean="0"/>
              <a:t>modificadores</a:t>
            </a:r>
            <a:r>
              <a:rPr lang="en-US" dirty="0" smtClean="0"/>
              <a:t> </a:t>
            </a:r>
            <a:r>
              <a:rPr lang="en-US" b="1" dirty="0" smtClean="0"/>
              <a:t>final</a:t>
            </a:r>
            <a:r>
              <a:rPr lang="en-US" dirty="0" smtClean="0"/>
              <a:t>, </a:t>
            </a:r>
            <a:r>
              <a:rPr lang="en-US" b="1" dirty="0" smtClean="0"/>
              <a:t>protected</a:t>
            </a:r>
            <a:r>
              <a:rPr lang="en-US" dirty="0" smtClean="0"/>
              <a:t>, e </a:t>
            </a:r>
            <a:r>
              <a:rPr lang="en-US" b="1" dirty="0" smtClean="0"/>
              <a:t>private</a:t>
            </a:r>
            <a:r>
              <a:rPr lang="en-US" dirty="0" smtClean="0"/>
              <a:t>. </a:t>
            </a:r>
            <a:r>
              <a:rPr lang="en-US" dirty="0" err="1" smtClean="0"/>
              <a:t>Através</a:t>
            </a:r>
            <a:r>
              <a:rPr lang="en-US" dirty="0" smtClean="0"/>
              <a:t> </a:t>
            </a:r>
            <a:r>
              <a:rPr lang="en-US" dirty="0" err="1" smtClean="0"/>
              <a:t>desses</a:t>
            </a:r>
            <a:r>
              <a:rPr lang="en-US" dirty="0" smtClean="0"/>
              <a:t> </a:t>
            </a:r>
            <a:r>
              <a:rPr lang="en-US" dirty="0" err="1" smtClean="0"/>
              <a:t>modificadores</a:t>
            </a:r>
            <a:r>
              <a:rPr lang="en-US" dirty="0" smtClean="0"/>
              <a:t>, o </a:t>
            </a:r>
            <a:r>
              <a:rPr lang="en-US" dirty="0" err="1" smtClean="0"/>
              <a:t>programador</a:t>
            </a:r>
            <a:r>
              <a:rPr lang="en-US" dirty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encapsular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membros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, de forma a </a:t>
            </a:r>
            <a:r>
              <a:rPr lang="en-US" dirty="0" err="1" smtClean="0"/>
              <a:t>garantir</a:t>
            </a:r>
            <a:r>
              <a:rPr lang="en-US" dirty="0" smtClean="0"/>
              <a:t> a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consistência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2823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Acessibilidade</a:t>
            </a:r>
            <a:r>
              <a:rPr lang="en-US" dirty="0"/>
              <a:t> dos </a:t>
            </a:r>
            <a:r>
              <a:rPr lang="en-US" dirty="0" err="1"/>
              <a:t>membros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</a:t>
            </a:r>
            <a:r>
              <a:rPr lang="en-US" dirty="0" err="1" smtClean="0"/>
              <a:t>úblico</a:t>
            </a:r>
            <a:r>
              <a:rPr lang="en-US" dirty="0" smtClean="0"/>
              <a:t> / </a:t>
            </a:r>
            <a:r>
              <a:rPr lang="en-US" b="1" dirty="0" smtClean="0"/>
              <a:t>public</a:t>
            </a:r>
          </a:p>
          <a:p>
            <a:pPr lvl="1"/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acessível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qualquer</a:t>
            </a:r>
            <a:r>
              <a:rPr lang="en-US" dirty="0" smtClean="0"/>
              <a:t> </a:t>
            </a:r>
            <a:r>
              <a:rPr lang="en-US" dirty="0" err="1" smtClean="0"/>
              <a:t>objeto</a:t>
            </a:r>
            <a:r>
              <a:rPr lang="en-US" dirty="0" smtClean="0"/>
              <a:t> </a:t>
            </a:r>
            <a:r>
              <a:rPr lang="en-US" dirty="0" err="1" smtClean="0"/>
              <a:t>instanciado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máquina</a:t>
            </a:r>
            <a:r>
              <a:rPr lang="en-US" dirty="0" smtClean="0"/>
              <a:t> virtual. </a:t>
            </a:r>
            <a:r>
              <a:rPr lang="en-US" dirty="0" err="1" smtClean="0"/>
              <a:t>Normalmente</a:t>
            </a:r>
            <a:r>
              <a:rPr lang="en-US" dirty="0" smtClean="0"/>
              <a:t> </a:t>
            </a:r>
            <a:r>
              <a:rPr lang="en-US" dirty="0" err="1" smtClean="0"/>
              <a:t>declaramos</a:t>
            </a:r>
            <a:r>
              <a:rPr lang="en-US" dirty="0" smtClean="0"/>
              <a:t> </a:t>
            </a:r>
            <a:r>
              <a:rPr lang="en-US" dirty="0" err="1" smtClean="0"/>
              <a:t>públicos</a:t>
            </a:r>
            <a:r>
              <a:rPr lang="en-US" dirty="0" smtClean="0"/>
              <a:t> </a:t>
            </a:r>
            <a:r>
              <a:rPr lang="en-US" dirty="0" err="1" smtClean="0"/>
              <a:t>apenas</a:t>
            </a:r>
            <a:r>
              <a:rPr lang="en-US" dirty="0" smtClean="0"/>
              <a:t> </a:t>
            </a:r>
            <a:r>
              <a:rPr lang="en-US" dirty="0" err="1" smtClean="0"/>
              <a:t>alguns</a:t>
            </a:r>
            <a:r>
              <a:rPr lang="en-US" dirty="0" smtClean="0"/>
              <a:t> </a:t>
            </a:r>
            <a:r>
              <a:rPr lang="en-US" dirty="0" err="1" smtClean="0"/>
              <a:t>métodos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.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membros</a:t>
            </a:r>
            <a:r>
              <a:rPr lang="en-US" dirty="0" smtClean="0"/>
              <a:t> 	</a:t>
            </a:r>
            <a:r>
              <a:rPr lang="en-US" dirty="0" err="1" smtClean="0"/>
              <a:t>variáveis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declarados</a:t>
            </a:r>
            <a:r>
              <a:rPr lang="en-US" dirty="0" smtClean="0"/>
              <a:t> </a:t>
            </a:r>
            <a:r>
              <a:rPr lang="en-US" dirty="0" err="1" smtClean="0"/>
              <a:t>privados</a:t>
            </a:r>
            <a:r>
              <a:rPr lang="en-US" dirty="0" smtClean="0"/>
              <a:t>, salvo </a:t>
            </a:r>
            <a:r>
              <a:rPr lang="en-US" dirty="0" err="1" smtClean="0"/>
              <a:t>raras</a:t>
            </a:r>
            <a:r>
              <a:rPr lang="en-US" dirty="0" smtClean="0"/>
              <a:t> </a:t>
            </a:r>
            <a:r>
              <a:rPr lang="en-US" dirty="0" err="1" smtClean="0"/>
              <a:t>exceções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4578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Acessibilidade</a:t>
            </a:r>
            <a:r>
              <a:rPr lang="en-US" dirty="0"/>
              <a:t> dos </a:t>
            </a:r>
            <a:r>
              <a:rPr lang="en-US" dirty="0" err="1"/>
              <a:t>membros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Privado</a:t>
            </a:r>
            <a:r>
              <a:rPr lang="en-US" dirty="0" smtClean="0"/>
              <a:t> / </a:t>
            </a:r>
            <a:r>
              <a:rPr lang="en-US" b="1" dirty="0" smtClean="0"/>
              <a:t>private</a:t>
            </a:r>
          </a:p>
          <a:p>
            <a:pPr lvl="1"/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acessível</a:t>
            </a:r>
            <a:r>
              <a:rPr lang="en-US" dirty="0" smtClean="0"/>
              <a:t> </a:t>
            </a:r>
            <a:r>
              <a:rPr lang="en-US" dirty="0" err="1" smtClean="0"/>
              <a:t>somente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métodos</a:t>
            </a:r>
            <a:r>
              <a:rPr lang="en-US" dirty="0" smtClean="0"/>
              <a:t> da </a:t>
            </a:r>
            <a:r>
              <a:rPr lang="en-US" dirty="0" err="1" smtClean="0"/>
              <a:t>própria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onde</a:t>
            </a:r>
            <a:r>
              <a:rPr lang="en-US" dirty="0" smtClean="0"/>
              <a:t> o </a:t>
            </a:r>
            <a:r>
              <a:rPr lang="en-US" dirty="0" err="1" smtClean="0"/>
              <a:t>membro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declarado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1252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Acessibilidade</a:t>
            </a:r>
            <a:r>
              <a:rPr lang="en-US" dirty="0"/>
              <a:t> dos </a:t>
            </a:r>
            <a:r>
              <a:rPr lang="en-US" dirty="0" err="1"/>
              <a:t>membros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Protegido</a:t>
            </a:r>
            <a:r>
              <a:rPr lang="en-US" dirty="0" smtClean="0"/>
              <a:t> / </a:t>
            </a:r>
            <a:r>
              <a:rPr lang="en-US" b="1" dirty="0" smtClean="0"/>
              <a:t>protected</a:t>
            </a:r>
          </a:p>
          <a:p>
            <a:pPr lvl="1"/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acessível</a:t>
            </a:r>
            <a:r>
              <a:rPr lang="en-US" dirty="0" smtClean="0"/>
              <a:t> </a:t>
            </a:r>
            <a:r>
              <a:rPr lang="en-US" dirty="0" err="1" smtClean="0"/>
              <a:t>somente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métodos</a:t>
            </a:r>
            <a:r>
              <a:rPr lang="en-US" dirty="0" smtClean="0"/>
              <a:t> de subclasses da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onde</a:t>
            </a:r>
            <a:r>
              <a:rPr lang="en-US" dirty="0" smtClean="0"/>
              <a:t> o </a:t>
            </a:r>
            <a:r>
              <a:rPr lang="en-US" dirty="0" err="1" smtClean="0"/>
              <a:t>membro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declarado</a:t>
            </a:r>
            <a:r>
              <a:rPr lang="en-US" dirty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da </a:t>
            </a:r>
            <a:r>
              <a:rPr lang="en-US" dirty="0" err="1" smtClean="0"/>
              <a:t>própria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onde</a:t>
            </a:r>
            <a:r>
              <a:rPr lang="en-US" dirty="0" smtClean="0"/>
              <a:t> o </a:t>
            </a:r>
            <a:r>
              <a:rPr lang="en-US" dirty="0" err="1" smtClean="0"/>
              <a:t>membro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declarado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4195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Acessibilidade</a:t>
            </a:r>
            <a:r>
              <a:rPr lang="en-US" dirty="0"/>
              <a:t> dos </a:t>
            </a:r>
            <a:r>
              <a:rPr lang="en-US" dirty="0" err="1"/>
              <a:t>membros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Constante</a:t>
            </a:r>
            <a:r>
              <a:rPr lang="en-US" dirty="0" smtClean="0"/>
              <a:t> /	 final</a:t>
            </a:r>
          </a:p>
          <a:p>
            <a:pPr lvl="1"/>
            <a:r>
              <a:rPr lang="en-US" dirty="0" smtClean="0"/>
              <a:t>Um </a:t>
            </a:r>
            <a:r>
              <a:rPr lang="en-US" dirty="0" err="1" smtClean="0"/>
              <a:t>membro</a:t>
            </a:r>
            <a:r>
              <a:rPr lang="en-US" dirty="0" smtClean="0"/>
              <a:t> </a:t>
            </a:r>
            <a:r>
              <a:rPr lang="en-US" dirty="0" err="1" smtClean="0"/>
              <a:t>declarado</a:t>
            </a:r>
            <a:r>
              <a:rPr lang="en-US" dirty="0" smtClean="0"/>
              <a:t> com o </a:t>
            </a:r>
            <a:r>
              <a:rPr lang="en-US" dirty="0" err="1" smtClean="0"/>
              <a:t>modificador</a:t>
            </a:r>
            <a:r>
              <a:rPr lang="en-US" dirty="0" smtClean="0"/>
              <a:t> </a:t>
            </a:r>
            <a:r>
              <a:rPr lang="en-US" b="1" dirty="0" smtClean="0"/>
              <a:t>final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ter</a:t>
            </a:r>
            <a:r>
              <a:rPr lang="en-US" dirty="0" smtClean="0"/>
              <a:t> a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definição</a:t>
            </a:r>
            <a:r>
              <a:rPr lang="en-US" dirty="0" smtClean="0"/>
              <a:t> </a:t>
            </a:r>
            <a:r>
              <a:rPr lang="en-US" dirty="0" err="1" smtClean="0"/>
              <a:t>modificada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nenhum</a:t>
            </a:r>
            <a:r>
              <a:rPr lang="en-US" dirty="0" smtClean="0"/>
              <a:t> </a:t>
            </a:r>
            <a:r>
              <a:rPr lang="en-US" dirty="0" err="1" smtClean="0"/>
              <a:t>objeto</a:t>
            </a:r>
            <a:r>
              <a:rPr lang="en-US" dirty="0" smtClean="0"/>
              <a:t>, </a:t>
            </a:r>
            <a:r>
              <a:rPr lang="en-US" dirty="0" err="1" smtClean="0"/>
              <a:t>nem</a:t>
            </a:r>
            <a:r>
              <a:rPr lang="en-US" dirty="0" smtClean="0"/>
              <a:t> </a:t>
            </a:r>
            <a:r>
              <a:rPr lang="en-US" dirty="0" err="1" smtClean="0"/>
              <a:t>mesmo</a:t>
            </a:r>
            <a:r>
              <a:rPr lang="en-US" dirty="0" smtClean="0"/>
              <a:t> um </a:t>
            </a:r>
            <a:r>
              <a:rPr lang="en-US" dirty="0" err="1" smtClean="0"/>
              <a:t>objeto</a:t>
            </a:r>
            <a:r>
              <a:rPr lang="en-US" dirty="0" smtClean="0"/>
              <a:t> da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onde</a:t>
            </a:r>
            <a:r>
              <a:rPr lang="en-US" dirty="0" smtClean="0"/>
              <a:t> o </a:t>
            </a:r>
            <a:r>
              <a:rPr lang="en-US" dirty="0" err="1" smtClean="0"/>
              <a:t>membro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definido</a:t>
            </a:r>
            <a:r>
              <a:rPr lang="en-US" dirty="0" smtClean="0"/>
              <a:t>. </a:t>
            </a:r>
            <a:r>
              <a:rPr lang="en-US" dirty="0" err="1" smtClean="0"/>
              <a:t>Dizemos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um </a:t>
            </a:r>
            <a:r>
              <a:rPr lang="en-US" dirty="0" err="1" smtClean="0"/>
              <a:t>membro</a:t>
            </a:r>
            <a:r>
              <a:rPr lang="en-US" dirty="0" smtClean="0"/>
              <a:t> final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constante</a:t>
            </a:r>
            <a:r>
              <a:rPr lang="en-US" dirty="0" smtClean="0"/>
              <a:t>. No </a:t>
            </a:r>
            <a:r>
              <a:rPr lang="en-US" dirty="0" err="1" smtClean="0"/>
              <a:t>caso</a:t>
            </a:r>
            <a:r>
              <a:rPr lang="en-US" dirty="0" smtClean="0"/>
              <a:t> de </a:t>
            </a:r>
            <a:r>
              <a:rPr lang="en-US" dirty="0" err="1" smtClean="0"/>
              <a:t>herança</a:t>
            </a:r>
            <a:r>
              <a:rPr lang="en-US" dirty="0" smtClean="0"/>
              <a:t>,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subclasse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sobrecarregar</a:t>
            </a:r>
            <a:r>
              <a:rPr lang="en-US" dirty="0" smtClean="0"/>
              <a:t> um </a:t>
            </a:r>
            <a:r>
              <a:rPr lang="en-US" dirty="0" err="1" smtClean="0"/>
              <a:t>método</a:t>
            </a:r>
            <a:r>
              <a:rPr lang="en-US" dirty="0" smtClean="0"/>
              <a:t> </a:t>
            </a:r>
            <a:r>
              <a:rPr lang="en-US" dirty="0" err="1" smtClean="0"/>
              <a:t>declarado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final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superclasse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25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Motivação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Apesar</a:t>
            </a:r>
            <a:r>
              <a:rPr lang="en-US" dirty="0" smtClean="0"/>
              <a:t> de simples, a forma de </a:t>
            </a:r>
            <a:r>
              <a:rPr lang="en-US" dirty="0" err="1" smtClean="0"/>
              <a:t>representação</a:t>
            </a:r>
            <a:r>
              <a:rPr lang="en-US" dirty="0" smtClean="0"/>
              <a:t> de dados </a:t>
            </a:r>
            <a:r>
              <a:rPr lang="en-US" dirty="0" err="1" smtClean="0"/>
              <a:t>acima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grandes</a:t>
            </a:r>
            <a:r>
              <a:rPr lang="en-US" dirty="0" smtClean="0"/>
              <a:t> </a:t>
            </a:r>
            <a:r>
              <a:rPr lang="en-US" dirty="0" err="1" smtClean="0"/>
              <a:t>erros</a:t>
            </a:r>
            <a:endParaRPr lang="en-US" dirty="0"/>
          </a:p>
          <a:p>
            <a:r>
              <a:rPr lang="en-US" dirty="0" smtClean="0"/>
              <a:t>Se </a:t>
            </a:r>
            <a:r>
              <a:rPr lang="en-US" dirty="0" err="1" smtClean="0"/>
              <a:t>quisermos</a:t>
            </a:r>
            <a:r>
              <a:rPr lang="en-US" dirty="0" smtClean="0"/>
              <a:t> </a:t>
            </a:r>
            <a:r>
              <a:rPr lang="en-US" dirty="0" err="1" smtClean="0"/>
              <a:t>representar</a:t>
            </a:r>
            <a:r>
              <a:rPr lang="en-US" dirty="0" smtClean="0"/>
              <a:t> </a:t>
            </a:r>
            <a:r>
              <a:rPr lang="en-US" dirty="0" err="1" smtClean="0"/>
              <a:t>informações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um </a:t>
            </a:r>
            <a:r>
              <a:rPr lang="en-US" dirty="0" err="1" smtClean="0"/>
              <a:t>número</a:t>
            </a:r>
            <a:r>
              <a:rPr lang="en-US" dirty="0" smtClean="0"/>
              <a:t> </a:t>
            </a:r>
            <a:r>
              <a:rPr lang="en-US" dirty="0" err="1" smtClean="0"/>
              <a:t>maior</a:t>
            </a:r>
            <a:r>
              <a:rPr lang="en-US" dirty="0" smtClean="0"/>
              <a:t> de </a:t>
            </a:r>
            <a:r>
              <a:rPr lang="en-US" dirty="0" err="1" smtClean="0"/>
              <a:t>alunos</a:t>
            </a:r>
            <a:r>
              <a:rPr lang="en-US" dirty="0" smtClean="0"/>
              <a:t>, </a:t>
            </a:r>
            <a:r>
              <a:rPr lang="en-US" dirty="0" err="1" smtClean="0"/>
              <a:t>teremos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declarar</a:t>
            </a:r>
            <a:r>
              <a:rPr lang="en-US" dirty="0" smtClean="0"/>
              <a:t> </a:t>
            </a:r>
            <a:r>
              <a:rPr lang="en-US" dirty="0" err="1" smtClean="0"/>
              <a:t>muitas</a:t>
            </a:r>
            <a:r>
              <a:rPr lang="en-US" dirty="0" smtClean="0"/>
              <a:t> </a:t>
            </a:r>
            <a:r>
              <a:rPr lang="en-US" dirty="0" err="1" smtClean="0"/>
              <a:t>outras</a:t>
            </a:r>
            <a:r>
              <a:rPr lang="en-US" dirty="0" smtClean="0"/>
              <a:t> </a:t>
            </a:r>
            <a:r>
              <a:rPr lang="en-US" dirty="0" err="1" smtClean="0"/>
              <a:t>variáveis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42346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Motivação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508" y="2202509"/>
            <a:ext cx="6952011" cy="329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733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Motivação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 se a </a:t>
            </a:r>
            <a:r>
              <a:rPr lang="en-US" dirty="0" err="1" smtClean="0"/>
              <a:t>quantidade</a:t>
            </a:r>
            <a:r>
              <a:rPr lang="en-US" dirty="0" smtClean="0"/>
              <a:t> de </a:t>
            </a:r>
            <a:r>
              <a:rPr lang="en-US" dirty="0" err="1" smtClean="0"/>
              <a:t>alunos</a:t>
            </a:r>
            <a:r>
              <a:rPr lang="en-US" dirty="0" smtClean="0"/>
              <a:t> for </a:t>
            </a:r>
            <a:r>
              <a:rPr lang="en-US" dirty="0" err="1" smtClean="0"/>
              <a:t>muito</a:t>
            </a:r>
            <a:r>
              <a:rPr lang="en-US" dirty="0" smtClean="0"/>
              <a:t> superior, de </a:t>
            </a:r>
            <a:r>
              <a:rPr lang="en-US" dirty="0" err="1" smtClean="0"/>
              <a:t>que</a:t>
            </a:r>
            <a:r>
              <a:rPr lang="en-US" dirty="0" smtClean="0"/>
              <a:t> forma </a:t>
            </a:r>
            <a:r>
              <a:rPr lang="en-US" dirty="0" err="1" smtClean="0"/>
              <a:t>armazenaremos</a:t>
            </a:r>
            <a:r>
              <a:rPr lang="en-US" dirty="0"/>
              <a:t> </a:t>
            </a:r>
            <a:r>
              <a:rPr lang="en-US" dirty="0" smtClean="0"/>
              <a:t>e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manipularemos</a:t>
            </a:r>
            <a:r>
              <a:rPr lang="en-US" dirty="0" smtClean="0"/>
              <a:t> </a:t>
            </a:r>
            <a:r>
              <a:rPr lang="en-US" dirty="0" err="1" smtClean="0"/>
              <a:t>estes</a:t>
            </a:r>
            <a:r>
              <a:rPr lang="en-US" dirty="0" smtClean="0"/>
              <a:t> dados?</a:t>
            </a:r>
          </a:p>
          <a:p>
            <a:r>
              <a:rPr lang="en-US" dirty="0" err="1" smtClean="0"/>
              <a:t>Ainda</a:t>
            </a:r>
            <a:r>
              <a:rPr lang="en-US" dirty="0" smtClean="0"/>
              <a:t> </a:t>
            </a:r>
            <a:r>
              <a:rPr lang="en-US" dirty="0" err="1" smtClean="0"/>
              <a:t>usando</a:t>
            </a:r>
            <a:r>
              <a:rPr lang="en-US" dirty="0" smtClean="0"/>
              <a:t> </a:t>
            </a:r>
            <a:r>
              <a:rPr lang="en-US" dirty="0" err="1" smtClean="0"/>
              <a:t>programação</a:t>
            </a:r>
            <a:r>
              <a:rPr lang="en-US" dirty="0" smtClean="0"/>
              <a:t> </a:t>
            </a:r>
            <a:r>
              <a:rPr lang="en-US" dirty="0" err="1" smtClean="0"/>
              <a:t>estruturada</a:t>
            </a:r>
            <a:r>
              <a:rPr lang="en-US" dirty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forma um </a:t>
            </a:r>
            <a:r>
              <a:rPr lang="en-US" dirty="0" err="1" smtClean="0"/>
              <a:t>pouco</a:t>
            </a:r>
            <a:r>
              <a:rPr lang="en-US" dirty="0" smtClean="0"/>
              <a:t> </a:t>
            </a:r>
            <a:r>
              <a:rPr lang="en-US" dirty="0" err="1" smtClean="0"/>
              <a:t>melhor</a:t>
            </a:r>
            <a:r>
              <a:rPr lang="en-US" dirty="0" smtClean="0"/>
              <a:t> de </a:t>
            </a:r>
            <a:r>
              <a:rPr lang="en-US" dirty="0" err="1" smtClean="0"/>
              <a:t>representação</a:t>
            </a:r>
            <a:r>
              <a:rPr lang="en-US" dirty="0" smtClean="0"/>
              <a:t> dos dados </a:t>
            </a:r>
            <a:r>
              <a:rPr lang="en-US" dirty="0" err="1" smtClean="0"/>
              <a:t>seria</a:t>
            </a:r>
            <a:r>
              <a:rPr lang="en-US" dirty="0" smtClean="0"/>
              <a:t> o </a:t>
            </a:r>
            <a:r>
              <a:rPr lang="en-US" dirty="0" err="1" smtClean="0"/>
              <a:t>uso</a:t>
            </a:r>
            <a:r>
              <a:rPr lang="en-US" dirty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informações</a:t>
            </a:r>
            <a:r>
              <a:rPr lang="en-US" dirty="0" smtClean="0"/>
              <a:t> </a:t>
            </a:r>
            <a:r>
              <a:rPr lang="en-US" dirty="0" err="1" smtClean="0"/>
              <a:t>indexadas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arrays;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257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Motivação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7" y="1408340"/>
            <a:ext cx="9177823" cy="473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31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Motivação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representação</a:t>
            </a:r>
            <a:r>
              <a:rPr lang="en-US" dirty="0" smtClean="0"/>
              <a:t> </a:t>
            </a:r>
            <a:r>
              <a:rPr lang="en-US" dirty="0" err="1" smtClean="0"/>
              <a:t>feita</a:t>
            </a:r>
            <a:r>
              <a:rPr lang="en-US" dirty="0" smtClean="0"/>
              <a:t> </a:t>
            </a:r>
            <a:r>
              <a:rPr lang="en-US" dirty="0" err="1" smtClean="0"/>
              <a:t>pelos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 de dados,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seja</a:t>
            </a:r>
            <a:r>
              <a:rPr lang="en-US" dirty="0" smtClean="0"/>
              <a:t>, o </a:t>
            </a:r>
            <a:r>
              <a:rPr lang="en-US" dirty="0" err="1" smtClean="0"/>
              <a:t>nome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r>
              <a:rPr lang="en-US" dirty="0" smtClean="0"/>
              <a:t> String e o </a:t>
            </a:r>
            <a:r>
              <a:rPr lang="en-US" dirty="0" err="1" smtClean="0"/>
              <a:t>número</a:t>
            </a:r>
            <a:r>
              <a:rPr lang="en-US" dirty="0" smtClean="0"/>
              <a:t> da </a:t>
            </a:r>
            <a:r>
              <a:rPr lang="en-US" dirty="0" err="1" smtClean="0"/>
              <a:t>matricula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r>
              <a:rPr lang="en-US" dirty="0" smtClean="0"/>
              <a:t> do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err="1" smtClean="0"/>
              <a:t>inteiro</a:t>
            </a:r>
            <a:r>
              <a:rPr lang="en-US" dirty="0" smtClean="0"/>
              <a:t>.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há</a:t>
            </a:r>
            <a:r>
              <a:rPr lang="en-US" dirty="0" smtClean="0"/>
              <a:t> nada no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vincule</a:t>
            </a:r>
            <a:r>
              <a:rPr lang="en-US" dirty="0" smtClean="0"/>
              <a:t> a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carteira</a:t>
            </a:r>
            <a:r>
              <a:rPr lang="en-US" dirty="0" smtClean="0"/>
              <a:t> de </a:t>
            </a:r>
            <a:r>
              <a:rPr lang="en-US" dirty="0" err="1" smtClean="0"/>
              <a:t>estudante</a:t>
            </a:r>
            <a:r>
              <a:rPr lang="en-US" dirty="0"/>
              <a:t>;</a:t>
            </a:r>
            <a:endParaRPr lang="en-US" dirty="0" smtClean="0"/>
          </a:p>
          <a:p>
            <a:r>
              <a:rPr lang="en-US" dirty="0" err="1" smtClean="0"/>
              <a:t>Porém</a:t>
            </a:r>
            <a:r>
              <a:rPr lang="en-US" dirty="0" smtClean="0"/>
              <a:t> a </a:t>
            </a:r>
            <a:r>
              <a:rPr lang="en-US" dirty="0" err="1" smtClean="0"/>
              <a:t>nível</a:t>
            </a:r>
            <a:r>
              <a:rPr lang="en-US" dirty="0" smtClean="0"/>
              <a:t> </a:t>
            </a:r>
            <a:r>
              <a:rPr lang="en-US" dirty="0" err="1" smtClean="0"/>
              <a:t>conceitual</a:t>
            </a:r>
            <a:r>
              <a:rPr lang="en-US" dirty="0" smtClean="0"/>
              <a:t> </a:t>
            </a:r>
            <a:r>
              <a:rPr lang="en-US" dirty="0" err="1" smtClean="0"/>
              <a:t>existe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associação</a:t>
            </a:r>
            <a:r>
              <a:rPr lang="en-US" dirty="0" smtClean="0"/>
              <a:t> entre as </a:t>
            </a:r>
            <a:r>
              <a:rPr lang="en-US" dirty="0" err="1" smtClean="0"/>
              <a:t>variáveis</a:t>
            </a:r>
            <a:r>
              <a:rPr lang="en-US" dirty="0" smtClean="0"/>
              <a:t> </a:t>
            </a:r>
            <a:r>
              <a:rPr lang="en-US" dirty="0" err="1" smtClean="0"/>
              <a:t>nome</a:t>
            </a:r>
            <a:r>
              <a:rPr lang="en-US" dirty="0" smtClean="0"/>
              <a:t> e </a:t>
            </a:r>
            <a:r>
              <a:rPr lang="en-US" dirty="0" err="1" smtClean="0"/>
              <a:t>matricula</a:t>
            </a:r>
            <a:r>
              <a:rPr lang="en-US" dirty="0" smtClean="0"/>
              <a:t>. </a:t>
            </a:r>
            <a:r>
              <a:rPr lang="en-US" dirty="0" err="1" smtClean="0"/>
              <a:t>Elas</a:t>
            </a:r>
            <a:r>
              <a:rPr lang="en-US" dirty="0" smtClean="0"/>
              <a:t> </a:t>
            </a:r>
            <a:r>
              <a:rPr lang="en-US" dirty="0" err="1" smtClean="0"/>
              <a:t>fazem</a:t>
            </a:r>
            <a:r>
              <a:rPr lang="en-US" dirty="0" smtClean="0"/>
              <a:t> parte do </a:t>
            </a:r>
            <a:r>
              <a:rPr lang="en-US" dirty="0" err="1" smtClean="0"/>
              <a:t>mesmo</a:t>
            </a:r>
            <a:r>
              <a:rPr lang="en-US" dirty="0" smtClean="0"/>
              <a:t> “</a:t>
            </a:r>
            <a:r>
              <a:rPr lang="en-US" dirty="0" err="1" smtClean="0"/>
              <a:t>objeto</a:t>
            </a:r>
            <a:r>
              <a:rPr lang="en-US" dirty="0" smtClean="0"/>
              <a:t>”, </a:t>
            </a:r>
            <a:r>
              <a:rPr lang="en-US" dirty="0" err="1" smtClean="0"/>
              <a:t>nesse</a:t>
            </a:r>
            <a:r>
              <a:rPr lang="en-US" dirty="0" smtClean="0"/>
              <a:t> </a:t>
            </a:r>
            <a:r>
              <a:rPr lang="en-US" dirty="0" err="1" smtClean="0"/>
              <a:t>exemplo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carteira</a:t>
            </a:r>
            <a:r>
              <a:rPr lang="en-US" dirty="0" smtClean="0"/>
              <a:t> de </a:t>
            </a:r>
            <a:r>
              <a:rPr lang="en-US" dirty="0" err="1" smtClean="0"/>
              <a:t>estudante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57411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Motivação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No final dos </a:t>
            </a:r>
            <a:r>
              <a:rPr lang="en-US" dirty="0" err="1"/>
              <a:t>anos</a:t>
            </a:r>
            <a:r>
              <a:rPr lang="en-US" dirty="0"/>
              <a:t> </a:t>
            </a:r>
            <a:r>
              <a:rPr lang="en-US" dirty="0" err="1"/>
              <a:t>setenta</a:t>
            </a:r>
            <a:r>
              <a:rPr lang="en-US" dirty="0"/>
              <a:t>, com a </a:t>
            </a:r>
            <a:r>
              <a:rPr lang="en-US" dirty="0" err="1"/>
              <a:t>popularização</a:t>
            </a:r>
            <a:r>
              <a:rPr lang="en-US" dirty="0"/>
              <a:t> dos </a:t>
            </a:r>
            <a:r>
              <a:rPr lang="en-US" dirty="0" err="1"/>
              <a:t>computadores</a:t>
            </a:r>
            <a:r>
              <a:rPr lang="en-US" dirty="0"/>
              <a:t> </a:t>
            </a:r>
            <a:r>
              <a:rPr lang="en-US" dirty="0" err="1"/>
              <a:t>pessoais</a:t>
            </a:r>
            <a:r>
              <a:rPr lang="en-US" dirty="0"/>
              <a:t> e o </a:t>
            </a:r>
            <a:r>
              <a:rPr lang="en-US" dirty="0" err="1"/>
              <a:t>aumento</a:t>
            </a:r>
            <a:r>
              <a:rPr lang="en-US" dirty="0"/>
              <a:t> da </a:t>
            </a:r>
            <a:r>
              <a:rPr lang="en-US" dirty="0" err="1"/>
              <a:t>presença</a:t>
            </a:r>
            <a:r>
              <a:rPr lang="en-US" dirty="0"/>
              <a:t> da </a:t>
            </a:r>
            <a:r>
              <a:rPr lang="en-US" dirty="0" err="1"/>
              <a:t>informática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nossa</a:t>
            </a:r>
            <a:r>
              <a:rPr lang="en-US" dirty="0"/>
              <a:t> </a:t>
            </a:r>
            <a:r>
              <a:rPr lang="en-US" dirty="0" err="1"/>
              <a:t>sociedade</a:t>
            </a:r>
            <a:r>
              <a:rPr lang="en-US" dirty="0"/>
              <a:t>, </a:t>
            </a:r>
            <a:r>
              <a:rPr lang="en-US" dirty="0" err="1"/>
              <a:t>pesquisadores</a:t>
            </a:r>
            <a:r>
              <a:rPr lang="en-US" dirty="0"/>
              <a:t> </a:t>
            </a:r>
            <a:r>
              <a:rPr lang="en-US" dirty="0" err="1"/>
              <a:t>começaram</a:t>
            </a:r>
            <a:r>
              <a:rPr lang="en-US" dirty="0"/>
              <a:t> a </a:t>
            </a:r>
            <a:r>
              <a:rPr lang="en-US" dirty="0" err="1"/>
              <a:t>notar</a:t>
            </a:r>
            <a:r>
              <a:rPr lang="en-US" dirty="0"/>
              <a:t> a </a:t>
            </a:r>
            <a:r>
              <a:rPr lang="en-US" dirty="0" err="1"/>
              <a:t>necessidade</a:t>
            </a:r>
            <a:r>
              <a:rPr lang="en-US" dirty="0"/>
              <a:t> de </a:t>
            </a:r>
            <a:r>
              <a:rPr lang="en-US" dirty="0" err="1"/>
              <a:t>representar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 de forma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fiel</a:t>
            </a:r>
            <a:r>
              <a:rPr lang="en-US" dirty="0"/>
              <a:t> à forma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eles</a:t>
            </a:r>
            <a:r>
              <a:rPr lang="en-US" dirty="0"/>
              <a:t> </a:t>
            </a:r>
            <a:r>
              <a:rPr lang="en-US" dirty="0" err="1"/>
              <a:t>eram</a:t>
            </a:r>
            <a:r>
              <a:rPr lang="en-US" dirty="0"/>
              <a:t> </a:t>
            </a:r>
            <a:r>
              <a:rPr lang="en-US" dirty="0" err="1"/>
              <a:t>definidos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.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seja</a:t>
            </a:r>
            <a:r>
              <a:rPr lang="en-US" dirty="0"/>
              <a:t>,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carteira</a:t>
            </a:r>
            <a:r>
              <a:rPr lang="en-US" dirty="0"/>
              <a:t> de </a:t>
            </a:r>
            <a:r>
              <a:rPr lang="en-US" dirty="0" err="1"/>
              <a:t>estudante</a:t>
            </a:r>
            <a:r>
              <a:rPr lang="en-US" dirty="0"/>
              <a:t> </a:t>
            </a:r>
            <a:r>
              <a:rPr lang="en-US" dirty="0" err="1"/>
              <a:t>deveria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 um </a:t>
            </a:r>
            <a:r>
              <a:rPr lang="en-US" dirty="0" err="1"/>
              <a:t>tipo</a:t>
            </a:r>
            <a:r>
              <a:rPr lang="en-US" dirty="0"/>
              <a:t> de dado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representasse</a:t>
            </a:r>
            <a:r>
              <a:rPr lang="en-US" dirty="0"/>
              <a:t> a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estrutura</a:t>
            </a:r>
            <a:r>
              <a:rPr lang="en-US" dirty="0"/>
              <a:t>, </a:t>
            </a:r>
            <a:r>
              <a:rPr lang="en-US" dirty="0" err="1"/>
              <a:t>tal</a:t>
            </a:r>
            <a:r>
              <a:rPr lang="en-US" dirty="0"/>
              <a:t> </a:t>
            </a:r>
            <a:r>
              <a:rPr lang="en-US" dirty="0" err="1"/>
              <a:t>qual</a:t>
            </a:r>
            <a:r>
              <a:rPr lang="en-US" dirty="0"/>
              <a:t> </a:t>
            </a:r>
            <a:r>
              <a:rPr lang="en-US" dirty="0" err="1"/>
              <a:t>ela</a:t>
            </a:r>
            <a:r>
              <a:rPr lang="en-US" dirty="0"/>
              <a:t> era </a:t>
            </a:r>
            <a:r>
              <a:rPr lang="en-US" dirty="0" err="1"/>
              <a:t>conceituada</a:t>
            </a:r>
            <a:r>
              <a:rPr lang="en-US" dirty="0"/>
              <a:t> no </a:t>
            </a:r>
            <a:r>
              <a:rPr lang="en-US" dirty="0" err="1"/>
              <a:t>mundo</a:t>
            </a:r>
            <a:r>
              <a:rPr lang="en-US" dirty="0"/>
              <a:t> real (e </a:t>
            </a:r>
            <a:r>
              <a:rPr lang="en-US" dirty="0" err="1"/>
              <a:t>não</a:t>
            </a:r>
            <a:r>
              <a:rPr lang="en-US" dirty="0"/>
              <a:t> um </a:t>
            </a:r>
            <a:r>
              <a:rPr lang="en-US" dirty="0" err="1"/>
              <a:t>conjunto</a:t>
            </a:r>
            <a:r>
              <a:rPr lang="en-US" dirty="0"/>
              <a:t> de </a:t>
            </a:r>
            <a:r>
              <a:rPr lang="en-US" dirty="0" err="1"/>
              <a:t>variáveis</a:t>
            </a:r>
            <a:r>
              <a:rPr lang="en-US" dirty="0"/>
              <a:t> </a:t>
            </a:r>
            <a:r>
              <a:rPr lang="en-US" dirty="0" err="1"/>
              <a:t>alocadas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memória</a:t>
            </a:r>
            <a:r>
              <a:rPr lang="en-US" dirty="0"/>
              <a:t>). </a:t>
            </a:r>
            <a:endParaRPr lang="en-US" dirty="0" smtClean="0"/>
          </a:p>
          <a:p>
            <a:r>
              <a:rPr lang="en-US" dirty="0" err="1" smtClean="0"/>
              <a:t>Então</a:t>
            </a:r>
            <a:r>
              <a:rPr lang="en-US" dirty="0" smtClean="0"/>
              <a:t> </a:t>
            </a:r>
            <a:r>
              <a:rPr lang="en-US" dirty="0" err="1" smtClean="0"/>
              <a:t>surgiu</a:t>
            </a:r>
            <a:r>
              <a:rPr lang="en-US" dirty="0" smtClean="0"/>
              <a:t> </a:t>
            </a:r>
            <a:r>
              <a:rPr lang="en-US" dirty="0"/>
              <a:t>a </a:t>
            </a:r>
            <a:r>
              <a:rPr lang="en-US" dirty="0" err="1"/>
              <a:t>Orientação</a:t>
            </a:r>
            <a:r>
              <a:rPr lang="en-US" dirty="0"/>
              <a:t> a </a:t>
            </a:r>
            <a:r>
              <a:rPr lang="en-US" dirty="0" err="1" smtClean="0"/>
              <a:t>Objeto</a:t>
            </a:r>
            <a:r>
              <a:rPr lang="en-US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311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2009</TotalTime>
  <Words>1400</Words>
  <Application>Microsoft Macintosh PowerPoint</Application>
  <PresentationFormat>On-screen Show (4:3)</PresentationFormat>
  <Paragraphs>101</Paragraphs>
  <Slides>36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INTRODUÇÃO ORIENTAÇÃO A OBJETOS</vt:lpstr>
      <vt:lpstr>Motivação</vt:lpstr>
      <vt:lpstr>Motivação</vt:lpstr>
      <vt:lpstr>Motivação</vt:lpstr>
      <vt:lpstr>Motivação</vt:lpstr>
      <vt:lpstr>Motivação</vt:lpstr>
      <vt:lpstr>Motivação</vt:lpstr>
      <vt:lpstr>Motivação</vt:lpstr>
      <vt:lpstr>Motivação</vt:lpstr>
      <vt:lpstr>Tipos agregados de dados</vt:lpstr>
      <vt:lpstr>Tipos agregados de dados</vt:lpstr>
      <vt:lpstr>Tipos agregados de dados</vt:lpstr>
      <vt:lpstr>Tipos agregados de dados</vt:lpstr>
      <vt:lpstr>Tipos agregados de dados</vt:lpstr>
      <vt:lpstr>Criando Objetos</vt:lpstr>
      <vt:lpstr>Criando Objetos</vt:lpstr>
      <vt:lpstr>Criando Objetos</vt:lpstr>
      <vt:lpstr>Alocação de Memória</vt:lpstr>
      <vt:lpstr>Alocação de Memória </vt:lpstr>
      <vt:lpstr>Alocação de Memória </vt:lpstr>
      <vt:lpstr>Alocação de Memória </vt:lpstr>
      <vt:lpstr>Atribuição de referências</vt:lpstr>
      <vt:lpstr>Atribuição de referências</vt:lpstr>
      <vt:lpstr>Passagem de Valor</vt:lpstr>
      <vt:lpstr>Passagem de Valor</vt:lpstr>
      <vt:lpstr>Passagem de Valor</vt:lpstr>
      <vt:lpstr>Encapsulamento e sobrecarga de métodos</vt:lpstr>
      <vt:lpstr>Acessibilidade dos membros de uma classe</vt:lpstr>
      <vt:lpstr>Acessibilidade dos membros de uma classe</vt:lpstr>
      <vt:lpstr>Acessibilidade dos membros de uma classe</vt:lpstr>
      <vt:lpstr>Acessibilidade dos membros de uma classe</vt:lpstr>
      <vt:lpstr>Acessibilidade dos membros de uma classe</vt:lpstr>
      <vt:lpstr>Acessibilidade dos membros de uma classe</vt:lpstr>
      <vt:lpstr>Acessibilidade dos membros de uma classe</vt:lpstr>
      <vt:lpstr>Acessibilidade dos membros de uma classe</vt:lpstr>
      <vt:lpstr>Acessibilidade dos membros de uma classe</vt:lpstr>
    </vt:vector>
  </TitlesOfParts>
  <Company>Blue Cloud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LINGUAGEM DE PROGRAMAÇÃO JAVA</dc:title>
  <dc:creator>Renan Lessa</dc:creator>
  <cp:lastModifiedBy>Renan Lessa</cp:lastModifiedBy>
  <cp:revision>88</cp:revision>
  <dcterms:created xsi:type="dcterms:W3CDTF">2014-11-13T11:49:35Z</dcterms:created>
  <dcterms:modified xsi:type="dcterms:W3CDTF">2014-11-24T19:44:12Z</dcterms:modified>
</cp:coreProperties>
</file>