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51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3" r:id="rId23"/>
    <p:sldId id="284" r:id="rId24"/>
    <p:sldId id="280" r:id="rId25"/>
    <p:sldId id="281" r:id="rId26"/>
    <p:sldId id="282" r:id="rId27"/>
    <p:sldId id="285" r:id="rId28"/>
    <p:sldId id="286" r:id="rId29"/>
    <p:sldId id="287" r:id="rId30"/>
    <p:sldId id="288" r:id="rId31"/>
    <p:sldId id="289" r:id="rId32"/>
    <p:sldId id="294" r:id="rId33"/>
    <p:sldId id="290" r:id="rId34"/>
    <p:sldId id="296" r:id="rId35"/>
    <p:sldId id="295" r:id="rId36"/>
    <p:sldId id="297" r:id="rId37"/>
    <p:sldId id="292" r:id="rId38"/>
    <p:sldId id="298" r:id="rId39"/>
    <p:sldId id="293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52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913E8-0330-B643-A20B-1A6E83DAE541}" type="datetimeFigureOut">
              <a:rPr lang="en-US" smtClean="0"/>
              <a:t>20/11/14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B1B42-7227-E64F-BC3F-B58C9CF71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0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Escrito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13/11/2014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B1B42-7227-E64F-BC3F-B58C9CF71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9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November 20,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7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November 20,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6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November 20,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1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November 20,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5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November 20,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8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November 20,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November 20,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3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November 20,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4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November 20,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8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November 20,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8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November 20,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6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November 20, 2014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8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25969"/>
            <a:ext cx="9144000" cy="754002"/>
          </a:xfrm>
        </p:spPr>
        <p:txBody>
          <a:bodyPr>
            <a:noAutofit/>
          </a:bodyPr>
          <a:lstStyle/>
          <a:p>
            <a:r>
              <a:rPr lang="en-US" sz="4000" dirty="0" smtClean="0"/>
              <a:t>LINGUAGEM DE PROGRAMAÇÃO JAVA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913" y="5000300"/>
            <a:ext cx="7991635" cy="177208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Renan Lessa</a:t>
            </a:r>
          </a:p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http://github.com/renanlessa</a:t>
            </a:r>
          </a:p>
          <a:p>
            <a:pPr algn="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renanlessa@gmail.com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500" y="-286449"/>
            <a:ext cx="4805210" cy="480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74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Escrevendo</a:t>
            </a:r>
            <a:r>
              <a:rPr lang="en-US" dirty="0" smtClean="0"/>
              <a:t>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1471" y="1541042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Abra</a:t>
            </a:r>
            <a:r>
              <a:rPr lang="en-US" sz="2000" dirty="0" smtClean="0"/>
              <a:t> o terminal/</a:t>
            </a:r>
            <a:r>
              <a:rPr lang="en-US" sz="2000" dirty="0" err="1" smtClean="0"/>
              <a:t>cmd</a:t>
            </a:r>
            <a:r>
              <a:rPr lang="en-US" sz="2000" dirty="0"/>
              <a:t> </a:t>
            </a:r>
            <a:r>
              <a:rPr lang="en-US" sz="2000" dirty="0" smtClean="0"/>
              <a:t>e entre </a:t>
            </a:r>
            <a:r>
              <a:rPr lang="en-US" sz="2000" dirty="0" err="1" smtClean="0"/>
              <a:t>na</a:t>
            </a:r>
            <a:r>
              <a:rPr lang="en-US" sz="2000" dirty="0" smtClean="0"/>
              <a:t> pasta </a:t>
            </a:r>
            <a:r>
              <a:rPr lang="en-US" sz="2000" dirty="0" err="1" smtClean="0"/>
              <a:t>onde</a:t>
            </a:r>
            <a:r>
              <a:rPr lang="en-US" sz="2000" dirty="0" smtClean="0"/>
              <a:t> o </a:t>
            </a:r>
            <a:r>
              <a:rPr lang="en-US" sz="2000" dirty="0" err="1" smtClean="0"/>
              <a:t>arquivo</a:t>
            </a:r>
            <a:r>
              <a:rPr lang="en-US" sz="2000" dirty="0" smtClean="0"/>
              <a:t> </a:t>
            </a:r>
            <a:r>
              <a:rPr lang="en-US" sz="2000" dirty="0" err="1" smtClean="0"/>
              <a:t>Hello.java</a:t>
            </a:r>
            <a:r>
              <a:rPr lang="en-US" sz="2000" dirty="0" smtClean="0"/>
              <a:t> </a:t>
            </a:r>
            <a:r>
              <a:rPr lang="en-US" sz="2000" dirty="0" err="1" smtClean="0"/>
              <a:t>está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403713"/>
            <a:ext cx="84455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7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Entendendo</a:t>
            </a:r>
            <a:r>
              <a:rPr lang="en-US" dirty="0" smtClean="0"/>
              <a:t>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2245192"/>
            <a:ext cx="8966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94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Princípios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1460500"/>
            <a:ext cx="58039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34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Membros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variáveis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instância</a:t>
            </a:r>
            <a:r>
              <a:rPr lang="en-US" dirty="0" smtClean="0"/>
              <a:t> </a:t>
            </a:r>
            <a:r>
              <a:rPr lang="en-US" dirty="0" err="1" smtClean="0"/>
              <a:t>formam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 de um </a:t>
            </a:r>
            <a:r>
              <a:rPr lang="en-US" dirty="0" err="1" smtClean="0"/>
              <a:t>objeto</a:t>
            </a:r>
            <a:r>
              <a:rPr lang="en-US" dirty="0"/>
              <a:t> </a:t>
            </a:r>
            <a:r>
              <a:rPr lang="en-US" dirty="0" smtClean="0"/>
              <a:t>e, </a:t>
            </a:r>
            <a:r>
              <a:rPr lang="en-US" dirty="0" err="1" smtClean="0"/>
              <a:t>juntamente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,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r>
              <a:rPr lang="en-US" dirty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formação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4612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Método</a:t>
            </a:r>
            <a:r>
              <a:rPr lang="en-US" dirty="0" smtClean="0"/>
              <a:t> Main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Uma </a:t>
            </a:r>
            <a:r>
              <a:rPr lang="en-US" dirty="0" err="1" smtClean="0"/>
              <a:t>aplicação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java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caracterizada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possuir</a:t>
            </a:r>
            <a:r>
              <a:rPr lang="en-US" dirty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método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declaração</a:t>
            </a:r>
            <a:r>
              <a:rPr lang="en-US" dirty="0" smtClean="0"/>
              <a:t> do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/>
              <a:t> </a:t>
            </a:r>
            <a:r>
              <a:rPr lang="en-US" i="1" dirty="0" smtClean="0"/>
              <a:t>public static void main (String[] </a:t>
            </a:r>
            <a:r>
              <a:rPr lang="en-US" i="1" dirty="0" err="1" smtClean="0"/>
              <a:t>args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método</a:t>
            </a:r>
            <a:r>
              <a:rPr lang="en-US" dirty="0" smtClean="0"/>
              <a:t> main </a:t>
            </a:r>
            <a:r>
              <a:rPr lang="en-US" dirty="0" err="1" smtClean="0"/>
              <a:t>é</a:t>
            </a:r>
            <a:r>
              <a:rPr lang="en-US" dirty="0" smtClean="0"/>
              <a:t> especial </a:t>
            </a:r>
            <a:r>
              <a:rPr lang="en-US" dirty="0" err="1" smtClean="0"/>
              <a:t>pois</a:t>
            </a:r>
            <a:r>
              <a:rPr lang="en-US" dirty="0" smtClean="0"/>
              <a:t> </a:t>
            </a:r>
            <a:r>
              <a:rPr lang="en-US" dirty="0" err="1" smtClean="0"/>
              <a:t>representa</a:t>
            </a:r>
            <a:r>
              <a:rPr lang="en-US" dirty="0" smtClean="0"/>
              <a:t> o </a:t>
            </a:r>
            <a:r>
              <a:rPr lang="en-US" dirty="0" err="1" smtClean="0"/>
              <a:t>ponto</a:t>
            </a:r>
            <a:r>
              <a:rPr lang="en-US" dirty="0" smtClean="0"/>
              <a:t> de </a:t>
            </a:r>
            <a:r>
              <a:rPr lang="en-US" dirty="0" err="1" smtClean="0"/>
              <a:t>entrada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execução</a:t>
            </a:r>
            <a:r>
              <a:rPr lang="en-US" dirty="0" smtClean="0"/>
              <a:t> de um </a:t>
            </a:r>
            <a:r>
              <a:rPr lang="en-US" dirty="0" err="1" smtClean="0"/>
              <a:t>programa</a:t>
            </a:r>
            <a:r>
              <a:rPr lang="en-US" dirty="0" smtClean="0"/>
              <a:t> java.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13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Convenções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Classes e Interfaces</a:t>
            </a:r>
          </a:p>
          <a:p>
            <a:pPr lvl="1"/>
            <a:r>
              <a:rPr lang="en-US" dirty="0" err="1" smtClean="0"/>
              <a:t>Primeira</a:t>
            </a:r>
            <a:r>
              <a:rPr lang="en-US" dirty="0" smtClean="0"/>
              <a:t>  </a:t>
            </a:r>
            <a:r>
              <a:rPr lang="en-US" dirty="0" err="1" smtClean="0"/>
              <a:t>letra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maiúscula</a:t>
            </a:r>
            <a:r>
              <a:rPr lang="en-US" dirty="0" smtClean="0"/>
              <a:t> e a </a:t>
            </a:r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letra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palavra</a:t>
            </a:r>
            <a:r>
              <a:rPr lang="en-US" dirty="0" smtClean="0"/>
              <a:t> </a:t>
            </a:r>
            <a:r>
              <a:rPr lang="en-US" dirty="0" err="1" smtClean="0"/>
              <a:t>subsequente</a:t>
            </a:r>
            <a:r>
              <a:rPr lang="en-US" dirty="0" smtClean="0"/>
              <a:t> </a:t>
            </a:r>
            <a:r>
              <a:rPr lang="en-US" dirty="0" err="1" smtClean="0"/>
              <a:t>deverá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maiúscula</a:t>
            </a:r>
            <a:r>
              <a:rPr lang="en-US" dirty="0" smtClean="0"/>
              <a:t>(</a:t>
            </a:r>
            <a:r>
              <a:rPr lang="en-US" dirty="0" err="1" smtClean="0"/>
              <a:t>padrão</a:t>
            </a:r>
            <a:r>
              <a:rPr lang="en-US" dirty="0" smtClean="0"/>
              <a:t> </a:t>
            </a:r>
            <a:r>
              <a:rPr lang="en-US" dirty="0" err="1" smtClean="0"/>
              <a:t>camelCase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Métodos</a:t>
            </a:r>
            <a:endParaRPr lang="en-US" dirty="0" smtClean="0"/>
          </a:p>
          <a:p>
            <a:pPr lvl="1"/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letra</a:t>
            </a:r>
            <a:r>
              <a:rPr lang="en-US" dirty="0" smtClean="0"/>
              <a:t> </a:t>
            </a:r>
            <a:r>
              <a:rPr lang="en-US" dirty="0" err="1" smtClean="0"/>
              <a:t>minúscula</a:t>
            </a:r>
            <a:r>
              <a:rPr lang="en-US" dirty="0" smtClean="0"/>
              <a:t> e </a:t>
            </a:r>
            <a:r>
              <a:rPr lang="en-US" dirty="0" err="1" smtClean="0"/>
              <a:t>depois</a:t>
            </a:r>
            <a:r>
              <a:rPr lang="en-US" dirty="0" smtClean="0"/>
              <a:t> a </a:t>
            </a:r>
            <a:r>
              <a:rPr lang="en-US" dirty="0" err="1" smtClean="0"/>
              <a:t>regra</a:t>
            </a:r>
            <a:r>
              <a:rPr lang="en-US" dirty="0" smtClean="0"/>
              <a:t> </a:t>
            </a:r>
            <a:r>
              <a:rPr lang="en-US" dirty="0" err="1" smtClean="0"/>
              <a:t>camelCase</a:t>
            </a:r>
            <a:endParaRPr lang="en-US" dirty="0" smtClean="0"/>
          </a:p>
          <a:p>
            <a:r>
              <a:rPr lang="en-US" dirty="0" err="1" smtClean="0"/>
              <a:t>Variáveis</a:t>
            </a:r>
            <a:endParaRPr lang="en-US" dirty="0" smtClean="0"/>
          </a:p>
          <a:p>
            <a:pPr lvl="1"/>
            <a:r>
              <a:rPr lang="en-US" dirty="0" smtClean="0"/>
              <a:t>Idem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 de </a:t>
            </a:r>
            <a:r>
              <a:rPr lang="en-US" dirty="0" err="1" smtClean="0"/>
              <a:t>nomenclatura</a:t>
            </a:r>
            <a:r>
              <a:rPr lang="en-US" dirty="0" smtClean="0"/>
              <a:t> do </a:t>
            </a:r>
            <a:r>
              <a:rPr lang="en-US" dirty="0" err="1" smtClean="0"/>
              <a:t>método</a:t>
            </a:r>
            <a:endParaRPr lang="en-US" dirty="0" smtClean="0"/>
          </a:p>
          <a:p>
            <a:r>
              <a:rPr lang="en-US" dirty="0" err="1" smtClean="0"/>
              <a:t>Constantes</a:t>
            </a:r>
            <a:endParaRPr lang="en-US" dirty="0" smtClean="0"/>
          </a:p>
          <a:p>
            <a:pPr lvl="1"/>
            <a:r>
              <a:rPr lang="en-US" dirty="0" err="1" smtClean="0"/>
              <a:t>Constantes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criadas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modificadores</a:t>
            </a:r>
            <a:r>
              <a:rPr lang="en-US" dirty="0" smtClean="0"/>
              <a:t> static final</a:t>
            </a:r>
          </a:p>
          <a:p>
            <a:pPr lvl="1"/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nomeadas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-se </a:t>
            </a:r>
            <a:r>
              <a:rPr lang="en-US" dirty="0" err="1" smtClean="0"/>
              <a:t>letra</a:t>
            </a:r>
            <a:r>
              <a:rPr lang="en-US" dirty="0" smtClean="0"/>
              <a:t> </a:t>
            </a:r>
            <a:r>
              <a:rPr lang="en-US" dirty="0" err="1" smtClean="0"/>
              <a:t>maiúscula</a:t>
            </a:r>
            <a:r>
              <a:rPr lang="en-US" dirty="0" smtClean="0"/>
              <a:t> com underscore entre as </a:t>
            </a:r>
            <a:r>
              <a:rPr lang="en-US" dirty="0" err="1" smtClean="0"/>
              <a:t>palavras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5432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Padrões</a:t>
            </a:r>
            <a:r>
              <a:rPr lang="en-US" dirty="0" smtClean="0"/>
              <a:t> JavaBeans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especificação</a:t>
            </a:r>
            <a:r>
              <a:rPr lang="en-US" dirty="0" smtClean="0"/>
              <a:t> JavaBeans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criada</a:t>
            </a:r>
            <a:r>
              <a:rPr lang="en-US" dirty="0" smtClean="0"/>
              <a:t> com o </a:t>
            </a:r>
            <a:r>
              <a:rPr lang="en-US" dirty="0" err="1" smtClean="0"/>
              <a:t>objetivo</a:t>
            </a:r>
            <a:r>
              <a:rPr lang="en-US" dirty="0" smtClean="0"/>
              <a:t> de </a:t>
            </a:r>
            <a:r>
              <a:rPr lang="en-US" dirty="0" err="1" smtClean="0"/>
              <a:t>padronizar</a:t>
            </a:r>
            <a:r>
              <a:rPr lang="en-US" dirty="0" smtClean="0"/>
              <a:t> a </a:t>
            </a:r>
            <a:r>
              <a:rPr lang="en-US" dirty="0" err="1" smtClean="0"/>
              <a:t>nomenclatura</a:t>
            </a:r>
            <a:r>
              <a:rPr lang="en-US" dirty="0" smtClean="0"/>
              <a:t> de </a:t>
            </a:r>
            <a:r>
              <a:rPr lang="en-US" dirty="0" err="1" smtClean="0"/>
              <a:t>métodos</a:t>
            </a:r>
            <a:r>
              <a:rPr lang="en-US" dirty="0" smtClean="0"/>
              <a:t> e </a:t>
            </a:r>
            <a:r>
              <a:rPr lang="en-US" dirty="0" err="1" smtClean="0"/>
              <a:t>variáveis</a:t>
            </a:r>
            <a:r>
              <a:rPr lang="en-US" dirty="0" smtClean="0"/>
              <a:t>, </a:t>
            </a:r>
            <a:r>
              <a:rPr lang="en-US" dirty="0" err="1" smtClean="0"/>
              <a:t>auxiliando</a:t>
            </a:r>
            <a:r>
              <a:rPr lang="en-US" dirty="0" smtClean="0"/>
              <a:t> </a:t>
            </a:r>
            <a:r>
              <a:rPr lang="en-US" dirty="0" err="1" smtClean="0"/>
              <a:t>assim</a:t>
            </a:r>
            <a:r>
              <a:rPr lang="en-US" dirty="0" smtClean="0"/>
              <a:t> </a:t>
            </a:r>
            <a:r>
              <a:rPr lang="en-US" dirty="0" err="1" smtClean="0"/>
              <a:t>desenvolvedores</a:t>
            </a:r>
            <a:r>
              <a:rPr lang="en-US" dirty="0" smtClean="0"/>
              <a:t> a </a:t>
            </a:r>
            <a:r>
              <a:rPr lang="en-US" dirty="0" err="1" smtClean="0"/>
              <a:t>identificar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existentes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err="1" smtClean="0"/>
              <a:t>Auxilia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ferramentas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auxiliem</a:t>
            </a:r>
            <a:r>
              <a:rPr lang="en-US" dirty="0" smtClean="0"/>
              <a:t> o </a:t>
            </a:r>
            <a:r>
              <a:rPr lang="en-US" dirty="0" err="1" smtClean="0"/>
              <a:t>desenvolvedor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determinadas</a:t>
            </a:r>
            <a:r>
              <a:rPr lang="en-US" dirty="0" smtClean="0"/>
              <a:t> </a:t>
            </a:r>
            <a:r>
              <a:rPr lang="en-US" dirty="0" err="1" smtClean="0"/>
              <a:t>tarefas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57879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Padrões</a:t>
            </a:r>
            <a:r>
              <a:rPr lang="en-US" dirty="0" smtClean="0"/>
              <a:t> JavaBeans - </a:t>
            </a:r>
            <a:r>
              <a:rPr lang="en-US" dirty="0" err="1" smtClean="0"/>
              <a:t>Regras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 </a:t>
            </a:r>
            <a:r>
              <a:rPr lang="en-US" dirty="0" err="1" smtClean="0"/>
              <a:t>variável</a:t>
            </a:r>
            <a:r>
              <a:rPr lang="en-US" dirty="0" smtClean="0"/>
              <a:t> de </a:t>
            </a:r>
            <a:r>
              <a:rPr lang="en-US" dirty="0" err="1" smtClean="0"/>
              <a:t>instância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privada</a:t>
            </a:r>
            <a:r>
              <a:rPr lang="en-US" dirty="0" smtClean="0"/>
              <a:t> e </a:t>
            </a:r>
            <a:r>
              <a:rPr lang="en-US" dirty="0" err="1" smtClean="0"/>
              <a:t>possuir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relacionados</a:t>
            </a:r>
            <a:r>
              <a:rPr lang="en-US" dirty="0" smtClean="0"/>
              <a:t>, um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retornar</a:t>
            </a:r>
            <a:r>
              <a:rPr lang="en-US" dirty="0" smtClean="0"/>
              <a:t> o valor (get) e outro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setá</a:t>
            </a:r>
            <a:r>
              <a:rPr lang="en-US" dirty="0" smtClean="0"/>
              <a:t>-lo (set).</a:t>
            </a:r>
          </a:p>
          <a:p>
            <a:r>
              <a:rPr lang="en-US" dirty="0" err="1" smtClean="0"/>
              <a:t>Caso</a:t>
            </a:r>
            <a:r>
              <a:rPr lang="en-US" dirty="0" smtClean="0"/>
              <a:t> o </a:t>
            </a:r>
            <a:r>
              <a:rPr lang="en-US" dirty="0" err="1" smtClean="0"/>
              <a:t>tipo</a:t>
            </a:r>
            <a:r>
              <a:rPr lang="en-US" dirty="0" smtClean="0"/>
              <a:t> da </a:t>
            </a:r>
            <a:r>
              <a:rPr lang="en-US" dirty="0" err="1" smtClean="0"/>
              <a:t>variavel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booleano</a:t>
            </a:r>
            <a:r>
              <a:rPr lang="en-US" dirty="0" smtClean="0"/>
              <a:t>,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o </a:t>
            </a:r>
            <a:r>
              <a:rPr lang="en-US" i="1" dirty="0" smtClean="0"/>
              <a:t>is </a:t>
            </a:r>
            <a:r>
              <a:rPr lang="en-US" dirty="0" smtClean="0"/>
              <a:t>no </a:t>
            </a:r>
            <a:r>
              <a:rPr lang="en-US" dirty="0" err="1" smtClean="0"/>
              <a:t>lugar</a:t>
            </a:r>
            <a:r>
              <a:rPr lang="en-US" dirty="0" smtClean="0"/>
              <a:t> do </a:t>
            </a:r>
            <a:r>
              <a:rPr lang="en-US" i="1" dirty="0" smtClean="0"/>
              <a:t>get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err="1" smtClean="0"/>
              <a:t>assinaturas</a:t>
            </a:r>
            <a:r>
              <a:rPr lang="en-US" dirty="0" smtClean="0"/>
              <a:t> de um </a:t>
            </a:r>
            <a:r>
              <a:rPr lang="en-US" dirty="0" err="1" smtClean="0"/>
              <a:t>método</a:t>
            </a:r>
            <a:r>
              <a:rPr lang="en-US" dirty="0" smtClean="0"/>
              <a:t> set e get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obedecer</a:t>
            </a:r>
            <a:r>
              <a:rPr lang="en-US" dirty="0" smtClean="0"/>
              <a:t> o </a:t>
            </a:r>
            <a:r>
              <a:rPr lang="en-US" dirty="0" err="1" smtClean="0"/>
              <a:t>seguinte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65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Padrões</a:t>
            </a:r>
            <a:r>
              <a:rPr lang="en-US" dirty="0"/>
              <a:t> JavaBeans - </a:t>
            </a:r>
            <a:r>
              <a:rPr lang="en-US" dirty="0" err="1"/>
              <a:t>Regras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25" y="1417638"/>
            <a:ext cx="7140160" cy="460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9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declaração</a:t>
            </a:r>
            <a:r>
              <a:rPr lang="en-US" dirty="0" smtClean="0"/>
              <a:t> de classes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smtClean="0"/>
              <a:t> haver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public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arquivo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fonte</a:t>
            </a:r>
            <a:r>
              <a:rPr lang="en-US" dirty="0" smtClean="0"/>
              <a:t>;	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comentários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aparecer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lugar</a:t>
            </a:r>
            <a:r>
              <a:rPr lang="en-US" dirty="0" smtClean="0"/>
              <a:t> do </a:t>
            </a:r>
            <a:r>
              <a:rPr lang="en-US" dirty="0" err="1" smtClean="0"/>
              <a:t>arquivo</a:t>
            </a:r>
            <a:r>
              <a:rPr lang="en-US" dirty="0" smtClean="0"/>
              <a:t>;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nome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public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nome</a:t>
            </a:r>
            <a:r>
              <a:rPr lang="en-US" dirty="0" smtClean="0"/>
              <a:t> do </a:t>
            </a:r>
            <a:r>
              <a:rPr lang="en-US" dirty="0" err="1" smtClean="0"/>
              <a:t>arquivo</a:t>
            </a:r>
            <a:r>
              <a:rPr lang="en-US" dirty="0" smtClean="0"/>
              <a:t>;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de </a:t>
            </a:r>
            <a:r>
              <a:rPr lang="en-US" dirty="0" err="1" smtClean="0"/>
              <a:t>comando</a:t>
            </a:r>
            <a:r>
              <a:rPr lang="en-US" dirty="0" smtClean="0"/>
              <a:t> de um </a:t>
            </a:r>
            <a:r>
              <a:rPr lang="en-US" dirty="0" err="1" smtClean="0"/>
              <a:t>arquivo</a:t>
            </a:r>
            <a:r>
              <a:rPr lang="en-US" dirty="0" smtClean="0"/>
              <a:t> java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a package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exista</a:t>
            </a:r>
            <a:r>
              <a:rPr lang="en-US" dirty="0" smtClean="0"/>
              <a:t>;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partir</a:t>
            </a:r>
            <a:r>
              <a:rPr lang="en-US" dirty="0" smtClean="0"/>
              <a:t> da </a:t>
            </a:r>
            <a:r>
              <a:rPr lang="en-US" dirty="0" err="1" smtClean="0"/>
              <a:t>segunda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, </a:t>
            </a:r>
            <a:r>
              <a:rPr lang="en-US" dirty="0" err="1" smtClean="0"/>
              <a:t>vem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imports;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modificador</a:t>
            </a:r>
            <a:r>
              <a:rPr lang="en-US" dirty="0" smtClean="0"/>
              <a:t> de </a:t>
            </a:r>
            <a:r>
              <a:rPr lang="en-US" dirty="0" err="1" smtClean="0"/>
              <a:t>acesso</a:t>
            </a:r>
            <a:r>
              <a:rPr lang="en-US" dirty="0" smtClean="0"/>
              <a:t> de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public </a:t>
            </a:r>
            <a:r>
              <a:rPr lang="en-US" dirty="0" err="1" smtClean="0"/>
              <a:t>ou</a:t>
            </a:r>
            <a:r>
              <a:rPr lang="en-US" dirty="0" smtClean="0"/>
              <a:t> default;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8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Linguagem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 </a:t>
            </a:r>
            <a:r>
              <a:rPr lang="en-US" dirty="0" err="1" smtClean="0"/>
              <a:t>orientada</a:t>
            </a:r>
            <a:r>
              <a:rPr lang="en-US" dirty="0" smtClean="0"/>
              <a:t> a </a:t>
            </a:r>
            <a:r>
              <a:rPr lang="en-US" dirty="0" err="1" smtClean="0"/>
              <a:t>objeto</a:t>
            </a:r>
            <a:endParaRPr lang="en-US" dirty="0" smtClean="0"/>
          </a:p>
          <a:p>
            <a:r>
              <a:rPr lang="en-US" dirty="0" smtClean="0"/>
              <a:t>Simples e </a:t>
            </a:r>
            <a:r>
              <a:rPr lang="en-US" dirty="0" err="1" smtClean="0"/>
              <a:t>robusta</a:t>
            </a:r>
            <a:endParaRPr lang="en-US" dirty="0"/>
          </a:p>
          <a:p>
            <a:r>
              <a:rPr lang="en-US" dirty="0" err="1" smtClean="0"/>
              <a:t>Oriunda</a:t>
            </a:r>
            <a:r>
              <a:rPr lang="en-US" dirty="0" smtClean="0"/>
              <a:t> do C/C++</a:t>
            </a:r>
          </a:p>
          <a:p>
            <a:r>
              <a:rPr lang="en-US" dirty="0" err="1" smtClean="0"/>
              <a:t>Linguagem</a:t>
            </a:r>
            <a:r>
              <a:rPr lang="en-US" dirty="0" smtClean="0"/>
              <a:t> de alto </a:t>
            </a:r>
            <a:r>
              <a:rPr lang="en-US" dirty="0" err="1" smtClean="0"/>
              <a:t>desempenho</a:t>
            </a:r>
            <a:endParaRPr lang="en-US" dirty="0" smtClean="0"/>
          </a:p>
          <a:p>
            <a:r>
              <a:rPr lang="en-US" dirty="0" err="1" smtClean="0"/>
              <a:t>Multiplataforma</a:t>
            </a:r>
            <a:endParaRPr lang="en-US" dirty="0" smtClean="0"/>
          </a:p>
          <a:p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Compilada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88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declaração</a:t>
            </a:r>
            <a:r>
              <a:rPr lang="en-US" dirty="0" smtClean="0"/>
              <a:t> de classes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38" y="1417637"/>
            <a:ext cx="5588439" cy="520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97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declaração</a:t>
            </a:r>
            <a:r>
              <a:rPr lang="en-US" dirty="0" smtClean="0"/>
              <a:t> de classes	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64" y="1417638"/>
            <a:ext cx="6864776" cy="4500423"/>
          </a:xfrm>
          <a:prstGeom prst="rect">
            <a:avLst/>
          </a:prstGeom>
        </p:spPr>
      </p:pic>
      <p:pic>
        <p:nvPicPr>
          <p:cNvPr id="4" name="Picture 3" descr="240px-Stop_hand_nuvola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181" y="1417638"/>
            <a:ext cx="1960505" cy="196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13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Identificadores</a:t>
            </a:r>
            <a:r>
              <a:rPr lang="en-US" dirty="0" smtClean="0"/>
              <a:t> Java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java, um </a:t>
            </a:r>
            <a:r>
              <a:rPr lang="en-US" dirty="0" err="1" smtClean="0"/>
              <a:t>identificador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sequência</a:t>
            </a:r>
            <a:r>
              <a:rPr lang="en-US" dirty="0" smtClean="0"/>
              <a:t> de </a:t>
            </a:r>
            <a:r>
              <a:rPr lang="en-US" dirty="0" err="1" smtClean="0"/>
              <a:t>símbolos</a:t>
            </a:r>
            <a:r>
              <a:rPr lang="en-US" dirty="0" smtClean="0"/>
              <a:t> UNICODE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começa</a:t>
            </a:r>
            <a:r>
              <a:rPr lang="en-US" dirty="0" smtClean="0"/>
              <a:t> com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letra</a:t>
            </a:r>
            <a:r>
              <a:rPr lang="en-US" dirty="0" smtClean="0"/>
              <a:t>, um </a:t>
            </a:r>
            <a:r>
              <a:rPr lang="en-US" dirty="0" err="1" smtClean="0"/>
              <a:t>símbolo</a:t>
            </a:r>
            <a:r>
              <a:rPr lang="en-US" dirty="0" smtClean="0"/>
              <a:t> </a:t>
            </a:r>
            <a:r>
              <a:rPr lang="en-US" dirty="0" err="1" smtClean="0"/>
              <a:t>subscrito</a:t>
            </a:r>
            <a:r>
              <a:rPr lang="en-US" dirty="0" smtClean="0"/>
              <a:t> _, </a:t>
            </a:r>
            <a:r>
              <a:rPr lang="en-US" dirty="0" err="1" smtClean="0"/>
              <a:t>ou</a:t>
            </a:r>
            <a:r>
              <a:rPr lang="en-US" dirty="0" smtClean="0"/>
              <a:t> o </a:t>
            </a:r>
            <a:r>
              <a:rPr lang="en-US" dirty="0" err="1" smtClean="0"/>
              <a:t>caractere</a:t>
            </a:r>
            <a:r>
              <a:rPr lang="en-US" dirty="0" smtClean="0"/>
              <a:t> $;</a:t>
            </a:r>
          </a:p>
          <a:p>
            <a:r>
              <a:rPr lang="en-US" dirty="0" err="1" smtClean="0"/>
              <a:t>Identificadores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case sensitive;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71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Palavras</a:t>
            </a:r>
            <a:r>
              <a:rPr lang="en-US" dirty="0" smtClean="0"/>
              <a:t> </a:t>
            </a:r>
            <a:r>
              <a:rPr lang="en-US" dirty="0" err="1" smtClean="0"/>
              <a:t>Reservadas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91" y="2184400"/>
            <a:ext cx="7074282" cy="284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33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Lógicos</a:t>
            </a:r>
            <a:r>
              <a:rPr lang="en-US" dirty="0" smtClean="0"/>
              <a:t>/</a:t>
            </a:r>
            <a:r>
              <a:rPr lang="en-US" dirty="0" err="1" smtClean="0"/>
              <a:t>Aritméticos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864917"/>
              </p:ext>
            </p:extLst>
          </p:nvPr>
        </p:nvGraphicFramePr>
        <p:xfrm>
          <a:off x="457200" y="1456925"/>
          <a:ext cx="8229600" cy="46634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114800"/>
                <a:gridCol w="4114800"/>
              </a:tblGrid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Operador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Descrição</a:t>
                      </a:r>
                      <a:endParaRPr lang="en-US" dirty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Igualdade</a:t>
                      </a:r>
                      <a:endParaRPr lang="en-US" dirty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Atribuição</a:t>
                      </a:r>
                      <a:endParaRPr lang="en-US" dirty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Diferente</a:t>
                      </a:r>
                      <a:endParaRPr lang="en-US"/>
                    </a:p>
                  </a:txBody>
                  <a:tcPr/>
                </a:tc>
              </a:tr>
              <a:tr h="6250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&lt;, &lt;=, &gt;, 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Menor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menor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igual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maior</a:t>
                      </a:r>
                      <a:r>
                        <a:rPr lang="en-US" baseline="0" dirty="0" smtClean="0"/>
                        <a:t> e </a:t>
                      </a:r>
                      <a:r>
                        <a:rPr lang="en-US" baseline="0" dirty="0" err="1" smtClean="0"/>
                        <a:t>maior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igual</a:t>
                      </a:r>
                      <a:endParaRPr lang="en-US" dirty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Operador</a:t>
                      </a:r>
                      <a:r>
                        <a:rPr lang="en-US" dirty="0" smtClean="0"/>
                        <a:t> E (and)</a:t>
                      </a:r>
                      <a:endParaRPr lang="en-US" dirty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Operador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baseline="0" dirty="0" smtClean="0"/>
                        <a:t> (or)</a:t>
                      </a:r>
                      <a:endParaRPr lang="en-US" dirty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Operador</a:t>
                      </a:r>
                      <a:r>
                        <a:rPr lang="en-US" dirty="0" smtClean="0"/>
                        <a:t> 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negação</a:t>
                      </a:r>
                      <a:endParaRPr lang="en-US" dirty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Multiplicação</a:t>
                      </a:r>
                      <a:endParaRPr lang="en-US" dirty="0" smtClean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Divisão</a:t>
                      </a:r>
                      <a:endParaRPr lang="en-US" dirty="0" smtClean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Soma</a:t>
                      </a:r>
                    </a:p>
                  </a:txBody>
                  <a:tcPr/>
                </a:tc>
              </a:tr>
              <a:tr h="3571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Subtracão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6364431"/>
            <a:ext cx="4532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pt.wikibooks.org</a:t>
            </a:r>
            <a:r>
              <a:rPr lang="en-US" dirty="0"/>
              <a:t>/wiki/Java/</a:t>
            </a:r>
            <a:r>
              <a:rPr lang="en-US" dirty="0" err="1"/>
              <a:t>Operadores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14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Dados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079262"/>
              </p:ext>
            </p:extLst>
          </p:nvPr>
        </p:nvGraphicFramePr>
        <p:xfrm>
          <a:off x="457200" y="1600200"/>
          <a:ext cx="8229600" cy="458723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37433"/>
                <a:gridCol w="68921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Descrição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Pode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assumir</a:t>
                      </a:r>
                      <a:r>
                        <a:rPr lang="en-US" baseline="0" dirty="0" smtClean="0"/>
                        <a:t> o valor </a:t>
                      </a:r>
                      <a:r>
                        <a:rPr lang="en-US" b="1" baseline="0" dirty="0" smtClean="0"/>
                        <a:t>true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false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Capaz</a:t>
                      </a:r>
                      <a:r>
                        <a:rPr lang="en-US" b="0" baseline="0" dirty="0" smtClean="0"/>
                        <a:t> de </a:t>
                      </a:r>
                      <a:r>
                        <a:rPr lang="en-US" b="0" baseline="0" dirty="0" err="1" smtClean="0"/>
                        <a:t>armazenar</a:t>
                      </a:r>
                      <a:r>
                        <a:rPr lang="en-US" b="0" baseline="0" dirty="0" smtClean="0"/>
                        <a:t> 8 bits, </a:t>
                      </a:r>
                      <a:r>
                        <a:rPr lang="en-US" b="0" baseline="0" dirty="0" err="1" smtClean="0"/>
                        <a:t>ou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seja</a:t>
                      </a:r>
                      <a:r>
                        <a:rPr lang="en-US" b="0" baseline="0" dirty="0" smtClean="0"/>
                        <a:t>, </a:t>
                      </a:r>
                      <a:r>
                        <a:rPr lang="en-US" b="0" baseline="0" dirty="0" err="1" smtClean="0"/>
                        <a:t>números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inteiros</a:t>
                      </a:r>
                      <a:r>
                        <a:rPr lang="en-US" b="0" baseline="0" dirty="0" smtClean="0"/>
                        <a:t> entre -128 e 127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Capaz</a:t>
                      </a:r>
                      <a:r>
                        <a:rPr lang="en-US" b="0" dirty="0" smtClean="0"/>
                        <a:t> de </a:t>
                      </a:r>
                      <a:r>
                        <a:rPr lang="en-US" b="0" dirty="0" err="1" smtClean="0"/>
                        <a:t>armazenar</a:t>
                      </a:r>
                      <a:r>
                        <a:rPr lang="en-US" b="0" dirty="0" smtClean="0"/>
                        <a:t> 16bits,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ou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seja</a:t>
                      </a:r>
                      <a:r>
                        <a:rPr lang="en-US" b="0" baseline="0" dirty="0" smtClean="0"/>
                        <a:t>, </a:t>
                      </a:r>
                      <a:r>
                        <a:rPr lang="en-US" b="0" baseline="0" dirty="0" err="1" smtClean="0"/>
                        <a:t>números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inteiros</a:t>
                      </a:r>
                      <a:r>
                        <a:rPr lang="en-US" b="0" baseline="0" dirty="0" smtClean="0"/>
                        <a:t> entre -32.768 e 32.767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Capaz</a:t>
                      </a:r>
                      <a:r>
                        <a:rPr lang="en-US" b="0" baseline="0" dirty="0" smtClean="0"/>
                        <a:t> de </a:t>
                      </a:r>
                      <a:r>
                        <a:rPr lang="en-US" b="0" baseline="0" dirty="0" err="1" smtClean="0"/>
                        <a:t>armazenar</a:t>
                      </a:r>
                      <a:r>
                        <a:rPr lang="en-US" b="0" baseline="0" dirty="0" smtClean="0"/>
                        <a:t> 32bits, </a:t>
                      </a:r>
                      <a:r>
                        <a:rPr lang="en-US" b="0" baseline="0" dirty="0" err="1" smtClean="0"/>
                        <a:t>números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inteiros</a:t>
                      </a:r>
                      <a:r>
                        <a:rPr lang="en-US" b="0" baseline="0" dirty="0" smtClean="0"/>
                        <a:t> entre -2.147.483.648 e 2.147.483.647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/>
                        <a:t>Capaz</a:t>
                      </a:r>
                      <a:r>
                        <a:rPr lang="en-US" b="0" dirty="0" smtClean="0"/>
                        <a:t> de </a:t>
                      </a:r>
                      <a:r>
                        <a:rPr lang="en-US" b="0" dirty="0" err="1" smtClean="0"/>
                        <a:t>armazenar</a:t>
                      </a:r>
                      <a:r>
                        <a:rPr lang="en-US" b="0" dirty="0" smtClean="0"/>
                        <a:t> 64bits,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números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inteiros</a:t>
                      </a:r>
                      <a:r>
                        <a:rPr lang="en-US" b="0" baseline="0" dirty="0" smtClean="0"/>
                        <a:t> entre -9.223.372.036.854.775.808L e -9.223.372.036.854.775.807L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/>
                        <a:t>Capaz</a:t>
                      </a:r>
                      <a:r>
                        <a:rPr lang="en-US" b="0" baseline="0" dirty="0" smtClean="0"/>
                        <a:t> de </a:t>
                      </a:r>
                      <a:r>
                        <a:rPr lang="en-US" b="0" baseline="0" dirty="0" err="1" smtClean="0"/>
                        <a:t>armazenar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números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reais</a:t>
                      </a:r>
                      <a:r>
                        <a:rPr lang="en-US" b="0" baseline="0" dirty="0" smtClean="0"/>
                        <a:t> de </a:t>
                      </a:r>
                      <a:r>
                        <a:rPr lang="en-US" b="0" baseline="0" dirty="0" err="1" smtClean="0"/>
                        <a:t>precisão</a:t>
                      </a:r>
                      <a:r>
                        <a:rPr lang="en-US" b="0" baseline="0" dirty="0" smtClean="0"/>
                        <a:t> simples, </a:t>
                      </a:r>
                      <a:r>
                        <a:rPr lang="en-US" b="0" baseline="0" dirty="0" err="1" smtClean="0"/>
                        <a:t>ou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seja</a:t>
                      </a:r>
                      <a:r>
                        <a:rPr lang="en-US" b="0" baseline="0" dirty="0" smtClean="0"/>
                        <a:t>, 32bits de </a:t>
                      </a:r>
                      <a:r>
                        <a:rPr lang="en-US" b="0" baseline="0" dirty="0" err="1" smtClean="0"/>
                        <a:t>informação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representando</a:t>
                      </a:r>
                      <a:r>
                        <a:rPr lang="en-US" b="0" baseline="0" dirty="0" smtClean="0"/>
                        <a:t> um </a:t>
                      </a:r>
                      <a:r>
                        <a:rPr lang="en-US" b="0" baseline="0" dirty="0" err="1" smtClean="0"/>
                        <a:t>número</a:t>
                      </a:r>
                      <a:r>
                        <a:rPr lang="en-US" b="0" baseline="0" dirty="0" smtClean="0"/>
                        <a:t> real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/>
                        <a:t>Capaz</a:t>
                      </a:r>
                      <a:r>
                        <a:rPr lang="en-US" b="0" dirty="0" smtClean="0"/>
                        <a:t> de </a:t>
                      </a:r>
                      <a:r>
                        <a:rPr lang="en-US" b="0" dirty="0" err="1" smtClean="0"/>
                        <a:t>armazenar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números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reais</a:t>
                      </a:r>
                      <a:r>
                        <a:rPr lang="en-US" b="0" dirty="0" smtClean="0"/>
                        <a:t> de </a:t>
                      </a:r>
                      <a:r>
                        <a:rPr lang="en-US" b="0" dirty="0" err="1" smtClean="0"/>
                        <a:t>precisão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dupla</a:t>
                      </a:r>
                      <a:r>
                        <a:rPr lang="en-US" b="0" dirty="0" smtClean="0"/>
                        <a:t>, </a:t>
                      </a:r>
                      <a:r>
                        <a:rPr lang="en-US" b="0" dirty="0" err="1" smtClean="0"/>
                        <a:t>ou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seja</a:t>
                      </a:r>
                      <a:r>
                        <a:rPr lang="en-US" b="0" baseline="0" dirty="0" smtClean="0"/>
                        <a:t>, 64bits de </a:t>
                      </a:r>
                      <a:r>
                        <a:rPr lang="en-US" b="0" baseline="0" dirty="0" err="1" smtClean="0"/>
                        <a:t>informação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em</a:t>
                      </a:r>
                      <a:r>
                        <a:rPr lang="en-US" b="0" baseline="0" dirty="0" smtClean="0"/>
                        <a:t> forma de </a:t>
                      </a:r>
                      <a:r>
                        <a:rPr lang="en-US" b="0" baseline="0" dirty="0" err="1" smtClean="0"/>
                        <a:t>número</a:t>
                      </a:r>
                      <a:r>
                        <a:rPr lang="en-US" b="0" baseline="0" dirty="0" smtClean="0"/>
                        <a:t> real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7200" y="6310829"/>
            <a:ext cx="7653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pt.wikibooks.org</a:t>
            </a:r>
            <a:r>
              <a:rPr lang="en-US" dirty="0"/>
              <a:t>/wiki/Java/Tipos_de_dados_prim%C3%A1rios</a:t>
            </a:r>
          </a:p>
        </p:txBody>
      </p:sp>
    </p:spTree>
    <p:extLst>
      <p:ext uri="{BB962C8B-B14F-4D97-AF65-F5344CB8AC3E}">
        <p14:creationId xmlns:p14="http://schemas.microsoft.com/office/powerpoint/2010/main" val="2968552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Dados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650758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37433"/>
                <a:gridCol w="68921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Descrição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Capaz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armazenar</a:t>
                      </a:r>
                      <a:r>
                        <a:rPr lang="en-US" baseline="0" dirty="0" smtClean="0"/>
                        <a:t> 16bits </a:t>
                      </a:r>
                      <a:r>
                        <a:rPr lang="en-US" baseline="0" dirty="0" err="1" smtClean="0"/>
                        <a:t>representando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caracteres</a:t>
                      </a:r>
                      <a:r>
                        <a:rPr lang="en-US" baseline="0" dirty="0" smtClean="0"/>
                        <a:t> UTF-16.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7200" y="6310829"/>
            <a:ext cx="7653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pt.wikibooks.org</a:t>
            </a:r>
            <a:r>
              <a:rPr lang="en-US" dirty="0"/>
              <a:t>/wiki/Java/Tipos_de_dados_prim%C3%A1rios</a:t>
            </a:r>
          </a:p>
        </p:txBody>
      </p:sp>
    </p:spTree>
    <p:extLst>
      <p:ext uri="{BB962C8B-B14F-4D97-AF65-F5344CB8AC3E}">
        <p14:creationId xmlns:p14="http://schemas.microsoft.com/office/powerpoint/2010/main" val="84455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Promoção</a:t>
            </a:r>
            <a:r>
              <a:rPr lang="en-US" dirty="0" smtClean="0"/>
              <a:t> 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linguagem</a:t>
            </a:r>
            <a:r>
              <a:rPr lang="en-US" dirty="0" smtClean="0"/>
              <a:t> java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suporta</a:t>
            </a:r>
            <a:r>
              <a:rPr lang="en-US" dirty="0" smtClean="0"/>
              <a:t> </a:t>
            </a:r>
            <a:r>
              <a:rPr lang="en-US" dirty="0" err="1" smtClean="0"/>
              <a:t>atribuições</a:t>
            </a:r>
            <a:r>
              <a:rPr lang="en-US" dirty="0" smtClean="0"/>
              <a:t> </a:t>
            </a:r>
            <a:r>
              <a:rPr lang="en-US" dirty="0" err="1" smtClean="0"/>
              <a:t>arbitrárias</a:t>
            </a:r>
            <a:r>
              <a:rPr lang="en-US" dirty="0" smtClean="0"/>
              <a:t> entre </a:t>
            </a:r>
            <a:r>
              <a:rPr lang="en-US" dirty="0" err="1" smtClean="0"/>
              <a:t>variaáveis</a:t>
            </a:r>
            <a:r>
              <a:rPr lang="en-US" dirty="0" smtClean="0"/>
              <a:t> de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inicializar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inteira</a:t>
            </a:r>
            <a:r>
              <a:rPr lang="en-US" dirty="0" smtClean="0"/>
              <a:t> com um valor de </a:t>
            </a:r>
            <a:r>
              <a:rPr lang="en-US" dirty="0" err="1" smtClean="0"/>
              <a:t>ponto</a:t>
            </a:r>
            <a:r>
              <a:rPr lang="en-US" dirty="0" smtClean="0"/>
              <a:t> </a:t>
            </a:r>
            <a:r>
              <a:rPr lang="en-US" dirty="0" err="1" smtClean="0"/>
              <a:t>flutuante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explicitar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de um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b="1" i="1" dirty="0" smtClean="0"/>
              <a:t>Casting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atribuimos</a:t>
            </a:r>
            <a:r>
              <a:rPr lang="en-US" dirty="0" smtClean="0"/>
              <a:t> um valor 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, e </a:t>
            </a:r>
            <a:r>
              <a:rPr lang="en-US" dirty="0" err="1" smtClean="0"/>
              <a:t>esse</a:t>
            </a:r>
            <a:r>
              <a:rPr lang="en-US" dirty="0" smtClean="0"/>
              <a:t> valor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incompatível</a:t>
            </a:r>
            <a:r>
              <a:rPr lang="en-US" dirty="0" smtClean="0"/>
              <a:t> com o </a:t>
            </a:r>
            <a:r>
              <a:rPr lang="en-US" dirty="0" err="1" smtClean="0"/>
              <a:t>tipo</a:t>
            </a:r>
            <a:r>
              <a:rPr lang="en-US" dirty="0" smtClean="0"/>
              <a:t> de dado </a:t>
            </a:r>
            <a:r>
              <a:rPr lang="en-US" dirty="0" err="1" smtClean="0"/>
              <a:t>definido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variável</a:t>
            </a:r>
            <a:r>
              <a:rPr lang="en-US" dirty="0" smtClean="0"/>
              <a:t>, </a:t>
            </a:r>
            <a:r>
              <a:rPr lang="en-US" dirty="0" err="1" smtClean="0"/>
              <a:t>ocorrerá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conversão</a:t>
            </a:r>
            <a:r>
              <a:rPr lang="en-US" dirty="0" smtClean="0"/>
              <a:t>.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conversão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automática</a:t>
            </a:r>
            <a:r>
              <a:rPr lang="en-US" dirty="0" smtClean="0"/>
              <a:t>, </a:t>
            </a:r>
            <a:r>
              <a:rPr lang="en-US" dirty="0" err="1" smtClean="0"/>
              <a:t>em</a:t>
            </a:r>
            <a:r>
              <a:rPr lang="en-US" dirty="0" smtClean="0"/>
              <a:t> outros </a:t>
            </a:r>
            <a:r>
              <a:rPr lang="en-US" dirty="0" err="1" smtClean="0"/>
              <a:t>casos</a:t>
            </a:r>
            <a:r>
              <a:rPr lang="en-US" dirty="0" smtClean="0"/>
              <a:t> o </a:t>
            </a:r>
            <a:r>
              <a:rPr lang="en-US" dirty="0" err="1" smtClean="0"/>
              <a:t>programador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indicar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 smtClean="0"/>
              <a:t> forma o valor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convertido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da </a:t>
            </a:r>
            <a:r>
              <a:rPr lang="en-US" dirty="0" err="1" smtClean="0"/>
              <a:t>variável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Quando</a:t>
            </a:r>
            <a:r>
              <a:rPr lang="en-US" dirty="0" smtClean="0"/>
              <a:t> o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conversão</a:t>
            </a:r>
            <a:r>
              <a:rPr lang="en-US" dirty="0" smtClean="0"/>
              <a:t> for </a:t>
            </a:r>
            <a:r>
              <a:rPr lang="en-US" dirty="0" err="1" smtClean="0"/>
              <a:t>automático</a:t>
            </a:r>
            <a:r>
              <a:rPr lang="en-US" dirty="0" smtClean="0"/>
              <a:t>, </a:t>
            </a:r>
            <a:r>
              <a:rPr lang="en-US" dirty="0" err="1" smtClean="0"/>
              <a:t>dizemos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ocorreu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promoção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um valor com um </a:t>
            </a:r>
            <a:r>
              <a:rPr lang="en-US" dirty="0" err="1" smtClean="0"/>
              <a:t>tipo</a:t>
            </a:r>
            <a:r>
              <a:rPr lang="en-US" dirty="0" smtClean="0"/>
              <a:t> de dado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promovido</a:t>
            </a:r>
            <a:r>
              <a:rPr lang="en-US" dirty="0" smtClean="0"/>
              <a:t> a outro </a:t>
            </a:r>
            <a:r>
              <a:rPr lang="en-US" dirty="0" err="1" smtClean="0"/>
              <a:t>tipo</a:t>
            </a:r>
            <a:r>
              <a:rPr lang="en-US" dirty="0" smtClean="0"/>
              <a:t> de dado.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42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Promoção</a:t>
            </a:r>
            <a:r>
              <a:rPr lang="en-US" dirty="0" smtClean="0"/>
              <a:t> e Casting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98" y="1587239"/>
            <a:ext cx="8668373" cy="443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1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Ramificação</a:t>
            </a:r>
            <a:r>
              <a:rPr lang="en-US" dirty="0" smtClean="0"/>
              <a:t> If,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sintaxe</a:t>
            </a:r>
            <a:r>
              <a:rPr lang="en-US" dirty="0" smtClean="0"/>
              <a:t> </a:t>
            </a:r>
            <a:r>
              <a:rPr lang="en-US" dirty="0" err="1" smtClean="0"/>
              <a:t>básica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declaracões</a:t>
            </a:r>
            <a:r>
              <a:rPr lang="en-US" dirty="0" smtClean="0"/>
              <a:t> if, else </a:t>
            </a:r>
            <a:r>
              <a:rPr lang="en-US" dirty="0" err="1" smtClean="0"/>
              <a:t>é</a:t>
            </a:r>
            <a:r>
              <a:rPr lang="en-US" dirty="0" smtClean="0"/>
              <a:t> a </a:t>
            </a:r>
            <a:r>
              <a:rPr lang="en-US" dirty="0" err="1" smtClean="0"/>
              <a:t>seguinte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( </a:t>
            </a:r>
            <a:r>
              <a:rPr lang="en-US" dirty="0" err="1" smtClean="0"/>
              <a:t>expressao_booleana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comandos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comandos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308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Aplicações</a:t>
            </a:r>
            <a:r>
              <a:rPr lang="en-US" dirty="0" smtClean="0"/>
              <a:t> desktop</a:t>
            </a:r>
          </a:p>
          <a:p>
            <a:r>
              <a:rPr lang="en-US" dirty="0" err="1" smtClean="0"/>
              <a:t>Aplicações</a:t>
            </a:r>
            <a:r>
              <a:rPr lang="en-US" dirty="0" smtClean="0"/>
              <a:t> Web</a:t>
            </a:r>
          </a:p>
          <a:p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aplicativos</a:t>
            </a:r>
            <a:r>
              <a:rPr lang="en-US" dirty="0"/>
              <a:t> </a:t>
            </a:r>
            <a:r>
              <a:rPr lang="en-US" dirty="0" smtClean="0"/>
              <a:t>mobile</a:t>
            </a:r>
          </a:p>
          <a:p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Jogos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2394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Ramificações</a:t>
            </a:r>
            <a:r>
              <a:rPr lang="en-US" dirty="0" smtClean="0"/>
              <a:t>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declaração</a:t>
            </a:r>
            <a:r>
              <a:rPr lang="en-US" dirty="0" smtClean="0"/>
              <a:t> </a:t>
            </a:r>
            <a:r>
              <a:rPr lang="en-US" dirty="0" err="1" smtClean="0"/>
              <a:t>semelhante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if, mas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inteiros</a:t>
            </a:r>
            <a:r>
              <a:rPr lang="en-US" dirty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tomada</a:t>
            </a:r>
            <a:r>
              <a:rPr lang="en-US" dirty="0" smtClean="0"/>
              <a:t> de </a:t>
            </a:r>
            <a:r>
              <a:rPr lang="en-US" dirty="0" err="1" smtClean="0"/>
              <a:t>decisões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invés</a:t>
            </a:r>
            <a:r>
              <a:rPr lang="en-US" dirty="0" smtClean="0"/>
              <a:t> de </a:t>
            </a:r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booleanas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dados: short, </a:t>
            </a:r>
            <a:r>
              <a:rPr lang="en-US" dirty="0" err="1" smtClean="0"/>
              <a:t>int</a:t>
            </a:r>
            <a:r>
              <a:rPr lang="en-US" dirty="0" smtClean="0"/>
              <a:t>, byte, char e String (novo Java 1.7)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47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Ramificações</a:t>
            </a:r>
            <a:r>
              <a:rPr lang="en-US" dirty="0" smtClean="0"/>
              <a:t>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Switch (</a:t>
            </a:r>
            <a:r>
              <a:rPr lang="en-US" dirty="0" err="1" smtClean="0"/>
              <a:t>variavel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	case constante1: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codigo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case constante2: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codigo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default: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codigo</a:t>
            </a:r>
            <a:r>
              <a:rPr lang="en-US" dirty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91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Exercicios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Exercicios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no </a:t>
            </a:r>
            <a:r>
              <a:rPr lang="en-US" dirty="0" err="1" smtClean="0"/>
              <a:t>projeto</a:t>
            </a:r>
            <a:r>
              <a:rPr lang="en-US" dirty="0" smtClean="0"/>
              <a:t> do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pasta </a:t>
            </a:r>
            <a:r>
              <a:rPr lang="en-US" dirty="0" err="1" smtClean="0"/>
              <a:t>Semana</a:t>
            </a:r>
            <a:r>
              <a:rPr lang="en-US" dirty="0" smtClean="0"/>
              <a:t> 01;</a:t>
            </a:r>
          </a:p>
          <a:p>
            <a:r>
              <a:rPr lang="en-US" dirty="0" err="1" smtClean="0"/>
              <a:t>Basta</a:t>
            </a:r>
            <a:r>
              <a:rPr lang="en-US" dirty="0" smtClean="0"/>
              <a:t> </a:t>
            </a:r>
            <a:r>
              <a:rPr lang="en-US" dirty="0" err="1" smtClean="0"/>
              <a:t>importar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eclipse o </a:t>
            </a:r>
            <a:r>
              <a:rPr lang="en-US" dirty="0" err="1" smtClean="0"/>
              <a:t>projeto</a:t>
            </a:r>
            <a:r>
              <a:rPr lang="en-US" dirty="0" smtClean="0"/>
              <a:t> java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</a:t>
            </a:r>
            <a:r>
              <a:rPr lang="en-US" dirty="0" err="1" smtClean="0"/>
              <a:t>desta</a:t>
            </a:r>
            <a:r>
              <a:rPr lang="en-US" dirty="0" smtClean="0"/>
              <a:t> pasta;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74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e </a:t>
            </a:r>
            <a:r>
              <a:rPr lang="en-US" dirty="0" err="1" smtClean="0"/>
              <a:t>Iteradores</a:t>
            </a:r>
            <a:r>
              <a:rPr lang="en-US" dirty="0" smtClean="0"/>
              <a:t> -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declaração</a:t>
            </a:r>
            <a:r>
              <a:rPr lang="en-US" dirty="0" smtClean="0"/>
              <a:t> for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utilizada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comandos</a:t>
            </a:r>
            <a:r>
              <a:rPr lang="en-US" dirty="0" smtClean="0"/>
              <a:t> deva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executado</a:t>
            </a:r>
            <a:r>
              <a:rPr lang="en-US" dirty="0" smtClean="0"/>
              <a:t> ‘n’ </a:t>
            </a:r>
            <a:r>
              <a:rPr lang="en-US" dirty="0" err="1" smtClean="0"/>
              <a:t>vezes</a:t>
            </a:r>
            <a:r>
              <a:rPr lang="en-US" dirty="0" smtClean="0"/>
              <a:t>. </a:t>
            </a:r>
            <a:r>
              <a:rPr lang="en-US" dirty="0" err="1" smtClean="0"/>
              <a:t>Onde</a:t>
            </a:r>
            <a:r>
              <a:rPr lang="en-US" dirty="0" smtClean="0"/>
              <a:t> ‘n’ </a:t>
            </a:r>
            <a:r>
              <a:rPr lang="en-US" dirty="0" err="1" smtClean="0"/>
              <a:t>é</a:t>
            </a:r>
            <a:r>
              <a:rPr lang="en-US" dirty="0" smtClean="0"/>
              <a:t> um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inteiro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for ( 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I = 0; I &lt; 10; 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++ ) {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// </a:t>
            </a:r>
            <a:r>
              <a:rPr lang="en-US" dirty="0" err="1" smtClean="0">
                <a:solidFill>
                  <a:schemeClr val="tx2"/>
                </a:solidFill>
              </a:rPr>
              <a:t>bloco</a:t>
            </a:r>
            <a:r>
              <a:rPr lang="en-US" dirty="0" smtClean="0">
                <a:solidFill>
                  <a:schemeClr val="tx2"/>
                </a:solidFill>
              </a:rPr>
              <a:t> de </a:t>
            </a:r>
            <a:r>
              <a:rPr lang="en-US" dirty="0" err="1" smtClean="0">
                <a:solidFill>
                  <a:schemeClr val="tx2"/>
                </a:solidFill>
              </a:rPr>
              <a:t>comandos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8630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e </a:t>
            </a:r>
            <a:r>
              <a:rPr lang="en-US" dirty="0" err="1" smtClean="0"/>
              <a:t>Iteradores</a:t>
            </a:r>
            <a:r>
              <a:rPr lang="en-US" dirty="0" smtClean="0"/>
              <a:t> - FOR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536" y="2140370"/>
            <a:ext cx="6879848" cy="270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34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Loops e </a:t>
            </a:r>
            <a:r>
              <a:rPr lang="en-US" dirty="0" err="1" smtClean="0"/>
              <a:t>Iteradores</a:t>
            </a:r>
            <a:r>
              <a:rPr lang="en-US" dirty="0" smtClean="0"/>
              <a:t> – FOR </a:t>
            </a:r>
            <a:r>
              <a:rPr lang="en-US" dirty="0" err="1" smtClean="0"/>
              <a:t>aprimorado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Introduzido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versão</a:t>
            </a:r>
            <a:r>
              <a:rPr lang="en-US" dirty="0" smtClean="0"/>
              <a:t> 5 do java, </a:t>
            </a:r>
            <a:r>
              <a:rPr lang="en-US" dirty="0" err="1" smtClean="0"/>
              <a:t>simplifica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tarefa</a:t>
            </a:r>
            <a:r>
              <a:rPr lang="en-US" dirty="0" smtClean="0"/>
              <a:t> de </a:t>
            </a:r>
            <a:r>
              <a:rPr lang="en-US" dirty="0" err="1" smtClean="0"/>
              <a:t>fazer</a:t>
            </a:r>
            <a:r>
              <a:rPr lang="en-US" dirty="0" smtClean="0"/>
              <a:t> loop </a:t>
            </a:r>
            <a:r>
              <a:rPr lang="en-US" dirty="0" err="1" smtClean="0"/>
              <a:t>através</a:t>
            </a:r>
            <a:r>
              <a:rPr lang="en-US" dirty="0" smtClean="0"/>
              <a:t> de um array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conjunto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primeira</a:t>
            </a:r>
            <a:r>
              <a:rPr lang="en-US" dirty="0" smtClean="0"/>
              <a:t> parte do for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a </a:t>
            </a:r>
            <a:r>
              <a:rPr lang="en-US" dirty="0" err="1" smtClean="0"/>
              <a:t>declaração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variavel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compativel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contidos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/array.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segunda</a:t>
            </a:r>
            <a:r>
              <a:rPr lang="en-US" dirty="0" smtClean="0"/>
              <a:t> parte </a:t>
            </a:r>
            <a:r>
              <a:rPr lang="en-US" dirty="0" err="1" smtClean="0"/>
              <a:t>é</a:t>
            </a:r>
            <a:r>
              <a:rPr lang="en-US" dirty="0" smtClean="0"/>
              <a:t> o </a:t>
            </a:r>
            <a:r>
              <a:rPr lang="en-US" dirty="0" err="1" smtClean="0"/>
              <a:t>conjunto</a:t>
            </a:r>
            <a:r>
              <a:rPr lang="en-US" dirty="0" smtClean="0"/>
              <a:t> a </a:t>
            </a:r>
            <a:r>
              <a:rPr lang="en-US" dirty="0" err="1" smtClean="0"/>
              <a:t>iterar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for ( </a:t>
            </a:r>
            <a:r>
              <a:rPr lang="en-US" dirty="0" err="1" smtClean="0">
                <a:solidFill>
                  <a:schemeClr val="tx2"/>
                </a:solidFill>
              </a:rPr>
              <a:t>declaração</a:t>
            </a:r>
            <a:r>
              <a:rPr lang="en-US" dirty="0" smtClean="0">
                <a:solidFill>
                  <a:schemeClr val="tx2"/>
                </a:solidFill>
              </a:rPr>
              <a:t> : </a:t>
            </a:r>
            <a:r>
              <a:rPr lang="en-US" dirty="0" err="1" smtClean="0">
                <a:solidFill>
                  <a:schemeClr val="tx2"/>
                </a:solidFill>
              </a:rPr>
              <a:t>expressão</a:t>
            </a:r>
            <a:r>
              <a:rPr lang="en-US" dirty="0" smtClean="0">
                <a:solidFill>
                  <a:schemeClr val="tx2"/>
                </a:solidFill>
              </a:rPr>
              <a:t> ) {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// </a:t>
            </a:r>
            <a:r>
              <a:rPr lang="en-US" dirty="0" err="1" smtClean="0">
                <a:solidFill>
                  <a:schemeClr val="tx2"/>
                </a:solidFill>
              </a:rPr>
              <a:t>bloco</a:t>
            </a:r>
            <a:r>
              <a:rPr lang="en-US" dirty="0" smtClean="0">
                <a:solidFill>
                  <a:schemeClr val="tx2"/>
                </a:solidFill>
              </a:rPr>
              <a:t> de </a:t>
            </a:r>
            <a:r>
              <a:rPr lang="en-US" dirty="0" err="1" smtClean="0">
                <a:solidFill>
                  <a:schemeClr val="tx2"/>
                </a:solidFill>
              </a:rPr>
              <a:t>comandos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8840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Loops e </a:t>
            </a:r>
            <a:r>
              <a:rPr lang="en-US" dirty="0" err="1" smtClean="0"/>
              <a:t>Iteradores</a:t>
            </a:r>
            <a:r>
              <a:rPr lang="en-US" dirty="0" smtClean="0"/>
              <a:t> – FOR </a:t>
            </a:r>
            <a:r>
              <a:rPr lang="en-US" dirty="0" err="1" smtClean="0"/>
              <a:t>aprimorado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066" y="1574800"/>
            <a:ext cx="6397846" cy="461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509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e </a:t>
            </a:r>
            <a:r>
              <a:rPr lang="en-US" dirty="0" err="1" smtClean="0"/>
              <a:t>Iteradores</a:t>
            </a:r>
            <a:r>
              <a:rPr lang="en-US" dirty="0" smtClean="0"/>
              <a:t> -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declaração</a:t>
            </a:r>
            <a:r>
              <a:rPr lang="en-US" dirty="0" smtClean="0"/>
              <a:t> while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utilizada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definir</a:t>
            </a:r>
            <a:r>
              <a:rPr lang="en-US" dirty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comandos</a:t>
            </a:r>
            <a:r>
              <a:rPr lang="en-US" dirty="0" smtClean="0"/>
              <a:t> deva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executado</a:t>
            </a:r>
            <a:r>
              <a:rPr lang="en-US" dirty="0" smtClean="0"/>
              <a:t> </a:t>
            </a:r>
            <a:r>
              <a:rPr lang="en-US" dirty="0" err="1" smtClean="0"/>
              <a:t>enquanto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expressão</a:t>
            </a:r>
            <a:r>
              <a:rPr lang="en-US" dirty="0" smtClean="0"/>
              <a:t> </a:t>
            </a:r>
            <a:r>
              <a:rPr lang="en-US" dirty="0" err="1" smtClean="0"/>
              <a:t>booleana</a:t>
            </a:r>
            <a:r>
              <a:rPr lang="en-US" dirty="0" smtClean="0"/>
              <a:t> (</a:t>
            </a:r>
            <a:r>
              <a:rPr lang="en-US" dirty="0" err="1" smtClean="0"/>
              <a:t>condição</a:t>
            </a:r>
            <a:r>
              <a:rPr lang="en-US" dirty="0" smtClean="0"/>
              <a:t> de </a:t>
            </a:r>
            <a:r>
              <a:rPr lang="en-US" dirty="0" err="1" smtClean="0"/>
              <a:t>parada</a:t>
            </a:r>
            <a:r>
              <a:rPr lang="en-US" dirty="0" smtClean="0"/>
              <a:t>)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verdade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1F497D"/>
                </a:solidFill>
              </a:rPr>
              <a:t>while (</a:t>
            </a:r>
            <a:r>
              <a:rPr lang="en-US" dirty="0" err="1" smtClean="0">
                <a:solidFill>
                  <a:srgbClr val="1F497D"/>
                </a:solidFill>
              </a:rPr>
              <a:t>expressao_booleana</a:t>
            </a:r>
            <a:r>
              <a:rPr lang="en-US" dirty="0" smtClean="0">
                <a:solidFill>
                  <a:srgbClr val="1F497D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1F497D"/>
                </a:solidFill>
              </a:rPr>
              <a:t>	</a:t>
            </a:r>
            <a:r>
              <a:rPr lang="en-US" dirty="0" smtClean="0">
                <a:solidFill>
                  <a:srgbClr val="1F497D"/>
                </a:solidFill>
              </a:rPr>
              <a:t>// </a:t>
            </a:r>
            <a:r>
              <a:rPr lang="en-US" dirty="0" err="1" smtClean="0">
                <a:solidFill>
                  <a:srgbClr val="1F497D"/>
                </a:solidFill>
              </a:rPr>
              <a:t>bloco</a:t>
            </a:r>
            <a:r>
              <a:rPr lang="en-US" dirty="0" smtClean="0">
                <a:solidFill>
                  <a:srgbClr val="1F497D"/>
                </a:solidFill>
              </a:rPr>
              <a:t> de </a:t>
            </a:r>
            <a:r>
              <a:rPr lang="en-US" dirty="0" err="1" smtClean="0">
                <a:solidFill>
                  <a:srgbClr val="1F497D"/>
                </a:solidFill>
              </a:rPr>
              <a:t>comandos</a:t>
            </a:r>
            <a:endParaRPr lang="en-US" dirty="0" smtClean="0">
              <a:solidFill>
                <a:srgbClr val="1F497D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1F497D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0850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e </a:t>
            </a:r>
            <a:r>
              <a:rPr lang="en-US" dirty="0" err="1" smtClean="0"/>
              <a:t>Iteradores</a:t>
            </a:r>
            <a:r>
              <a:rPr lang="en-US" dirty="0" smtClean="0"/>
              <a:t> - WHILE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42" y="1714790"/>
            <a:ext cx="7463726" cy="391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14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e </a:t>
            </a:r>
            <a:r>
              <a:rPr lang="en-US" dirty="0" err="1" smtClean="0"/>
              <a:t>Iteradores</a:t>
            </a:r>
            <a:r>
              <a:rPr lang="en-US" dirty="0" smtClean="0"/>
              <a:t> – DO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declaração</a:t>
            </a:r>
            <a:r>
              <a:rPr lang="en-US" dirty="0" smtClean="0"/>
              <a:t> do while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semelhante</a:t>
            </a:r>
            <a:r>
              <a:rPr lang="en-US" dirty="0" smtClean="0"/>
              <a:t> a while, a </a:t>
            </a:r>
            <a:r>
              <a:rPr lang="en-US" dirty="0" err="1" smtClean="0"/>
              <a:t>diferença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expressão</a:t>
            </a:r>
            <a:r>
              <a:rPr lang="en-US" dirty="0" smtClean="0"/>
              <a:t> </a:t>
            </a:r>
            <a:r>
              <a:rPr lang="en-US" dirty="0" err="1" smtClean="0"/>
              <a:t>booleana</a:t>
            </a:r>
            <a:r>
              <a:rPr lang="en-US" dirty="0" smtClean="0"/>
              <a:t> </a:t>
            </a:r>
            <a:r>
              <a:rPr lang="en-US" dirty="0" err="1" smtClean="0"/>
              <a:t>fica</a:t>
            </a:r>
            <a:r>
              <a:rPr lang="en-US" dirty="0" smtClean="0"/>
              <a:t> no </a:t>
            </a:r>
            <a:r>
              <a:rPr lang="en-US" dirty="0" err="1" smtClean="0"/>
              <a:t>fim</a:t>
            </a:r>
            <a:r>
              <a:rPr lang="en-US" dirty="0" smtClean="0"/>
              <a:t>, </a:t>
            </a:r>
            <a:r>
              <a:rPr lang="en-US" dirty="0" err="1" smtClean="0"/>
              <a:t>fazendo</a:t>
            </a:r>
            <a:r>
              <a:rPr lang="en-US" dirty="0"/>
              <a:t> </a:t>
            </a:r>
            <a:r>
              <a:rPr lang="en-US" dirty="0" err="1" smtClean="0"/>
              <a:t>assim</a:t>
            </a:r>
            <a:r>
              <a:rPr lang="en-US" dirty="0" smtClean="0"/>
              <a:t> com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executado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1F497D"/>
                </a:solidFill>
              </a:rPr>
              <a:t>do {</a:t>
            </a:r>
            <a:r>
              <a:rPr lang="en-US" dirty="0">
                <a:solidFill>
                  <a:srgbClr val="1F497D"/>
                </a:solidFill>
              </a:rPr>
              <a:t>	</a:t>
            </a:r>
            <a:endParaRPr lang="en-US" dirty="0" smtClean="0">
              <a:solidFill>
                <a:srgbClr val="1F497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1F497D"/>
                </a:solidFill>
              </a:rPr>
              <a:t>	// </a:t>
            </a:r>
            <a:r>
              <a:rPr lang="en-US" dirty="0" err="1" smtClean="0">
                <a:solidFill>
                  <a:srgbClr val="1F497D"/>
                </a:solidFill>
              </a:rPr>
              <a:t>bloco</a:t>
            </a:r>
            <a:r>
              <a:rPr lang="en-US" dirty="0" smtClean="0">
                <a:solidFill>
                  <a:srgbClr val="1F497D"/>
                </a:solidFill>
              </a:rPr>
              <a:t> de </a:t>
            </a:r>
            <a:r>
              <a:rPr lang="en-US" dirty="0" err="1" smtClean="0">
                <a:solidFill>
                  <a:srgbClr val="1F497D"/>
                </a:solidFill>
              </a:rPr>
              <a:t>comandos</a:t>
            </a:r>
            <a:endParaRPr lang="en-US" dirty="0" smtClean="0">
              <a:solidFill>
                <a:srgbClr val="1F497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1F497D"/>
                </a:solidFill>
              </a:rPr>
              <a:t>}</a:t>
            </a:r>
            <a:r>
              <a:rPr lang="en-US" dirty="0">
                <a:solidFill>
                  <a:srgbClr val="1F497D"/>
                </a:solidFill>
              </a:rPr>
              <a:t> (</a:t>
            </a:r>
            <a:r>
              <a:rPr lang="en-US" dirty="0" err="1">
                <a:solidFill>
                  <a:srgbClr val="1F497D"/>
                </a:solidFill>
              </a:rPr>
              <a:t>expressao_booleana</a:t>
            </a:r>
            <a:r>
              <a:rPr lang="en-US" dirty="0" smtClean="0">
                <a:solidFill>
                  <a:srgbClr val="1F497D"/>
                </a:solidFill>
              </a:rPr>
              <a:t>);</a:t>
            </a:r>
            <a:endParaRPr lang="en-US" dirty="0">
              <a:solidFill>
                <a:srgbClr val="1F497D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0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Plataformas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JSE (Java Standard Edition)</a:t>
            </a:r>
          </a:p>
          <a:p>
            <a:pPr lvl="1"/>
            <a:r>
              <a:rPr lang="en-US" dirty="0" err="1" smtClean="0"/>
              <a:t>Fornece</a:t>
            </a:r>
            <a:r>
              <a:rPr lang="en-US" dirty="0" smtClean="0"/>
              <a:t> as </a:t>
            </a:r>
            <a:r>
              <a:rPr lang="en-US" dirty="0" err="1" smtClean="0"/>
              <a:t>principais</a:t>
            </a:r>
            <a:r>
              <a:rPr lang="en-US" dirty="0" smtClean="0"/>
              <a:t> APIs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cliente-servidor</a:t>
            </a:r>
            <a:r>
              <a:rPr lang="en-US" dirty="0"/>
              <a:t> </a:t>
            </a:r>
            <a:r>
              <a:rPr lang="en-US" dirty="0" smtClean="0"/>
              <a:t>(desktop)</a:t>
            </a:r>
          </a:p>
          <a:p>
            <a:r>
              <a:rPr lang="en-US" dirty="0" smtClean="0"/>
              <a:t>JEE (Java Enterprise Edition)</a:t>
            </a:r>
          </a:p>
          <a:p>
            <a:pPr lvl="1"/>
            <a:r>
              <a:rPr lang="en-US" dirty="0" err="1" smtClean="0"/>
              <a:t>Fornece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APIs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r>
              <a:rPr lang="en-US" dirty="0"/>
              <a:t> </a:t>
            </a:r>
            <a:r>
              <a:rPr lang="en-US" dirty="0" smtClean="0"/>
              <a:t>web</a:t>
            </a:r>
          </a:p>
          <a:p>
            <a:r>
              <a:rPr lang="en-US" dirty="0" smtClean="0"/>
              <a:t>JME (Java Micro Edition)</a:t>
            </a:r>
          </a:p>
          <a:p>
            <a:pPr lvl="1"/>
            <a:r>
              <a:rPr lang="en-US" dirty="0" err="1" smtClean="0"/>
              <a:t>Fornece</a:t>
            </a:r>
            <a:r>
              <a:rPr lang="en-US" dirty="0" smtClean="0"/>
              <a:t> APIs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r>
              <a:rPr lang="en-US" dirty="0" smtClean="0"/>
              <a:t> 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62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e </a:t>
            </a:r>
            <a:r>
              <a:rPr lang="en-US" dirty="0" err="1" smtClean="0"/>
              <a:t>Iteradores</a:t>
            </a:r>
            <a:r>
              <a:rPr lang="en-US" dirty="0" smtClean="0"/>
              <a:t> – DO WHILE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74" y="1755321"/>
            <a:ext cx="7203660" cy="379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067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Controle</a:t>
            </a:r>
            <a:r>
              <a:rPr lang="en-US" dirty="0" smtClean="0"/>
              <a:t> de </a:t>
            </a:r>
            <a:r>
              <a:rPr lang="en-US" dirty="0" err="1" smtClean="0"/>
              <a:t>Fluxo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de </a:t>
            </a:r>
            <a:r>
              <a:rPr lang="en-US" dirty="0" err="1" smtClean="0"/>
              <a:t>repetição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java </a:t>
            </a:r>
            <a:r>
              <a:rPr lang="en-US" dirty="0" err="1" smtClean="0"/>
              <a:t>suportam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desvios</a:t>
            </a:r>
            <a:r>
              <a:rPr lang="en-US" dirty="0" smtClean="0"/>
              <a:t>: o </a:t>
            </a:r>
            <a:r>
              <a:rPr lang="en-US" b="1" dirty="0" smtClean="0"/>
              <a:t>break</a:t>
            </a:r>
            <a:r>
              <a:rPr lang="en-US" dirty="0" smtClean="0"/>
              <a:t> e o </a:t>
            </a:r>
            <a:r>
              <a:rPr lang="en-US" b="1" dirty="0" smtClean="0"/>
              <a:t>continue</a:t>
            </a:r>
            <a:r>
              <a:rPr lang="en-US" dirty="0" smtClean="0"/>
              <a:t>. O break </a:t>
            </a:r>
            <a:r>
              <a:rPr lang="en-US" dirty="0" err="1" smtClean="0"/>
              <a:t>faz</a:t>
            </a:r>
            <a:r>
              <a:rPr lang="en-US" dirty="0" smtClean="0"/>
              <a:t> com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laço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interrompido</a:t>
            </a:r>
            <a:r>
              <a:rPr lang="en-US" dirty="0" smtClean="0"/>
              <a:t>, </a:t>
            </a:r>
            <a:r>
              <a:rPr lang="en-US" dirty="0" err="1" smtClean="0"/>
              <a:t>enquanto</a:t>
            </a:r>
            <a:r>
              <a:rPr lang="en-US" dirty="0" smtClean="0"/>
              <a:t> o continue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“</a:t>
            </a:r>
            <a:r>
              <a:rPr lang="en-US" dirty="0" err="1" smtClean="0"/>
              <a:t>pular</a:t>
            </a:r>
            <a:r>
              <a:rPr lang="en-US" dirty="0" smtClean="0"/>
              <a:t>”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execução</a:t>
            </a:r>
            <a:r>
              <a:rPr lang="en-US" dirty="0" smtClean="0"/>
              <a:t> e </a:t>
            </a:r>
            <a:r>
              <a:rPr lang="en-US" dirty="0" err="1" smtClean="0"/>
              <a:t>continuar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da </a:t>
            </a:r>
            <a:r>
              <a:rPr lang="en-US" dirty="0" err="1" smtClean="0"/>
              <a:t>próxima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475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Controle</a:t>
            </a:r>
            <a:r>
              <a:rPr lang="en-US" dirty="0" smtClean="0"/>
              <a:t> de </a:t>
            </a:r>
            <a:r>
              <a:rPr lang="en-US" dirty="0" err="1" smtClean="0"/>
              <a:t>Fluxo</a:t>
            </a:r>
            <a:r>
              <a:rPr lang="en-US" dirty="0" smtClean="0"/>
              <a:t> - Break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42" y="1912030"/>
            <a:ext cx="6908775" cy="397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44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Controle</a:t>
            </a:r>
            <a:r>
              <a:rPr lang="en-US" dirty="0" smtClean="0"/>
              <a:t> de </a:t>
            </a:r>
            <a:r>
              <a:rPr lang="en-US" dirty="0" err="1" smtClean="0"/>
              <a:t>Fluxo</a:t>
            </a:r>
            <a:r>
              <a:rPr lang="en-US" dirty="0" smtClean="0"/>
              <a:t> - Continue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26" y="1689650"/>
            <a:ext cx="7121343" cy="451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414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Vetores</a:t>
            </a:r>
            <a:r>
              <a:rPr lang="en-US" dirty="0" smtClean="0"/>
              <a:t> e </a:t>
            </a:r>
            <a:r>
              <a:rPr lang="en-US" dirty="0" err="1" smtClean="0"/>
              <a:t>Matrizes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indexados</a:t>
            </a:r>
            <a:r>
              <a:rPr lang="en-US" dirty="0" smtClean="0"/>
              <a:t> de dados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permitem</a:t>
            </a:r>
            <a:r>
              <a:rPr lang="en-US" dirty="0" smtClean="0"/>
              <a:t> a </a:t>
            </a:r>
            <a:r>
              <a:rPr lang="en-US" dirty="0" err="1" smtClean="0"/>
              <a:t>representação</a:t>
            </a:r>
            <a:r>
              <a:rPr lang="en-US" dirty="0" smtClean="0"/>
              <a:t> de </a:t>
            </a:r>
            <a:r>
              <a:rPr lang="en-US" dirty="0" err="1" smtClean="0"/>
              <a:t>agrupamento</a:t>
            </a:r>
            <a:r>
              <a:rPr lang="en-US" dirty="0" smtClean="0"/>
              <a:t> de dados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vetores</a:t>
            </a:r>
            <a:r>
              <a:rPr lang="en-US" dirty="0" smtClean="0"/>
              <a:t> e </a:t>
            </a:r>
            <a:r>
              <a:rPr lang="en-US" dirty="0" err="1" smtClean="0"/>
              <a:t>matrizes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declarar</a:t>
            </a:r>
            <a:r>
              <a:rPr lang="en-US" dirty="0" smtClean="0"/>
              <a:t> arrays de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dados </a:t>
            </a:r>
            <a:r>
              <a:rPr lang="en-US" dirty="0" err="1" smtClean="0"/>
              <a:t>suportado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java;</a:t>
            </a:r>
          </a:p>
          <a:p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declaração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feita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adição</a:t>
            </a:r>
            <a:r>
              <a:rPr lang="en-US" dirty="0" smtClean="0"/>
              <a:t> do </a:t>
            </a:r>
            <a:r>
              <a:rPr lang="en-US" dirty="0" err="1" smtClean="0"/>
              <a:t>símbolo</a:t>
            </a:r>
            <a:r>
              <a:rPr lang="en-US" dirty="0" smtClean="0"/>
              <a:t> </a:t>
            </a:r>
            <a:r>
              <a:rPr lang="en-US" b="1" dirty="0" smtClean="0"/>
              <a:t>[]</a:t>
            </a:r>
            <a:r>
              <a:rPr lang="en-US" dirty="0" smtClean="0"/>
              <a:t> a um </a:t>
            </a:r>
            <a:r>
              <a:rPr lang="en-US" dirty="0" err="1" smtClean="0"/>
              <a:t>tipo</a:t>
            </a:r>
            <a:r>
              <a:rPr lang="en-US" dirty="0" smtClean="0"/>
              <a:t> de dado,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aparecer</a:t>
            </a:r>
            <a:r>
              <a:rPr lang="en-US" dirty="0" smtClean="0"/>
              <a:t> antes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após</a:t>
            </a:r>
            <a:r>
              <a:rPr lang="en-US" dirty="0" smtClean="0"/>
              <a:t> o </a:t>
            </a:r>
            <a:r>
              <a:rPr lang="en-US" dirty="0" err="1" smtClean="0"/>
              <a:t>identificador</a:t>
            </a:r>
            <a:r>
              <a:rPr lang="en-US" dirty="0" smtClean="0"/>
              <a:t> da </a:t>
            </a:r>
            <a:r>
              <a:rPr lang="en-US" dirty="0" err="1" smtClean="0"/>
              <a:t>variável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784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Vetores</a:t>
            </a:r>
            <a:r>
              <a:rPr lang="en-US" dirty="0" smtClean="0"/>
              <a:t> e </a:t>
            </a:r>
            <a:r>
              <a:rPr lang="en-US" dirty="0" err="1" smtClean="0"/>
              <a:t>Matrizes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90182"/>
            <a:ext cx="8392682" cy="400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350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Vetores</a:t>
            </a:r>
            <a:r>
              <a:rPr lang="en-US" dirty="0"/>
              <a:t> e </a:t>
            </a:r>
            <a:r>
              <a:rPr lang="en-US" dirty="0" err="1"/>
              <a:t>Matrizes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Na </a:t>
            </a:r>
            <a:r>
              <a:rPr lang="en-US" dirty="0" err="1" smtClean="0"/>
              <a:t>memória</a:t>
            </a:r>
            <a:r>
              <a:rPr lang="en-US" dirty="0" smtClean="0"/>
              <a:t>, um array </a:t>
            </a:r>
            <a:r>
              <a:rPr lang="en-US" dirty="0" err="1" smtClean="0"/>
              <a:t>é</a:t>
            </a:r>
            <a:r>
              <a:rPr lang="en-US" dirty="0" smtClean="0"/>
              <a:t> um </a:t>
            </a:r>
            <a:r>
              <a:rPr lang="en-US" dirty="0" err="1" smtClean="0"/>
              <a:t>agrupamento</a:t>
            </a:r>
            <a:r>
              <a:rPr lang="en-US" dirty="0" smtClean="0"/>
              <a:t> de dados, </a:t>
            </a:r>
            <a:r>
              <a:rPr lang="en-US" dirty="0" err="1" smtClean="0"/>
              <a:t>indexados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tamanho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de dado </a:t>
            </a:r>
            <a:r>
              <a:rPr lang="en-US" dirty="0" err="1" smtClean="0"/>
              <a:t>que</a:t>
            </a:r>
            <a:r>
              <a:rPr lang="en-US" dirty="0" smtClean="0"/>
              <a:t> o array </a:t>
            </a:r>
            <a:r>
              <a:rPr lang="en-US" dirty="0" err="1" smtClean="0"/>
              <a:t>suporta</a:t>
            </a:r>
            <a:r>
              <a:rPr lang="en-US" dirty="0" smtClean="0"/>
              <a:t>;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índice</a:t>
            </a:r>
            <a:r>
              <a:rPr lang="en-US" dirty="0" smtClean="0"/>
              <a:t> de um array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0, e o </a:t>
            </a:r>
            <a:r>
              <a:rPr lang="en-US" dirty="0" err="1" smtClean="0"/>
              <a:t>último</a:t>
            </a:r>
            <a:r>
              <a:rPr lang="en-US" dirty="0" smtClean="0"/>
              <a:t> </a:t>
            </a:r>
            <a:r>
              <a:rPr lang="en-US" dirty="0" err="1" smtClean="0"/>
              <a:t>índice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o N-1, </a:t>
            </a:r>
            <a:r>
              <a:rPr lang="en-US" dirty="0" err="1" smtClean="0"/>
              <a:t>onde</a:t>
            </a:r>
            <a:r>
              <a:rPr lang="en-US" dirty="0" smtClean="0"/>
              <a:t> N </a:t>
            </a:r>
            <a:r>
              <a:rPr lang="en-US" dirty="0" err="1" smtClean="0"/>
              <a:t>é</a:t>
            </a:r>
            <a:r>
              <a:rPr lang="en-US" dirty="0" smtClean="0"/>
              <a:t> o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elementos</a:t>
            </a:r>
            <a:r>
              <a:rPr lang="en-US" dirty="0" smtClean="0"/>
              <a:t> do array;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criar</a:t>
            </a:r>
            <a:r>
              <a:rPr lang="en-US" dirty="0" smtClean="0"/>
              <a:t> um array, </a:t>
            </a:r>
            <a:r>
              <a:rPr lang="en-US" dirty="0" err="1" smtClean="0"/>
              <a:t>usamos</a:t>
            </a:r>
            <a:r>
              <a:rPr lang="en-US" dirty="0" smtClean="0"/>
              <a:t> a </a:t>
            </a:r>
            <a:r>
              <a:rPr lang="en-US" dirty="0" err="1" smtClean="0"/>
              <a:t>palavra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 </a:t>
            </a:r>
            <a:r>
              <a:rPr lang="en-US" b="1" dirty="0" smtClean="0"/>
              <a:t>new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numeros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[50];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quantidade</a:t>
            </a:r>
            <a:r>
              <a:rPr lang="en-US" dirty="0" smtClean="0"/>
              <a:t> de </a:t>
            </a:r>
            <a:r>
              <a:rPr lang="en-US" dirty="0" err="1" smtClean="0"/>
              <a:t>elementos</a:t>
            </a:r>
            <a:r>
              <a:rPr lang="en-US" dirty="0" smtClean="0"/>
              <a:t> de um array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um valor </a:t>
            </a:r>
            <a:r>
              <a:rPr lang="en-US" dirty="0" err="1" smtClean="0"/>
              <a:t>inteiro</a:t>
            </a:r>
            <a:r>
              <a:rPr lang="en-US" dirty="0" smtClean="0"/>
              <a:t>.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comprimento</a:t>
            </a:r>
            <a:r>
              <a:rPr lang="en-US" dirty="0" smtClean="0"/>
              <a:t> de um array </a:t>
            </a:r>
            <a:r>
              <a:rPr lang="en-US" dirty="0" err="1" smtClean="0"/>
              <a:t>é</a:t>
            </a:r>
            <a:r>
              <a:rPr lang="en-US" dirty="0" smtClean="0"/>
              <a:t> dado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b="1" dirty="0" smtClean="0"/>
              <a:t>length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4730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Vetores</a:t>
            </a:r>
            <a:r>
              <a:rPr lang="en-US" dirty="0" smtClean="0"/>
              <a:t> e </a:t>
            </a:r>
            <a:r>
              <a:rPr lang="en-US" dirty="0" err="1" smtClean="0"/>
              <a:t>Matrizes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78" y="1803400"/>
            <a:ext cx="8554814" cy="339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482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Vetores</a:t>
            </a:r>
            <a:r>
              <a:rPr lang="en-US" dirty="0" smtClean="0"/>
              <a:t> e </a:t>
            </a:r>
            <a:r>
              <a:rPr lang="en-US" dirty="0" err="1" smtClean="0"/>
              <a:t>Matrizes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de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primitivos</a:t>
            </a:r>
            <a:r>
              <a:rPr lang="en-US" dirty="0" smtClean="0"/>
              <a:t> de dados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inicializados</a:t>
            </a:r>
            <a:r>
              <a:rPr lang="en-US" dirty="0"/>
              <a:t> </a:t>
            </a:r>
            <a:r>
              <a:rPr lang="en-US" dirty="0" smtClean="0"/>
              <a:t>no </a:t>
            </a:r>
            <a:r>
              <a:rPr lang="en-US" dirty="0" err="1" smtClean="0"/>
              <a:t>momento</a:t>
            </a:r>
            <a:r>
              <a:rPr lang="en-US" dirty="0" smtClean="0"/>
              <a:t> de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criação</a:t>
            </a:r>
            <a:r>
              <a:rPr lang="en-US" dirty="0" smtClean="0"/>
              <a:t>;</a:t>
            </a:r>
          </a:p>
          <a:p>
            <a:r>
              <a:rPr lang="en-US" dirty="0" smtClean="0"/>
              <a:t>Arrays de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/>
              <a:t> </a:t>
            </a:r>
            <a:r>
              <a:rPr lang="en-US" dirty="0" smtClean="0"/>
              <a:t>de dados </a:t>
            </a:r>
            <a:r>
              <a:rPr lang="en-US" dirty="0" err="1" smtClean="0"/>
              <a:t>necessitam</a:t>
            </a:r>
            <a:r>
              <a:rPr lang="en-US" dirty="0" smtClean="0"/>
              <a:t> de </a:t>
            </a:r>
            <a:r>
              <a:rPr lang="en-US" dirty="0" err="1" smtClean="0"/>
              <a:t>inicialização</a:t>
            </a:r>
            <a:r>
              <a:rPr lang="en-US" dirty="0" smtClean="0"/>
              <a:t> </a:t>
            </a:r>
            <a:r>
              <a:rPr lang="en-US" dirty="0" err="1" smtClean="0"/>
              <a:t>explícita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926765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Vetores</a:t>
            </a:r>
            <a:r>
              <a:rPr lang="en-US" dirty="0" smtClean="0"/>
              <a:t> e </a:t>
            </a:r>
            <a:r>
              <a:rPr lang="en-US" dirty="0" err="1" smtClean="0"/>
              <a:t>Matrizes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declaramos</a:t>
            </a:r>
            <a:r>
              <a:rPr lang="en-US" dirty="0" smtClean="0"/>
              <a:t> um array </a:t>
            </a:r>
            <a:r>
              <a:rPr lang="en-US" dirty="0" err="1" smtClean="0"/>
              <a:t>através</a:t>
            </a:r>
            <a:r>
              <a:rPr lang="en-US" dirty="0" smtClean="0"/>
              <a:t> do </a:t>
            </a:r>
            <a:r>
              <a:rPr lang="en-US" dirty="0" err="1" smtClean="0"/>
              <a:t>símbolo</a:t>
            </a:r>
            <a:r>
              <a:rPr lang="en-US" dirty="0" smtClean="0"/>
              <a:t> </a:t>
            </a:r>
            <a:r>
              <a:rPr lang="en-US" b="1" dirty="0" smtClean="0"/>
              <a:t>[]</a:t>
            </a:r>
            <a:r>
              <a:rPr lang="en-US" dirty="0" smtClean="0"/>
              <a:t>, </a:t>
            </a:r>
            <a:r>
              <a:rPr lang="en-US" dirty="0" err="1" smtClean="0"/>
              <a:t>estamos</a:t>
            </a:r>
            <a:r>
              <a:rPr lang="en-US" dirty="0" smtClean="0"/>
              <a:t> de </a:t>
            </a:r>
            <a:r>
              <a:rPr lang="en-US" dirty="0" err="1" smtClean="0"/>
              <a:t>fato</a:t>
            </a:r>
            <a:r>
              <a:rPr lang="en-US" dirty="0" smtClean="0"/>
              <a:t> </a:t>
            </a:r>
            <a:r>
              <a:rPr lang="en-US" dirty="0" err="1" smtClean="0"/>
              <a:t>criando</a:t>
            </a:r>
            <a:r>
              <a:rPr lang="en-US" dirty="0" smtClean="0"/>
              <a:t> um array </a:t>
            </a:r>
            <a:r>
              <a:rPr lang="en-US" dirty="0" err="1" smtClean="0"/>
              <a:t>unidimensional</a:t>
            </a:r>
            <a:r>
              <a:rPr lang="en-US" dirty="0" smtClean="0"/>
              <a:t>(</a:t>
            </a:r>
            <a:r>
              <a:rPr lang="en-US" dirty="0" err="1" smtClean="0"/>
              <a:t>vetor</a:t>
            </a:r>
            <a:r>
              <a:rPr lang="en-US" smtClean="0"/>
              <a:t>);</a:t>
            </a:r>
            <a:endParaRPr lang="en-US" dirty="0" smtClean="0"/>
          </a:p>
          <a:p>
            <a:r>
              <a:rPr lang="en-US" dirty="0" err="1" smtClean="0"/>
              <a:t>Além</a:t>
            </a:r>
            <a:r>
              <a:rPr lang="en-US" dirty="0" smtClean="0"/>
              <a:t> de </a:t>
            </a:r>
            <a:r>
              <a:rPr lang="en-US" dirty="0" err="1" smtClean="0"/>
              <a:t>vetores</a:t>
            </a:r>
            <a:r>
              <a:rPr lang="en-US" dirty="0" smtClean="0"/>
              <a:t>, a </a:t>
            </a:r>
            <a:r>
              <a:rPr lang="en-US" dirty="0" err="1" smtClean="0"/>
              <a:t>linguagem</a:t>
            </a:r>
            <a:r>
              <a:rPr lang="en-US" dirty="0" smtClean="0"/>
              <a:t> java </a:t>
            </a:r>
            <a:r>
              <a:rPr lang="en-US" dirty="0" err="1" smtClean="0"/>
              <a:t>permite</a:t>
            </a:r>
            <a:r>
              <a:rPr lang="en-US" dirty="0" smtClean="0"/>
              <a:t> a </a:t>
            </a:r>
            <a:r>
              <a:rPr lang="en-US" dirty="0" err="1" smtClean="0"/>
              <a:t>declaração</a:t>
            </a:r>
            <a:r>
              <a:rPr lang="en-US" dirty="0" smtClean="0"/>
              <a:t> de arrays n-</a:t>
            </a:r>
            <a:r>
              <a:rPr lang="en-US" dirty="0" err="1" smtClean="0"/>
              <a:t>dimensionais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9930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Funcionamento</a:t>
            </a:r>
            <a:r>
              <a:rPr lang="en-US" dirty="0" smtClean="0"/>
              <a:t> de um </a:t>
            </a:r>
            <a:r>
              <a:rPr lang="en-US" dirty="0" err="1" smtClean="0"/>
              <a:t>programa</a:t>
            </a:r>
            <a:r>
              <a:rPr lang="en-US" dirty="0" smtClean="0"/>
              <a:t> java</a:t>
            </a:r>
            <a:endParaRPr lang="en-US" dirty="0"/>
          </a:p>
        </p:txBody>
      </p:sp>
      <p:pic>
        <p:nvPicPr>
          <p:cNvPr id="11" name="Picture 10" descr="JavaVirtualMachin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51" y="1417638"/>
            <a:ext cx="60960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48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Ambiente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SDK (Software development kit)	</a:t>
            </a:r>
          </a:p>
          <a:p>
            <a:pPr lvl="1"/>
            <a:r>
              <a:rPr lang="en-US" dirty="0" err="1" smtClean="0"/>
              <a:t>Compilador</a:t>
            </a:r>
            <a:r>
              <a:rPr lang="en-US" dirty="0" smtClean="0"/>
              <a:t> </a:t>
            </a:r>
            <a:r>
              <a:rPr lang="en-US" dirty="0" err="1" smtClean="0"/>
              <a:t>Javac</a:t>
            </a:r>
            <a:endParaRPr lang="en-US" dirty="0" smtClean="0"/>
          </a:p>
          <a:p>
            <a:pPr lvl="1"/>
            <a:r>
              <a:rPr lang="en-US" dirty="0" smtClean="0"/>
              <a:t>JVM (Java Virtual Machine)</a:t>
            </a:r>
          </a:p>
          <a:p>
            <a:r>
              <a:rPr lang="en-US" dirty="0" smtClean="0"/>
              <a:t>IDE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endParaRPr lang="en-US" dirty="0" smtClean="0"/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err="1" smtClean="0"/>
              <a:t>Netbeans</a:t>
            </a:r>
            <a:endParaRPr lang="en-US" dirty="0" smtClean="0"/>
          </a:p>
          <a:p>
            <a:pPr lvl="1"/>
            <a:r>
              <a:rPr lang="en-US" dirty="0" err="1" smtClean="0"/>
              <a:t>Jdeveloper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550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através</a:t>
            </a:r>
            <a:r>
              <a:rPr lang="en-US" dirty="0" smtClean="0"/>
              <a:t> do link: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www.oracle.com</a:t>
            </a:r>
            <a:r>
              <a:rPr lang="en-US" dirty="0"/>
              <a:t>/</a:t>
            </a:r>
            <a:r>
              <a:rPr lang="en-US" dirty="0" err="1"/>
              <a:t>technetwork</a:t>
            </a:r>
            <a:r>
              <a:rPr lang="en-US" dirty="0"/>
              <a:t>/</a:t>
            </a:r>
            <a:r>
              <a:rPr lang="en-US" dirty="0" err="1"/>
              <a:t>pt</a:t>
            </a:r>
            <a:r>
              <a:rPr lang="en-US" dirty="0"/>
              <a:t>/java/</a:t>
            </a:r>
            <a:r>
              <a:rPr lang="en-US" dirty="0" err="1"/>
              <a:t>javase</a:t>
            </a:r>
            <a:r>
              <a:rPr lang="en-US" dirty="0"/>
              <a:t>/downloads/jdk7-downloads-1880260.html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6220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através</a:t>
            </a:r>
            <a:r>
              <a:rPr lang="en-US" dirty="0" smtClean="0"/>
              <a:t> do link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www.eclipse.org</a:t>
            </a:r>
            <a:r>
              <a:rPr lang="en-US" dirty="0"/>
              <a:t>/downloads/</a:t>
            </a:r>
          </a:p>
        </p:txBody>
      </p:sp>
    </p:spTree>
    <p:extLst>
      <p:ext uri="{BB962C8B-B14F-4D97-AF65-F5344CB8AC3E}">
        <p14:creationId xmlns:p14="http://schemas.microsoft.com/office/powerpoint/2010/main" val="301186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Escrevendo</a:t>
            </a:r>
            <a:r>
              <a:rPr lang="en-US" dirty="0" smtClean="0"/>
              <a:t>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2497874"/>
            <a:ext cx="6794500" cy="3162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1471" y="1541042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Abra</a:t>
            </a:r>
            <a:r>
              <a:rPr lang="en-US" sz="2000" dirty="0" smtClean="0"/>
              <a:t> o </a:t>
            </a:r>
            <a:r>
              <a:rPr lang="en-US" sz="2000" dirty="0" err="1" smtClean="0"/>
              <a:t>bloco</a:t>
            </a:r>
            <a:r>
              <a:rPr lang="en-US" sz="2000" dirty="0" smtClean="0"/>
              <a:t> de </a:t>
            </a:r>
            <a:r>
              <a:rPr lang="en-US" sz="2000" dirty="0" err="1" smtClean="0"/>
              <a:t>notas</a:t>
            </a:r>
            <a:r>
              <a:rPr lang="en-US" sz="2000" dirty="0" smtClean="0"/>
              <a:t> e </a:t>
            </a:r>
            <a:r>
              <a:rPr lang="en-US" sz="2000" dirty="0" err="1" smtClean="0"/>
              <a:t>crie</a:t>
            </a:r>
            <a:r>
              <a:rPr lang="en-US" sz="2000" dirty="0" smtClean="0"/>
              <a:t> um </a:t>
            </a:r>
            <a:r>
              <a:rPr lang="en-US" sz="2000" dirty="0" err="1" smtClean="0"/>
              <a:t>arquivo</a:t>
            </a:r>
            <a:r>
              <a:rPr lang="en-US" sz="2000" dirty="0"/>
              <a:t> </a:t>
            </a:r>
            <a:r>
              <a:rPr lang="en-US" sz="2000" dirty="0" err="1" smtClean="0"/>
              <a:t>chamado</a:t>
            </a:r>
            <a:r>
              <a:rPr lang="en-US" sz="2000" dirty="0" smtClean="0"/>
              <a:t> </a:t>
            </a:r>
            <a:r>
              <a:rPr lang="en-US" sz="2000" dirty="0" err="1" smtClean="0"/>
              <a:t>Hello.java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9331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1188</TotalTime>
  <Words>1505</Words>
  <Application>Microsoft Macintosh PowerPoint</Application>
  <PresentationFormat>On-screen Show (4:3)</PresentationFormat>
  <Paragraphs>218</Paragraphs>
  <Slides>49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LINGUAGEM DE PROGRAMAÇÃO JAVA</vt:lpstr>
      <vt:lpstr>Introdução ao Java</vt:lpstr>
      <vt:lpstr>Onde podemos utilizar? </vt:lpstr>
      <vt:lpstr>Plataformas Java</vt:lpstr>
      <vt:lpstr>Funcionamento de um programa java</vt:lpstr>
      <vt:lpstr>Ambiente de programação java</vt:lpstr>
      <vt:lpstr>Download SDK</vt:lpstr>
      <vt:lpstr>Download Eclipse</vt:lpstr>
      <vt:lpstr>Escrevendo nosso primeiro programa</vt:lpstr>
      <vt:lpstr>Escrevendo nosso primeiro programa</vt:lpstr>
      <vt:lpstr>Entendendo nosso programa</vt:lpstr>
      <vt:lpstr>Princípios Básicos</vt:lpstr>
      <vt:lpstr>Membros da Classe</vt:lpstr>
      <vt:lpstr>Método Main </vt:lpstr>
      <vt:lpstr>Convenções de Código</vt:lpstr>
      <vt:lpstr>Padrões JavaBeans</vt:lpstr>
      <vt:lpstr>Padrões JavaBeans - Regras</vt:lpstr>
      <vt:lpstr>Padrões JavaBeans - Regras</vt:lpstr>
      <vt:lpstr>Regras para declaração de classes </vt:lpstr>
      <vt:lpstr>Regras para declaração de classes </vt:lpstr>
      <vt:lpstr>Regras para declaração de classes </vt:lpstr>
      <vt:lpstr>Identificadores Java </vt:lpstr>
      <vt:lpstr>Palavras Reservadas</vt:lpstr>
      <vt:lpstr>Operadores Lógicos/Aritméticos</vt:lpstr>
      <vt:lpstr>Tipos de Dados</vt:lpstr>
      <vt:lpstr>Tipos de Dados</vt:lpstr>
      <vt:lpstr>Promoção e Casting</vt:lpstr>
      <vt:lpstr>Promoção e Casting</vt:lpstr>
      <vt:lpstr>Ramificação If, else</vt:lpstr>
      <vt:lpstr>Ramificações Switch</vt:lpstr>
      <vt:lpstr>Ramificações Switch</vt:lpstr>
      <vt:lpstr>Exercicios</vt:lpstr>
      <vt:lpstr>Loops e Iteradores - FOR</vt:lpstr>
      <vt:lpstr>Loops e Iteradores - FOR</vt:lpstr>
      <vt:lpstr>Loops e Iteradores – FOR aprimorado</vt:lpstr>
      <vt:lpstr>Loops e Iteradores – FOR aprimorado</vt:lpstr>
      <vt:lpstr>Loops e Iteradores - WHILE</vt:lpstr>
      <vt:lpstr>Loops e Iteradores - WHILE</vt:lpstr>
      <vt:lpstr>Loops e Iteradores – DO WHILE</vt:lpstr>
      <vt:lpstr>Loops e Iteradores – DO WHILE</vt:lpstr>
      <vt:lpstr>Controle de Fluxo</vt:lpstr>
      <vt:lpstr>Controle de Fluxo - Break</vt:lpstr>
      <vt:lpstr>Controle de Fluxo - Continue</vt:lpstr>
      <vt:lpstr>Vetores e Matrizes</vt:lpstr>
      <vt:lpstr>Vetores e Matrizes</vt:lpstr>
      <vt:lpstr>Vetores e Matrizes</vt:lpstr>
      <vt:lpstr>Vetores e Matrizes</vt:lpstr>
      <vt:lpstr>Vetores e Matrizes</vt:lpstr>
      <vt:lpstr>Vetores e Matrizes</vt:lpstr>
    </vt:vector>
  </TitlesOfParts>
  <Company>Blue Cloud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JAVA</dc:title>
  <dc:creator>Renan Lessa</dc:creator>
  <cp:lastModifiedBy>Renan Lessa</cp:lastModifiedBy>
  <cp:revision>58</cp:revision>
  <dcterms:created xsi:type="dcterms:W3CDTF">2014-11-13T11:49:35Z</dcterms:created>
  <dcterms:modified xsi:type="dcterms:W3CDTF">2014-11-20T13:17:30Z</dcterms:modified>
</cp:coreProperties>
</file>