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5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4" r:id="rId33"/>
    <p:sldId id="290" r:id="rId34"/>
    <p:sldId id="296" r:id="rId35"/>
    <p:sldId id="295" r:id="rId36"/>
    <p:sldId id="297" r:id="rId37"/>
    <p:sldId id="292" r:id="rId38"/>
    <p:sldId id="298" r:id="rId39"/>
    <p:sldId id="293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17,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LINGUAGEM DE PROGRAMAÇÃO JAVA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terminal/</a:t>
            </a:r>
            <a:r>
              <a:rPr lang="en-US" sz="2000" dirty="0" err="1" smtClean="0"/>
              <a:t>cmd</a:t>
            </a:r>
            <a:r>
              <a:rPr lang="en-US" sz="2000" dirty="0"/>
              <a:t> </a:t>
            </a:r>
            <a:r>
              <a:rPr lang="en-US" sz="2000" dirty="0" smtClean="0"/>
              <a:t>e entre </a:t>
            </a:r>
            <a:r>
              <a:rPr lang="en-US" sz="2000" dirty="0" err="1" smtClean="0"/>
              <a:t>na</a:t>
            </a:r>
            <a:r>
              <a:rPr lang="en-US" sz="2000" dirty="0" smtClean="0"/>
              <a:t> pasta </a:t>
            </a:r>
            <a:r>
              <a:rPr lang="en-US" sz="2000" dirty="0" err="1" smtClean="0"/>
              <a:t>onde</a:t>
            </a:r>
            <a:r>
              <a:rPr lang="en-US" sz="2000" dirty="0" smtClean="0"/>
              <a:t> 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03713"/>
            <a:ext cx="8445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245192"/>
            <a:ext cx="8966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Princípios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460500"/>
            <a:ext cx="5803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smtClean="0"/>
              <a:t>e, </a:t>
            </a:r>
            <a:r>
              <a:rPr lang="en-US" dirty="0" err="1" smtClean="0"/>
              <a:t>juntamente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formação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61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Main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caracterizada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/>
              <a:t> </a:t>
            </a:r>
            <a:r>
              <a:rPr lang="en-US" i="1" dirty="0" smtClean="0"/>
              <a:t>public static void main (String[] </a:t>
            </a:r>
            <a:r>
              <a:rPr lang="en-US" i="1" dirty="0" err="1" smtClean="0"/>
              <a:t>args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 </a:t>
            </a:r>
            <a:r>
              <a:rPr lang="en-US" dirty="0" err="1" smtClean="0"/>
              <a:t>é</a:t>
            </a:r>
            <a:r>
              <a:rPr lang="en-US" dirty="0" smtClean="0"/>
              <a:t> especial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1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Convenções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 e Interfaces</a:t>
            </a:r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e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subsequente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(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minúscula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a </a:t>
            </a:r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smtClean="0"/>
              <a:t>Idem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nomenclatura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pPr lvl="1"/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 static final</a:t>
            </a:r>
          </a:p>
          <a:p>
            <a:pPr lvl="1"/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nomeadas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-se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com underscore entre as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43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especificação</a:t>
            </a:r>
            <a:r>
              <a:rPr lang="en-US" dirty="0" smtClean="0"/>
              <a:t> JavaBeans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padronizar</a:t>
            </a:r>
            <a:r>
              <a:rPr lang="en-US" dirty="0" smtClean="0"/>
              <a:t> a </a:t>
            </a:r>
            <a:r>
              <a:rPr lang="en-US" dirty="0" err="1" smtClean="0"/>
              <a:t>nomenclatura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auxiliando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Auxilia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auxiliem</a:t>
            </a:r>
            <a:r>
              <a:rPr lang="en-US" dirty="0" smtClean="0"/>
              <a:t> o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787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 - </a:t>
            </a:r>
            <a:r>
              <a:rPr lang="en-US" dirty="0" err="1" smtClean="0"/>
              <a:t>Regras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r>
              <a:rPr lang="en-US" dirty="0" smtClean="0"/>
              <a:t> e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, 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o valor (get) e outro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setá</a:t>
            </a:r>
            <a:r>
              <a:rPr lang="en-US" dirty="0" smtClean="0"/>
              <a:t>-lo (set).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variavel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o </a:t>
            </a:r>
            <a:r>
              <a:rPr lang="en-US" i="1" dirty="0" smtClean="0"/>
              <a:t>is </a:t>
            </a:r>
            <a:r>
              <a:rPr lang="en-US" dirty="0" smtClean="0"/>
              <a:t>no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i="1" dirty="0" smtClean="0"/>
              <a:t>get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assinaturas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 set e get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obedecer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6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JavaBeans - </a:t>
            </a:r>
            <a:r>
              <a:rPr lang="en-US" dirty="0" err="1"/>
              <a:t>Regras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25" y="1417638"/>
            <a:ext cx="7140160" cy="46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smtClean="0"/>
              <a:t> haver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;	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comentários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de um </a:t>
            </a:r>
            <a:r>
              <a:rPr lang="en-US" dirty="0" err="1" smtClean="0"/>
              <a:t>arquivo</a:t>
            </a:r>
            <a:r>
              <a:rPr lang="en-US" dirty="0" smtClean="0"/>
              <a:t> java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package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,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imports;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modificador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public </a:t>
            </a:r>
            <a:r>
              <a:rPr lang="en-US" dirty="0" err="1" smtClean="0"/>
              <a:t>ou</a:t>
            </a:r>
            <a:r>
              <a:rPr lang="en-US" dirty="0" smtClean="0"/>
              <a:t> default;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smtClean="0"/>
              <a:t>Simples e </a:t>
            </a:r>
            <a:r>
              <a:rPr lang="en-US" dirty="0" err="1" smtClean="0"/>
              <a:t>robusta</a:t>
            </a:r>
            <a:endParaRPr lang="en-US" dirty="0"/>
          </a:p>
          <a:p>
            <a:r>
              <a:rPr lang="en-US" dirty="0" err="1" smtClean="0"/>
              <a:t>Oriunda</a:t>
            </a:r>
            <a:r>
              <a:rPr lang="en-US" dirty="0" smtClean="0"/>
              <a:t> do C/C++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Compilada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38" y="1417637"/>
            <a:ext cx="5588439" cy="5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9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64" y="1417638"/>
            <a:ext cx="6864776" cy="4500423"/>
          </a:xfrm>
          <a:prstGeom prst="rect">
            <a:avLst/>
          </a:prstGeom>
        </p:spPr>
      </p:pic>
      <p:pic>
        <p:nvPicPr>
          <p:cNvPr id="4" name="Picture 3" descr="240px-Stop_hand_nuvol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81" y="1417638"/>
            <a:ext cx="1960505" cy="19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Identificadores</a:t>
            </a:r>
            <a:r>
              <a:rPr lang="en-US" dirty="0" smtClean="0"/>
              <a:t>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um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r>
              <a:rPr lang="en-US" dirty="0" smtClean="0"/>
              <a:t> UNICODE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, um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dirty="0" err="1" smtClean="0"/>
              <a:t>subscrito</a:t>
            </a:r>
            <a:r>
              <a:rPr lang="en-US" dirty="0" smtClean="0"/>
              <a:t> _,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caractere</a:t>
            </a:r>
            <a:r>
              <a:rPr lang="en-US" dirty="0" smtClean="0"/>
              <a:t> $;</a:t>
            </a:r>
          </a:p>
          <a:p>
            <a:r>
              <a:rPr lang="en-US" dirty="0" err="1" smtClean="0"/>
              <a:t>Identificadores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case sensitive;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Reservadas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91" y="2184400"/>
            <a:ext cx="7074282" cy="28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/</a:t>
            </a:r>
            <a:r>
              <a:rPr lang="en-US" dirty="0" err="1" smtClean="0"/>
              <a:t>Aritm</a:t>
            </a:r>
            <a:r>
              <a:rPr lang="en-US" dirty="0" err="1" smtClean="0"/>
              <a:t>éticos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64917"/>
              </p:ext>
            </p:extLst>
          </p:nvPr>
        </p:nvGraphicFramePr>
        <p:xfrm>
          <a:off x="457200" y="1456925"/>
          <a:ext cx="8229600" cy="466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Igualdade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Atribuição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Diferente</a:t>
                      </a:r>
                      <a:endParaRPr lang="en-US"/>
                    </a:p>
                  </a:txBody>
                  <a:tcPr/>
                </a:tc>
              </a:tr>
              <a:tr h="625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&lt;, &lt;=, &gt;,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E (and)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(or)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Multiplicação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Divisão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Soma</a:t>
                      </a:r>
                    </a:p>
                  </a:txBody>
                  <a:tcPr/>
                </a:tc>
              </a:tr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Subtracão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636443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</a:t>
            </a:r>
            <a:r>
              <a:rPr lang="en-US" dirty="0" err="1"/>
              <a:t>Operadores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79262"/>
              </p:ext>
            </p:extLst>
          </p:nvPr>
        </p:nvGraphicFramePr>
        <p:xfrm>
          <a:off x="457200" y="1600200"/>
          <a:ext cx="8229600" cy="45872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assumir</a:t>
                      </a:r>
                      <a:r>
                        <a:rPr lang="en-US" baseline="0" dirty="0" smtClean="0"/>
                        <a:t> o valor </a:t>
                      </a:r>
                      <a:r>
                        <a:rPr lang="en-US" b="1" baseline="0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8 bits,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-128 e 127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16bits,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-32.768 e 32.767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32bits,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-2.147.483.648 e 2.147.483.647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64bits,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-9.223.372.036.854.775.808L e -9.223.372.036.854.775.807L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reais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precisão</a:t>
                      </a:r>
                      <a:r>
                        <a:rPr lang="en-US" b="0" baseline="0" dirty="0" smtClean="0"/>
                        <a:t> simples,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32bits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representando</a:t>
                      </a:r>
                      <a:r>
                        <a:rPr lang="en-US" b="0" baseline="0" dirty="0" smtClean="0"/>
                        <a:t> um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números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reais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precisão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dupla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64bits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em</a:t>
                      </a:r>
                      <a:r>
                        <a:rPr lang="en-US" b="0" baseline="0" dirty="0" smtClean="0"/>
                        <a:t> forma de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2968552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50758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Capaz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armazenar</a:t>
                      </a:r>
                      <a:r>
                        <a:rPr lang="en-US" baseline="0" dirty="0" smtClean="0"/>
                        <a:t> 16bits </a:t>
                      </a:r>
                      <a:r>
                        <a:rPr lang="en-US" baseline="0" dirty="0" err="1" smtClean="0"/>
                        <a:t>representando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caracteres</a:t>
                      </a:r>
                      <a:r>
                        <a:rPr lang="en-US" baseline="0" dirty="0" smtClean="0"/>
                        <a:t> UTF-16.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8445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Promo</a:t>
            </a:r>
            <a:r>
              <a:rPr lang="en-US" dirty="0" err="1" smtClean="0"/>
              <a:t>ção</a:t>
            </a:r>
            <a:r>
              <a:rPr lang="en-US" dirty="0" smtClean="0"/>
              <a:t> 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java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atribuições</a:t>
            </a:r>
            <a:r>
              <a:rPr lang="en-US" dirty="0" smtClean="0"/>
              <a:t> </a:t>
            </a:r>
            <a:r>
              <a:rPr lang="en-US" dirty="0" err="1" smtClean="0"/>
              <a:t>arbitrárias</a:t>
            </a:r>
            <a:r>
              <a:rPr lang="en-US" dirty="0" smtClean="0"/>
              <a:t> entre </a:t>
            </a:r>
            <a:r>
              <a:rPr lang="en-US" dirty="0" err="1" smtClean="0"/>
              <a:t>variaáveis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inicializar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 smtClean="0"/>
              <a:t> com um valor de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flutuante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explicitar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um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b="1" i="1" dirty="0" smtClean="0"/>
              <a:t>Casting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atribuimos</a:t>
            </a:r>
            <a:r>
              <a:rPr lang="en-US" dirty="0" smtClean="0"/>
              <a:t> um valor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e </a:t>
            </a:r>
            <a:r>
              <a:rPr lang="en-US" dirty="0" err="1" smtClean="0"/>
              <a:t>esse</a:t>
            </a:r>
            <a:r>
              <a:rPr lang="en-US" dirty="0" smtClean="0"/>
              <a:t> valor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incompatível</a:t>
            </a:r>
            <a:r>
              <a:rPr lang="en-US" dirty="0" smtClean="0"/>
              <a:t> com o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, </a:t>
            </a:r>
            <a:r>
              <a:rPr lang="en-US" dirty="0" err="1" smtClean="0"/>
              <a:t>ocorrerá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outros </a:t>
            </a:r>
            <a:r>
              <a:rPr lang="en-US" dirty="0" err="1" smtClean="0"/>
              <a:t>casos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forma o valor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convertido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for </a:t>
            </a:r>
            <a:r>
              <a:rPr lang="en-US" dirty="0" err="1" smtClean="0"/>
              <a:t>automático</a:t>
            </a:r>
            <a:r>
              <a:rPr lang="en-US" dirty="0" smtClean="0"/>
              <a:t>,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ocorreu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promoção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um valor com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promovido</a:t>
            </a:r>
            <a:r>
              <a:rPr lang="en-US" dirty="0" smtClean="0"/>
              <a:t> a outro </a:t>
            </a:r>
            <a:r>
              <a:rPr lang="en-US" dirty="0" err="1" smtClean="0"/>
              <a:t>tipo</a:t>
            </a:r>
            <a:r>
              <a:rPr lang="en-US" dirty="0" smtClean="0"/>
              <a:t> de dado.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Promo</a:t>
            </a:r>
            <a:r>
              <a:rPr lang="en-US" dirty="0" err="1" smtClean="0"/>
              <a:t>ção</a:t>
            </a:r>
            <a:r>
              <a:rPr lang="en-US" dirty="0" smtClean="0"/>
              <a:t> e Casting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8" y="1587239"/>
            <a:ext cx="8668373" cy="44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</a:t>
            </a:r>
            <a:r>
              <a:rPr lang="en-US" dirty="0" err="1" smtClean="0"/>
              <a:t>ção</a:t>
            </a:r>
            <a:r>
              <a:rPr lang="en-US" dirty="0" smtClean="0"/>
              <a:t> If,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sintaxe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declaracões</a:t>
            </a:r>
            <a:r>
              <a:rPr lang="en-US" dirty="0" smtClean="0"/>
              <a:t> if, else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 </a:t>
            </a:r>
            <a:r>
              <a:rPr lang="en-US" dirty="0" err="1" smtClean="0"/>
              <a:t>expressao_booleana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0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desktop</a:t>
            </a:r>
          </a:p>
          <a:p>
            <a:r>
              <a:rPr lang="en-US" dirty="0" err="1" smtClean="0"/>
              <a:t>Aplicações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/>
              <a:t> </a:t>
            </a:r>
            <a:r>
              <a:rPr lang="en-US" dirty="0" smtClean="0"/>
              <a:t>mobile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</a:t>
            </a:r>
            <a:r>
              <a:rPr lang="en-US" dirty="0" err="1" smtClean="0"/>
              <a:t>ções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if, mas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booleanas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dados: short, </a:t>
            </a:r>
            <a:r>
              <a:rPr lang="en-US" dirty="0" err="1" smtClean="0"/>
              <a:t>int</a:t>
            </a:r>
            <a:r>
              <a:rPr lang="en-US" dirty="0" smtClean="0"/>
              <a:t>, byte, char e String (novo Java 1.7)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</a:t>
            </a:r>
            <a:r>
              <a:rPr lang="en-US" dirty="0" err="1" smtClean="0"/>
              <a:t>ções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(</a:t>
            </a:r>
            <a:r>
              <a:rPr lang="en-US" dirty="0" err="1" smtClean="0"/>
              <a:t>variavel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case constante1: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case constante2: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default: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1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Exercicios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err="1" smtClean="0"/>
              <a:t>ão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pasta </a:t>
            </a:r>
            <a:r>
              <a:rPr lang="en-US" dirty="0" err="1" smtClean="0"/>
              <a:t>Semana</a:t>
            </a:r>
            <a:r>
              <a:rPr lang="en-US" dirty="0" smtClean="0"/>
              <a:t> 01;</a:t>
            </a:r>
          </a:p>
          <a:p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eclipse o </a:t>
            </a:r>
            <a:r>
              <a:rPr lang="en-US" dirty="0" err="1" smtClean="0"/>
              <a:t>projeto</a:t>
            </a:r>
            <a:r>
              <a:rPr lang="en-US" dirty="0" smtClean="0"/>
              <a:t> java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pasta;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4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</a:t>
            </a:r>
            <a:r>
              <a:rPr lang="en-US" dirty="0" err="1" smtClean="0"/>
              <a:t>ção</a:t>
            </a:r>
            <a:r>
              <a:rPr lang="en-US" dirty="0" smtClean="0"/>
              <a:t> for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deva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‘n’ </a:t>
            </a:r>
            <a:r>
              <a:rPr lang="en-US" dirty="0" err="1" smtClean="0"/>
              <a:t>vezes</a:t>
            </a:r>
            <a:r>
              <a:rPr lang="en-US" dirty="0" smtClean="0"/>
              <a:t>. </a:t>
            </a:r>
            <a:r>
              <a:rPr lang="en-US" dirty="0" err="1" smtClean="0"/>
              <a:t>Onde</a:t>
            </a:r>
            <a:r>
              <a:rPr lang="en-US" dirty="0" smtClean="0"/>
              <a:t> ‘n’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for (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I = 0; I &lt; 10;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++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en-US" dirty="0" err="1" smtClean="0">
                <a:solidFill>
                  <a:schemeClr val="tx2"/>
                </a:solidFill>
              </a:rPr>
              <a:t>bloco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comandos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30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FOR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36" y="2140370"/>
            <a:ext cx="6879848" cy="27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3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FOR </a:t>
            </a:r>
            <a:r>
              <a:rPr lang="en-US" dirty="0" err="1" smtClean="0"/>
              <a:t>aprimorado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Introduzido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err="1" smtClean="0"/>
              <a:t>ão</a:t>
            </a:r>
            <a:r>
              <a:rPr lang="en-US" dirty="0" smtClean="0"/>
              <a:t> 5 do java, </a:t>
            </a:r>
            <a:r>
              <a:rPr lang="en-US" dirty="0" err="1" smtClean="0"/>
              <a:t>simplifica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tarefa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loop </a:t>
            </a:r>
            <a:r>
              <a:rPr lang="en-US" dirty="0" err="1" smtClean="0"/>
              <a:t>através</a:t>
            </a:r>
            <a:r>
              <a:rPr lang="en-US" dirty="0" smtClean="0"/>
              <a:t> de um array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parte do for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variavel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compativel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contidos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/array.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segunda</a:t>
            </a:r>
            <a:r>
              <a:rPr lang="en-US" dirty="0" smtClean="0"/>
              <a:t> parte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r>
              <a:rPr lang="en-US" dirty="0" smtClean="0"/>
              <a:t> a </a:t>
            </a:r>
            <a:r>
              <a:rPr lang="en-US" dirty="0" err="1" smtClean="0"/>
              <a:t>iterar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for ( </a:t>
            </a:r>
            <a:r>
              <a:rPr lang="en-US" dirty="0" err="1" smtClean="0">
                <a:solidFill>
                  <a:schemeClr val="tx2"/>
                </a:solidFill>
              </a:rPr>
              <a:t>declaração</a:t>
            </a:r>
            <a:r>
              <a:rPr lang="en-US" dirty="0" smtClean="0">
                <a:solidFill>
                  <a:schemeClr val="tx2"/>
                </a:solidFill>
              </a:rPr>
              <a:t> : </a:t>
            </a:r>
            <a:r>
              <a:rPr lang="en-US" dirty="0" err="1" smtClean="0">
                <a:solidFill>
                  <a:schemeClr val="tx2"/>
                </a:solidFill>
              </a:rPr>
              <a:t>expressão</a:t>
            </a:r>
            <a:r>
              <a:rPr lang="en-US" dirty="0" smtClean="0">
                <a:solidFill>
                  <a:schemeClr val="tx2"/>
                </a:solidFill>
              </a:rPr>
              <a:t>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en-US" dirty="0" err="1" smtClean="0">
                <a:solidFill>
                  <a:schemeClr val="tx2"/>
                </a:solidFill>
              </a:rPr>
              <a:t>bloco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comandos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4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FOR </a:t>
            </a:r>
            <a:r>
              <a:rPr lang="en-US" dirty="0" err="1" smtClean="0"/>
              <a:t>aprimorado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66" y="1574800"/>
            <a:ext cx="6397846" cy="46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0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</a:t>
            </a:r>
            <a:r>
              <a:rPr lang="en-US" dirty="0" err="1" smtClean="0"/>
              <a:t>ção</a:t>
            </a:r>
            <a:r>
              <a:rPr lang="en-US" dirty="0" smtClean="0"/>
              <a:t> while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deva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r>
              <a:rPr lang="en-US" dirty="0" smtClean="0"/>
              <a:t> (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)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while (</a:t>
            </a:r>
            <a:r>
              <a:rPr lang="en-US" dirty="0" err="1" smtClean="0">
                <a:solidFill>
                  <a:srgbClr val="1F497D"/>
                </a:solidFill>
              </a:rPr>
              <a:t>expressao_booleana</a:t>
            </a:r>
            <a:r>
              <a:rPr lang="en-US" dirty="0" smtClean="0">
                <a:solidFill>
                  <a:srgbClr val="1F497D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	</a:t>
            </a:r>
            <a:r>
              <a:rPr lang="en-US" dirty="0" smtClean="0">
                <a:solidFill>
                  <a:srgbClr val="1F497D"/>
                </a:solidFill>
              </a:rPr>
              <a:t>// </a:t>
            </a:r>
            <a:r>
              <a:rPr lang="en-US" dirty="0" err="1" smtClean="0">
                <a:solidFill>
                  <a:srgbClr val="1F497D"/>
                </a:solidFill>
              </a:rPr>
              <a:t>bloco</a:t>
            </a:r>
            <a:r>
              <a:rPr lang="en-US" dirty="0" smtClean="0">
                <a:solidFill>
                  <a:srgbClr val="1F497D"/>
                </a:solidFill>
              </a:rPr>
              <a:t> de </a:t>
            </a:r>
            <a:r>
              <a:rPr lang="en-US" dirty="0" err="1" smtClean="0">
                <a:solidFill>
                  <a:srgbClr val="1F497D"/>
                </a:solidFill>
              </a:rPr>
              <a:t>comandos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}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50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WHILE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2" y="1714790"/>
            <a:ext cx="7463726" cy="39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1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while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a while, a </a:t>
            </a:r>
            <a:r>
              <a:rPr lang="en-US" dirty="0" err="1" smtClean="0"/>
              <a:t>diferença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no </a:t>
            </a:r>
            <a:r>
              <a:rPr lang="en-US" dirty="0" err="1" smtClean="0"/>
              <a:t>fim</a:t>
            </a:r>
            <a:r>
              <a:rPr lang="en-US" dirty="0" smtClean="0"/>
              <a:t>, </a:t>
            </a:r>
            <a:r>
              <a:rPr lang="en-US" dirty="0" err="1" smtClean="0"/>
              <a:t>fazendo</a:t>
            </a:r>
            <a:r>
              <a:rPr lang="en-US" dirty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do {</a:t>
            </a:r>
            <a:r>
              <a:rPr lang="en-US" dirty="0">
                <a:solidFill>
                  <a:srgbClr val="1F497D"/>
                </a:solidFill>
              </a:rPr>
              <a:t>	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	// </a:t>
            </a:r>
            <a:r>
              <a:rPr lang="en-US" dirty="0" err="1" smtClean="0">
                <a:solidFill>
                  <a:srgbClr val="1F497D"/>
                </a:solidFill>
              </a:rPr>
              <a:t>bloco</a:t>
            </a:r>
            <a:r>
              <a:rPr lang="en-US" dirty="0" smtClean="0">
                <a:solidFill>
                  <a:srgbClr val="1F497D"/>
                </a:solidFill>
              </a:rPr>
              <a:t> de </a:t>
            </a:r>
            <a:r>
              <a:rPr lang="en-US" dirty="0" err="1" smtClean="0">
                <a:solidFill>
                  <a:srgbClr val="1F497D"/>
                </a:solidFill>
              </a:rPr>
              <a:t>comandos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}</a:t>
            </a:r>
            <a:r>
              <a:rPr lang="en-US" dirty="0">
                <a:solidFill>
                  <a:srgbClr val="1F497D"/>
                </a:solidFill>
              </a:rPr>
              <a:t> (</a:t>
            </a:r>
            <a:r>
              <a:rPr lang="en-US" dirty="0" err="1">
                <a:solidFill>
                  <a:srgbClr val="1F497D"/>
                </a:solidFill>
              </a:rPr>
              <a:t>expressao_booleana</a:t>
            </a:r>
            <a:r>
              <a:rPr lang="en-US" dirty="0" smtClean="0">
                <a:solidFill>
                  <a:srgbClr val="1F497D"/>
                </a:solidFill>
              </a:rPr>
              <a:t>);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0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JSE (Java Standard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cliente-servidor</a:t>
            </a:r>
            <a:r>
              <a:rPr lang="en-US" dirty="0"/>
              <a:t> </a:t>
            </a:r>
            <a:r>
              <a:rPr lang="en-US" dirty="0" smtClean="0"/>
              <a:t>(desktop)</a:t>
            </a:r>
          </a:p>
          <a:p>
            <a:r>
              <a:rPr lang="en-US" dirty="0" smtClean="0"/>
              <a:t>JEE (Java Enterprise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JME (Java Micro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DO WHILE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74" y="1755321"/>
            <a:ext cx="7203660" cy="37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06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repeti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suportam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desvios</a:t>
            </a:r>
            <a:r>
              <a:rPr lang="en-US" dirty="0" smtClean="0"/>
              <a:t>: o </a:t>
            </a:r>
            <a:r>
              <a:rPr lang="en-US" b="1" dirty="0" smtClean="0"/>
              <a:t>break</a:t>
            </a:r>
            <a:r>
              <a:rPr lang="en-US" dirty="0" smtClean="0"/>
              <a:t> e o </a:t>
            </a:r>
            <a:r>
              <a:rPr lang="en-US" b="1" dirty="0" smtClean="0"/>
              <a:t>continue</a:t>
            </a:r>
            <a:r>
              <a:rPr lang="en-US" dirty="0" smtClean="0"/>
              <a:t>. O break </a:t>
            </a:r>
            <a:r>
              <a:rPr lang="en-US" dirty="0" err="1" smtClean="0"/>
              <a:t>faz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laço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interrompido</a:t>
            </a:r>
            <a:r>
              <a:rPr lang="en-US" dirty="0" smtClean="0"/>
              <a:t>, </a:t>
            </a:r>
            <a:r>
              <a:rPr lang="en-US" dirty="0" err="1" smtClean="0"/>
              <a:t>enquanto</a:t>
            </a:r>
            <a:r>
              <a:rPr lang="en-US" dirty="0" smtClean="0"/>
              <a:t> o continue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“</a:t>
            </a:r>
            <a:r>
              <a:rPr lang="en-US" dirty="0" err="1" smtClean="0"/>
              <a:t>pular</a:t>
            </a:r>
            <a:r>
              <a:rPr lang="en-US" dirty="0" smtClean="0"/>
              <a:t>”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e </a:t>
            </a:r>
            <a:r>
              <a:rPr lang="en-US" dirty="0" err="1" smtClean="0"/>
              <a:t>continuar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próxima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47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- Break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42" y="1912030"/>
            <a:ext cx="6908775" cy="39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44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Fluxo</a:t>
            </a:r>
            <a:r>
              <a:rPr lang="en-US" dirty="0" smtClean="0"/>
              <a:t> - Continue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26" y="1689650"/>
            <a:ext cx="7121343" cy="45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41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indexados</a:t>
            </a:r>
            <a:r>
              <a:rPr lang="en-US" dirty="0" smtClean="0"/>
              <a:t> de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 smtClean="0"/>
              <a:t> a </a:t>
            </a:r>
            <a:r>
              <a:rPr lang="en-US" dirty="0" err="1" smtClean="0"/>
              <a:t>representação</a:t>
            </a:r>
            <a:r>
              <a:rPr lang="en-US" dirty="0" smtClean="0"/>
              <a:t> de </a:t>
            </a:r>
            <a:r>
              <a:rPr lang="en-US" dirty="0" err="1" smtClean="0"/>
              <a:t>agrupamento</a:t>
            </a:r>
            <a:r>
              <a:rPr lang="en-US" dirty="0" smtClean="0"/>
              <a:t> de dados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arrays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dados </a:t>
            </a:r>
            <a:r>
              <a:rPr lang="en-US" dirty="0" err="1" smtClean="0"/>
              <a:t>suportado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java;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adição</a:t>
            </a:r>
            <a:r>
              <a:rPr lang="en-US" dirty="0" smtClean="0"/>
              <a:t> do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b="1" dirty="0" smtClean="0"/>
              <a:t>[]</a:t>
            </a:r>
            <a:r>
              <a:rPr lang="en-US" dirty="0" smtClean="0"/>
              <a:t> a um </a:t>
            </a:r>
            <a:r>
              <a:rPr lang="en-US" dirty="0" err="1" smtClean="0"/>
              <a:t>tipo</a:t>
            </a:r>
            <a:r>
              <a:rPr lang="en-US" dirty="0" smtClean="0"/>
              <a:t> de dado,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antes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identificador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78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0182"/>
            <a:ext cx="8392682" cy="40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35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Vetores</a:t>
            </a:r>
            <a:r>
              <a:rPr lang="en-US" dirty="0"/>
              <a:t> e </a:t>
            </a:r>
            <a:r>
              <a:rPr lang="en-US" dirty="0" err="1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m</a:t>
            </a:r>
            <a:r>
              <a:rPr lang="en-US" dirty="0" err="1" smtClean="0"/>
              <a:t>emória</a:t>
            </a:r>
            <a:r>
              <a:rPr lang="en-US" dirty="0" smtClean="0"/>
              <a:t>, um array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agrupamento</a:t>
            </a:r>
            <a:r>
              <a:rPr lang="en-US" dirty="0" smtClean="0"/>
              <a:t> de dados, </a:t>
            </a:r>
            <a:r>
              <a:rPr lang="en-US" dirty="0" err="1" smtClean="0"/>
              <a:t>indexados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que</a:t>
            </a:r>
            <a:r>
              <a:rPr lang="en-US" dirty="0" smtClean="0"/>
              <a:t> o array </a:t>
            </a:r>
            <a:r>
              <a:rPr lang="en-US" dirty="0" err="1" smtClean="0"/>
              <a:t>suporta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 de um array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0, e o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N-1, </a:t>
            </a:r>
            <a:r>
              <a:rPr lang="en-US" dirty="0" err="1" smtClean="0"/>
              <a:t>onde</a:t>
            </a:r>
            <a:r>
              <a:rPr lang="en-US" dirty="0" smtClean="0"/>
              <a:t> N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do array;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um array, </a:t>
            </a:r>
            <a:r>
              <a:rPr lang="en-US" dirty="0" err="1" smtClean="0"/>
              <a:t>usamos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numeros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[50];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de um array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um valor </a:t>
            </a:r>
            <a:r>
              <a:rPr lang="en-US" dirty="0" err="1" smtClean="0"/>
              <a:t>inteiro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comprimento</a:t>
            </a:r>
            <a:r>
              <a:rPr lang="en-US" dirty="0" smtClean="0"/>
              <a:t> de um array </a:t>
            </a:r>
            <a:r>
              <a:rPr lang="en-US" dirty="0" err="1" smtClean="0"/>
              <a:t>é</a:t>
            </a:r>
            <a:r>
              <a:rPr lang="en-US" dirty="0" smtClean="0"/>
              <a:t> dado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b="1" dirty="0" smtClean="0"/>
              <a:t>length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73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8" y="1803400"/>
            <a:ext cx="8554814" cy="33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48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 de dados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inicializados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momento</a:t>
            </a:r>
            <a:r>
              <a:rPr lang="en-US" dirty="0" smtClean="0"/>
              <a:t>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;</a:t>
            </a:r>
          </a:p>
          <a:p>
            <a:r>
              <a:rPr lang="en-US" dirty="0" smtClean="0"/>
              <a:t>Arrays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/>
              <a:t> </a:t>
            </a:r>
            <a:r>
              <a:rPr lang="en-US" dirty="0" smtClean="0"/>
              <a:t>de dados </a:t>
            </a:r>
            <a:r>
              <a:rPr lang="en-US" dirty="0" err="1" smtClean="0"/>
              <a:t>necessitam</a:t>
            </a:r>
            <a:r>
              <a:rPr lang="en-US" dirty="0" smtClean="0"/>
              <a:t> de </a:t>
            </a:r>
            <a:r>
              <a:rPr lang="en-US" dirty="0" err="1" smtClean="0"/>
              <a:t>inicialização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2676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um array </a:t>
            </a:r>
            <a:r>
              <a:rPr lang="en-US" dirty="0" err="1" smtClean="0"/>
              <a:t>atrav</a:t>
            </a:r>
            <a:r>
              <a:rPr lang="en-US" dirty="0" err="1" smtClean="0"/>
              <a:t>és</a:t>
            </a:r>
            <a:r>
              <a:rPr lang="en-US" dirty="0" smtClean="0"/>
              <a:t> do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b="1" dirty="0" smtClean="0"/>
              <a:t>[]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 smtClean="0"/>
              <a:t> de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um array </a:t>
            </a:r>
            <a:r>
              <a:rPr lang="en-US" dirty="0" err="1" smtClean="0"/>
              <a:t>unidimensional</a:t>
            </a:r>
            <a:r>
              <a:rPr lang="en-US" dirty="0" smtClean="0"/>
              <a:t>(</a:t>
            </a:r>
            <a:r>
              <a:rPr lang="en-US" dirty="0" err="1" smtClean="0"/>
              <a:t>vetor</a:t>
            </a:r>
            <a:r>
              <a:rPr lang="en-US" smtClean="0"/>
              <a:t>);</a:t>
            </a:r>
            <a:endParaRPr lang="en-US" dirty="0" smtClean="0"/>
          </a:p>
          <a:p>
            <a:r>
              <a:rPr lang="en-US" dirty="0" err="1" smtClean="0"/>
              <a:t>Além</a:t>
            </a:r>
            <a:r>
              <a:rPr lang="en-US" dirty="0" smtClean="0"/>
              <a:t> de </a:t>
            </a:r>
            <a:r>
              <a:rPr lang="en-US" dirty="0" err="1" smtClean="0"/>
              <a:t>vetores</a:t>
            </a:r>
            <a:r>
              <a:rPr lang="en-US" dirty="0" smtClean="0"/>
              <a:t>, a </a:t>
            </a:r>
            <a:r>
              <a:rPr lang="en-US" dirty="0" err="1" smtClean="0"/>
              <a:t>linguagem</a:t>
            </a:r>
            <a:r>
              <a:rPr lang="en-US" dirty="0" smtClean="0"/>
              <a:t> java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de arrays n-</a:t>
            </a:r>
            <a:r>
              <a:rPr lang="en-US" dirty="0" err="1" smtClean="0"/>
              <a:t>dimensionais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0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Funcionamento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11" name="Picture 10" descr="JavaVirtualMachin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1" y="1417638"/>
            <a:ext cx="6096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SDK (Software development kit)	</a:t>
            </a:r>
          </a:p>
          <a:p>
            <a:pPr lvl="1"/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1"/>
            <a:r>
              <a:rPr lang="en-US" dirty="0" smtClean="0"/>
              <a:t>JVM (Java Virtual Machine)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err="1" smtClean="0"/>
              <a:t>Jdeveloper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/java/</a:t>
            </a:r>
            <a:r>
              <a:rPr lang="en-US" dirty="0" err="1"/>
              <a:t>javase</a:t>
            </a:r>
            <a:r>
              <a:rPr lang="en-US" dirty="0"/>
              <a:t>/downloads/jdk7-downloads-1880260.html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22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www.eclipse.org</a:t>
            </a:r>
            <a:r>
              <a:rPr lang="en-US" dirty="0"/>
              <a:t>/downloads/</a:t>
            </a:r>
          </a:p>
        </p:txBody>
      </p:sp>
    </p:spTree>
    <p:extLst>
      <p:ext uri="{BB962C8B-B14F-4D97-AF65-F5344CB8AC3E}">
        <p14:creationId xmlns:p14="http://schemas.microsoft.com/office/powerpoint/2010/main" val="30118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97874"/>
            <a:ext cx="6794500" cy="316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de </a:t>
            </a:r>
            <a:r>
              <a:rPr lang="en-US" sz="2000" dirty="0" err="1" smtClean="0"/>
              <a:t>notas</a:t>
            </a:r>
            <a:r>
              <a:rPr lang="en-US" sz="2000" dirty="0" smtClean="0"/>
              <a:t> e </a:t>
            </a:r>
            <a:r>
              <a:rPr lang="en-US" sz="2000" dirty="0" err="1" smtClean="0"/>
              <a:t>crie</a:t>
            </a:r>
            <a:r>
              <a:rPr lang="en-US" sz="2000" dirty="0" smtClean="0"/>
              <a:t> um </a:t>
            </a:r>
            <a:r>
              <a:rPr lang="en-US" sz="2000" dirty="0" err="1" smtClean="0"/>
              <a:t>arquivo</a:t>
            </a:r>
            <a:r>
              <a:rPr lang="en-US" sz="2000" dirty="0"/>
              <a:t> </a:t>
            </a:r>
            <a:r>
              <a:rPr lang="en-US" sz="2000" dirty="0" err="1" smtClean="0"/>
              <a:t>chamado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933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1505</Words>
  <Application>Microsoft Macintosh PowerPoint</Application>
  <PresentationFormat>On-screen Show (4:3)</PresentationFormat>
  <Paragraphs>218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LINGUAGEM DE PROGRAMAÇÃO JAVA</vt:lpstr>
      <vt:lpstr>Introdução ao Java</vt:lpstr>
      <vt:lpstr>Onde podemos utilizar? </vt:lpstr>
      <vt:lpstr>Plataformas Java</vt:lpstr>
      <vt:lpstr>Funcionamento de um programa java</vt:lpstr>
      <vt:lpstr>Ambiente de programação java</vt:lpstr>
      <vt:lpstr>Download SDK</vt:lpstr>
      <vt:lpstr>Download Eclipse</vt:lpstr>
      <vt:lpstr>Escrevendo nosso primeiro programa</vt:lpstr>
      <vt:lpstr>Escrevendo nosso primeiro programa</vt:lpstr>
      <vt:lpstr>Entendendo nosso programa</vt:lpstr>
      <vt:lpstr>Princípios Básicos</vt:lpstr>
      <vt:lpstr>Membros da Classe</vt:lpstr>
      <vt:lpstr>Método Main </vt:lpstr>
      <vt:lpstr>Convenções de Código</vt:lpstr>
      <vt:lpstr>Padrões JavaBeans</vt:lpstr>
      <vt:lpstr>Padrões JavaBeans - Regras</vt:lpstr>
      <vt:lpstr>Padrões JavaBeans - Regras</vt:lpstr>
      <vt:lpstr>Regras para declaração de classes </vt:lpstr>
      <vt:lpstr>Regras para declaração de classes </vt:lpstr>
      <vt:lpstr>Regras para declaração de classes </vt:lpstr>
      <vt:lpstr>Identificadores Java </vt:lpstr>
      <vt:lpstr>Palavras Reservadas</vt:lpstr>
      <vt:lpstr>Operadores Lógicos/Aritméticos</vt:lpstr>
      <vt:lpstr>Tipos de Dados</vt:lpstr>
      <vt:lpstr>Tipos de Dados</vt:lpstr>
      <vt:lpstr>Promoção e Casting</vt:lpstr>
      <vt:lpstr>Promoção e Casting</vt:lpstr>
      <vt:lpstr>Ramificação If, else</vt:lpstr>
      <vt:lpstr>Ramificações Switch</vt:lpstr>
      <vt:lpstr>Ramificações Switch</vt:lpstr>
      <vt:lpstr>Exercicios</vt:lpstr>
      <vt:lpstr>Loops e Iteradores - FOR</vt:lpstr>
      <vt:lpstr>Loops e Iteradores - FOR</vt:lpstr>
      <vt:lpstr>Loops e Iteradores – FOR aprimorado</vt:lpstr>
      <vt:lpstr>Loops e Iteradores – FOR aprimorado</vt:lpstr>
      <vt:lpstr>Loops e Iteradores - WHILE</vt:lpstr>
      <vt:lpstr>Loops e Iteradores - WHILE</vt:lpstr>
      <vt:lpstr>Loops e Iteradores – DO WHILE</vt:lpstr>
      <vt:lpstr>Loops e Iteradores – DO WHILE</vt:lpstr>
      <vt:lpstr>Controle de Fluxo</vt:lpstr>
      <vt:lpstr>Controle de Fluxo - Break</vt:lpstr>
      <vt:lpstr>Controle de Fluxo - Continue</vt:lpstr>
      <vt:lpstr>Vetores e Matrizes</vt:lpstr>
      <vt:lpstr>Vetores e Matrizes</vt:lpstr>
      <vt:lpstr>Vetores e Matrizes</vt:lpstr>
      <vt:lpstr>Vetores e Matrizes</vt:lpstr>
      <vt:lpstr>Vetores e Matrizes</vt:lpstr>
      <vt:lpstr>Vetores e Matrizes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58</cp:revision>
  <dcterms:created xsi:type="dcterms:W3CDTF">2014-11-13T11:49:35Z</dcterms:created>
  <dcterms:modified xsi:type="dcterms:W3CDTF">2014-11-17T19:44:01Z</dcterms:modified>
</cp:coreProperties>
</file>