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90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48" r:id="rId28"/>
    <p:sldId id="349" r:id="rId29"/>
    <p:sldId id="350" r:id="rId30"/>
    <p:sldId id="351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7" r:id="rId43"/>
    <p:sldId id="345" r:id="rId44"/>
    <p:sldId id="344" r:id="rId45"/>
    <p:sldId id="346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9" r:id="rId63"/>
    <p:sldId id="370" r:id="rId64"/>
    <p:sldId id="371" r:id="rId65"/>
    <p:sldId id="372" r:id="rId66"/>
    <p:sldId id="373" r:id="rId67"/>
    <p:sldId id="378" r:id="rId68"/>
    <p:sldId id="379" r:id="rId69"/>
    <p:sldId id="381" r:id="rId70"/>
    <p:sldId id="380" r:id="rId71"/>
    <p:sldId id="395" r:id="rId72"/>
    <p:sldId id="374" r:id="rId73"/>
    <p:sldId id="375" r:id="rId74"/>
    <p:sldId id="376" r:id="rId75"/>
    <p:sldId id="377" r:id="rId76"/>
    <p:sldId id="382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19" autoAdjust="0"/>
  </p:normalViewPr>
  <p:slideViewPr>
    <p:cSldViewPr snapToGrid="0" snapToObjects="1">
      <p:cViewPr>
        <p:scale>
          <a:sx n="94" d="100"/>
          <a:sy n="94" d="100"/>
        </p:scale>
        <p:origin x="-150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4/12/14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December 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December 4,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INTRODUÇÃO ORIENTAÇÃO A OBJETOS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tipadas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double, char, etc. </a:t>
            </a:r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possuam</a:t>
            </a:r>
            <a:r>
              <a:rPr lang="en-US" dirty="0" smtClean="0"/>
              <a:t> 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pré-definidos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pudesse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tipo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resolvida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Dados.</a:t>
            </a:r>
          </a:p>
          <a:p>
            <a:r>
              <a:rPr lang="en-US" dirty="0" smtClean="0"/>
              <a:t>Dados </a:t>
            </a:r>
            <a:r>
              <a:rPr lang="en-US" dirty="0" err="1" smtClean="0"/>
              <a:t>agregados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código-fonte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. Uma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agregado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79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palavra</a:t>
            </a:r>
            <a:r>
              <a:rPr lang="en-US" dirty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class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7" y="2883160"/>
            <a:ext cx="5314750" cy="25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definiu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27453"/>
            <a:ext cx="8293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integrantes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acessadas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(</a:t>
            </a:r>
            <a:r>
              <a:rPr lang="en-US" b="1" dirty="0" smtClean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388150"/>
            <a:ext cx="7112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terminologia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compõe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b="1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disso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b="1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primitivo</a:t>
            </a:r>
            <a:r>
              <a:rPr lang="en-US" dirty="0" smtClean="0"/>
              <a:t> de dados (</a:t>
            </a:r>
            <a:r>
              <a:rPr lang="en-US" dirty="0" err="1" smtClean="0"/>
              <a:t>boolean</a:t>
            </a:r>
            <a:r>
              <a:rPr lang="en-US" dirty="0" smtClean="0"/>
              <a:t>, byte, short, long, </a:t>
            </a:r>
            <a:r>
              <a:rPr lang="en-US" dirty="0" err="1" smtClean="0"/>
              <a:t>int</a:t>
            </a:r>
            <a:r>
              <a:rPr lang="en-US" dirty="0" smtClean="0"/>
              <a:t>, char…</a:t>
            </a:r>
            <a:r>
              <a:rPr lang="en-US" dirty="0" err="1" smtClean="0"/>
              <a:t>etc</a:t>
            </a:r>
            <a:r>
              <a:rPr lang="en-US" dirty="0" smtClean="0"/>
              <a:t>) o </a:t>
            </a:r>
            <a:r>
              <a:rPr lang="en-US" dirty="0" err="1" smtClean="0"/>
              <a:t>interpretador</a:t>
            </a:r>
            <a:r>
              <a:rPr lang="en-US" dirty="0" smtClean="0"/>
              <a:t> Java </a:t>
            </a:r>
            <a:r>
              <a:rPr lang="en-US" dirty="0" err="1" smtClean="0"/>
              <a:t>aloca</a:t>
            </a:r>
            <a:r>
              <a:rPr lang="en-US" dirty="0" smtClean="0"/>
              <a:t> um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mémoria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de dados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ou</a:t>
            </a:r>
            <a:r>
              <a:rPr lang="en-US" dirty="0" smtClean="0"/>
              <a:t> API do Java),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valor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propriamente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0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possamos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referenciadas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b="1" dirty="0" err="1" smtClean="0"/>
              <a:t>criar</a:t>
            </a:r>
            <a:r>
              <a:rPr lang="en-US" b="1" dirty="0" smtClean="0"/>
              <a:t>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instância</a:t>
            </a:r>
            <a:r>
              <a:rPr lang="en-US" b="1" dirty="0" smtClean="0"/>
              <a:t> de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8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3" y="1904999"/>
            <a:ext cx="8456999" cy="36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4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a JVM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aloca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o </a:t>
            </a:r>
            <a:r>
              <a:rPr lang="en-US" dirty="0" err="1" smtClean="0"/>
              <a:t>atribuído</a:t>
            </a:r>
            <a:r>
              <a:rPr lang="en-US" dirty="0" smtClean="0"/>
              <a:t> 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comand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máquina</a:t>
            </a:r>
            <a:r>
              <a:rPr lang="en-US" dirty="0" smtClean="0"/>
              <a:t> virtual </a:t>
            </a:r>
            <a:r>
              <a:rPr lang="en-US" dirty="0" err="1" smtClean="0"/>
              <a:t>aloca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7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alocação</a:t>
            </a:r>
            <a:r>
              <a:rPr lang="en-US" dirty="0" smtClean="0"/>
              <a:t> de um </a:t>
            </a:r>
            <a:r>
              <a:rPr lang="en-US" dirty="0" err="1" smtClean="0"/>
              <a:t>espaço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4026" y="378279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7582" y="378279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20771" y="393068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????????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266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de </a:t>
            </a:r>
            <a:r>
              <a:rPr lang="en-US" dirty="0" err="1" smtClean="0"/>
              <a:t>programar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organização</a:t>
            </a:r>
            <a:r>
              <a:rPr lang="en-US" dirty="0" smtClean="0"/>
              <a:t> e resolve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enfrentados</a:t>
            </a:r>
            <a:r>
              <a:rPr lang="en-US" dirty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/>
              <a:t> </a:t>
            </a:r>
            <a:r>
              <a:rPr lang="en-US" dirty="0" smtClean="0"/>
              <a:t>procedural;</a:t>
            </a:r>
          </a:p>
          <a:p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iniciantes</a:t>
            </a:r>
            <a:r>
              <a:rPr lang="en-US" dirty="0" smtClean="0"/>
              <a:t> </a:t>
            </a:r>
            <a:r>
              <a:rPr lang="en-US" dirty="0" err="1" smtClean="0"/>
              <a:t>costumam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isolados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computador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digamos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deva </a:t>
            </a:r>
            <a:r>
              <a:rPr lang="en-US" dirty="0" err="1" smtClean="0"/>
              <a:t>representar</a:t>
            </a:r>
            <a:r>
              <a:rPr lang="en-US" dirty="0" smtClean="0"/>
              <a:t> a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 da </a:t>
            </a:r>
            <a:r>
              <a:rPr lang="en-US" dirty="0" err="1" smtClean="0"/>
              <a:t>Flexxo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identificação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matrícula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, a </a:t>
            </a:r>
            <a:r>
              <a:rPr lang="en-US" dirty="0" err="1" smtClean="0"/>
              <a:t>construção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força</a:t>
            </a:r>
            <a:r>
              <a:rPr lang="en-US" dirty="0" smtClean="0"/>
              <a:t> a </a:t>
            </a:r>
            <a:r>
              <a:rPr lang="en-US" dirty="0" err="1" smtClean="0"/>
              <a:t>alocação</a:t>
            </a:r>
            <a:r>
              <a:rPr lang="en-US" dirty="0" smtClean="0"/>
              <a:t> do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ocupado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4026" y="406650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3534" y="406650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20771" y="421439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????????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97794" y="492142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350" y="492142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nome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4539" y="506931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097794" y="579957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350" y="579957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numero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4539" y="594746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574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Finalmente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atribuimos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”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a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recém</a:t>
            </a:r>
            <a:r>
              <a:rPr lang="en-US" dirty="0" smtClean="0"/>
              <a:t> </a:t>
            </a:r>
            <a:r>
              <a:rPr lang="en-US" dirty="0" err="1" smtClean="0"/>
              <a:t>construido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CarteiraDeEstudante</a:t>
            </a:r>
            <a:r>
              <a:rPr lang="en-US" sz="1600" dirty="0" smtClean="0"/>
              <a:t> </a:t>
            </a:r>
            <a:r>
              <a:rPr lang="en-US" sz="1600" dirty="0" err="1" smtClean="0"/>
              <a:t>carteira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arteira</a:t>
            </a:r>
            <a:r>
              <a:rPr lang="en-US" sz="1600" dirty="0" smtClean="0"/>
              <a:t> = new </a:t>
            </a:r>
            <a:r>
              <a:rPr lang="en-US" sz="1600" dirty="0" err="1" smtClean="0"/>
              <a:t>CarteiraDeEstudante</a:t>
            </a:r>
            <a:r>
              <a:rPr lang="en-US" sz="1600" dirty="0" smtClean="0"/>
              <a:t>();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140" y="4161071"/>
            <a:ext cx="4215633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3534" y="416107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05956" y="4308966"/>
            <a:ext cx="40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CarteiraDeEstudante@123123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48140" y="5015991"/>
            <a:ext cx="4219401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350" y="501599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nome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4539" y="516388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48140" y="5894141"/>
            <a:ext cx="4219401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350" y="589414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numero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4539" y="604203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608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trata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declaradas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passamos</a:t>
            </a:r>
            <a:r>
              <a:rPr lang="en-US" dirty="0" smtClean="0"/>
              <a:t> a </a:t>
            </a:r>
            <a:r>
              <a:rPr lang="en-US" dirty="0" err="1" smtClean="0"/>
              <a:t>chamar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7" y="3885941"/>
            <a:ext cx="7246041" cy="16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2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copiando</a:t>
            </a:r>
            <a:r>
              <a:rPr lang="en-US" dirty="0" smtClean="0"/>
              <a:t> o valor da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continuam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Já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carteira1 e carteira2 o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instanciamos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variável</a:t>
            </a:r>
            <a:r>
              <a:rPr lang="en-US" dirty="0" smtClean="0"/>
              <a:t> carteira1,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atribuímos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a carteira2,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um novo </a:t>
            </a:r>
            <a:r>
              <a:rPr lang="en-US" dirty="0" err="1" smtClean="0"/>
              <a:t>objeto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copiando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referenciado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carteira1.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2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passados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valor original do </a:t>
            </a:r>
            <a:r>
              <a:rPr lang="en-US" dirty="0" err="1" smtClean="0"/>
              <a:t>argumento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modificado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retorno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de um </a:t>
            </a:r>
            <a:r>
              <a:rPr lang="en-US" dirty="0" err="1" smtClean="0"/>
              <a:t>método</a:t>
            </a:r>
            <a:r>
              <a:rPr lang="en-US" dirty="0" smtClean="0"/>
              <a:t>, o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passado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referência</a:t>
            </a:r>
            <a:r>
              <a:rPr lang="en-US" dirty="0" smtClean="0"/>
              <a:t> a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– o valor dos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modificados</a:t>
            </a:r>
            <a:r>
              <a:rPr lang="en-US" dirty="0" smtClean="0"/>
              <a:t> no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invocado</a:t>
            </a:r>
            <a:r>
              <a:rPr lang="en-US" dirty="0" smtClean="0"/>
              <a:t>, mas a </a:t>
            </a:r>
            <a:r>
              <a:rPr lang="en-US" dirty="0" err="1" smtClean="0"/>
              <a:t>referência</a:t>
            </a:r>
            <a:r>
              <a:rPr lang="en-US" dirty="0" smtClean="0"/>
              <a:t> a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2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8" y="1803399"/>
            <a:ext cx="7421621" cy="46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5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2" y="1460500"/>
            <a:ext cx="8420337" cy="4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3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/>
              <a:t> </a:t>
            </a:r>
            <a:r>
              <a:rPr lang="en-US" dirty="0" smtClean="0"/>
              <a:t>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r>
              <a:rPr lang="en-US" dirty="0" smtClean="0"/>
              <a:t> de dado,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estamos</a:t>
            </a:r>
            <a:r>
              <a:rPr lang="en-US" dirty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a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passará</a:t>
            </a:r>
            <a:r>
              <a:rPr lang="en-US" dirty="0" smtClean="0"/>
              <a:t> a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for </a:t>
            </a:r>
            <a:r>
              <a:rPr lang="en-US" dirty="0" err="1" smtClean="0"/>
              <a:t>interpretado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JVM.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do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1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instanciação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obedece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roteiro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novo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da </a:t>
            </a:r>
            <a:r>
              <a:rPr lang="en-US" dirty="0" err="1" smtClean="0"/>
              <a:t>máquina</a:t>
            </a:r>
            <a:r>
              <a:rPr lang="en-US" dirty="0" smtClean="0"/>
              <a:t> virtual e </a:t>
            </a:r>
            <a:r>
              <a:rPr lang="en-US" dirty="0" err="1" smtClean="0"/>
              <a:t>inicializado</a:t>
            </a:r>
            <a:r>
              <a:rPr lang="en-US" dirty="0" smtClean="0"/>
              <a:t> com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 </a:t>
            </a:r>
            <a:r>
              <a:rPr lang="en-US" dirty="0" err="1" smtClean="0"/>
              <a:t>inicializacão</a:t>
            </a:r>
            <a:r>
              <a:rPr lang="en-US" dirty="0" smtClean="0"/>
              <a:t> </a:t>
            </a:r>
            <a:r>
              <a:rPr lang="en-US" dirty="0" err="1" smtClean="0"/>
              <a:t>explicita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membros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inicialização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parte do </a:t>
            </a:r>
            <a:r>
              <a:rPr lang="en-US" dirty="0" err="1" smtClean="0"/>
              <a:t>código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Finalmente</a:t>
            </a:r>
            <a:r>
              <a:rPr lang="en-US" dirty="0" smtClean="0"/>
              <a:t>, o </a:t>
            </a:r>
            <a:r>
              <a:rPr lang="en-US" dirty="0" err="1" smtClean="0"/>
              <a:t>construtor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95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o </a:t>
            </a:r>
            <a:r>
              <a:rPr lang="en-US" dirty="0" err="1" smtClean="0"/>
              <a:t>interpretador</a:t>
            </a:r>
            <a:r>
              <a:rPr lang="en-US" dirty="0" smtClean="0"/>
              <a:t> da JVM </a:t>
            </a:r>
            <a:r>
              <a:rPr lang="en-US" dirty="0" err="1" smtClean="0"/>
              <a:t>considera</a:t>
            </a:r>
            <a:r>
              <a:rPr lang="en-US" dirty="0" smtClean="0"/>
              <a:t> um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inicializados</a:t>
            </a:r>
            <a:r>
              <a:rPr lang="en-US" dirty="0" smtClean="0"/>
              <a:t> com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respectivos</a:t>
            </a:r>
            <a:r>
              <a:rPr lang="en-US" dirty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12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16" y="2059311"/>
            <a:ext cx="9333163" cy="31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80" y="1689100"/>
            <a:ext cx="7120171" cy="44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0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Encapsulamento</a:t>
            </a:r>
            <a:r>
              <a:rPr lang="en-US" dirty="0" smtClean="0"/>
              <a:t> e </a:t>
            </a:r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a </a:t>
            </a:r>
            <a:r>
              <a:rPr lang="en-US" dirty="0" err="1" smtClean="0"/>
              <a:t>implementação</a:t>
            </a:r>
            <a:r>
              <a:rPr lang="en-US" dirty="0" smtClean="0"/>
              <a:t> de classes com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dinâmico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34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exemplo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/>
              <a:t> </a:t>
            </a:r>
            <a:r>
              <a:rPr lang="en-US" dirty="0" err="1" smtClean="0"/>
              <a:t>instanciamos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,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quaisquer</a:t>
            </a:r>
            <a:r>
              <a:rPr lang="en-US" dirty="0" smtClean="0"/>
              <a:t> outros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JVM.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b="1" i="1" dirty="0" smtClean="0"/>
              <a:t>public </a:t>
            </a:r>
            <a:r>
              <a:rPr lang="en-US" dirty="0" err="1" smtClean="0"/>
              <a:t>que</a:t>
            </a:r>
            <a:r>
              <a:rPr lang="en-US" dirty="0" smtClean="0"/>
              <a:t> antecede a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2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8616"/>
            <a:ext cx="8367088" cy="32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90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3" y="2108199"/>
            <a:ext cx="8867093" cy="33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06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inválidos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comportamentos</a:t>
            </a:r>
            <a:r>
              <a:rPr lang="en-US" dirty="0" smtClean="0"/>
              <a:t> </a:t>
            </a:r>
            <a:r>
              <a:rPr lang="en-US" dirty="0" err="1" smtClean="0"/>
              <a:t>inválidos</a:t>
            </a:r>
            <a:r>
              <a:rPr lang="en-US" dirty="0" smtClean="0"/>
              <a:t>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atribuídos</a:t>
            </a:r>
            <a:r>
              <a:rPr lang="en-US" dirty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No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nota </a:t>
            </a:r>
            <a:r>
              <a:rPr lang="en-US" dirty="0" err="1" smtClean="0"/>
              <a:t>jamais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negativa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dez</a:t>
            </a:r>
            <a:r>
              <a:rPr lang="en-US" dirty="0" smtClean="0"/>
              <a:t>. Como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, a </a:t>
            </a:r>
            <a:r>
              <a:rPr lang="en-US" dirty="0" err="1" smtClean="0"/>
              <a:t>consistência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frágil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7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contornar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, a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define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acessibilidade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 smtClean="0"/>
              <a:t> dos </a:t>
            </a:r>
            <a:r>
              <a:rPr lang="en-US" dirty="0" err="1" smtClean="0"/>
              <a:t>modificadores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, </a:t>
            </a:r>
            <a:r>
              <a:rPr lang="en-US" b="1" dirty="0" smtClean="0"/>
              <a:t>protected</a:t>
            </a:r>
            <a:r>
              <a:rPr lang="en-US" dirty="0" smtClean="0"/>
              <a:t>, e </a:t>
            </a:r>
            <a:r>
              <a:rPr lang="en-US" b="1" dirty="0" smtClean="0"/>
              <a:t>private</a:t>
            </a:r>
            <a:r>
              <a:rPr lang="en-US" dirty="0" smtClean="0"/>
              <a:t>. </a:t>
            </a:r>
            <a:r>
              <a:rPr lang="en-US" dirty="0" err="1" smtClean="0"/>
              <a:t>Através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modificadores</a:t>
            </a:r>
            <a:r>
              <a:rPr lang="en-US" dirty="0" smtClean="0"/>
              <a:t>, o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encapsular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de forma a </a:t>
            </a:r>
            <a:r>
              <a:rPr lang="en-US" dirty="0" err="1" smtClean="0"/>
              <a:t>garantir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consistência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82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Público</a:t>
            </a:r>
            <a:r>
              <a:rPr lang="en-US" dirty="0" smtClean="0"/>
              <a:t> / </a:t>
            </a:r>
            <a:r>
              <a:rPr lang="en-US" b="1" dirty="0" smtClean="0"/>
              <a:t>public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instanciado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virtual.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	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declarados</a:t>
            </a:r>
            <a:r>
              <a:rPr lang="en-US" dirty="0" smtClean="0"/>
              <a:t> </a:t>
            </a:r>
            <a:r>
              <a:rPr lang="en-US" dirty="0" err="1" smtClean="0"/>
              <a:t>privados</a:t>
            </a:r>
            <a:r>
              <a:rPr lang="en-US" dirty="0" smtClean="0"/>
              <a:t>, salvo </a:t>
            </a:r>
            <a:r>
              <a:rPr lang="en-US" dirty="0" err="1" smtClean="0"/>
              <a:t>raras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57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Privado</a:t>
            </a:r>
            <a:r>
              <a:rPr lang="en-US" dirty="0" smtClean="0"/>
              <a:t> / </a:t>
            </a:r>
            <a:r>
              <a:rPr lang="en-US" b="1" dirty="0" smtClean="0"/>
              <a:t>private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da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25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Protegido</a:t>
            </a:r>
            <a:r>
              <a:rPr lang="en-US" dirty="0" smtClean="0"/>
              <a:t> / </a:t>
            </a:r>
            <a:r>
              <a:rPr lang="en-US" b="1" dirty="0" smtClean="0"/>
              <a:t>protected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subclasses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da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Apesar</a:t>
            </a:r>
            <a:r>
              <a:rPr lang="en-US" dirty="0" smtClean="0"/>
              <a:t> de simples, a forma de </a:t>
            </a:r>
            <a:r>
              <a:rPr lang="en-US" dirty="0" err="1" smtClean="0"/>
              <a:t>representação</a:t>
            </a:r>
            <a:r>
              <a:rPr lang="en-US" dirty="0" smtClean="0"/>
              <a:t> de dados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quisermos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, </a:t>
            </a:r>
            <a:r>
              <a:rPr lang="en-US" dirty="0" err="1" smtClean="0"/>
              <a:t>teremos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234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Constante</a:t>
            </a:r>
            <a:r>
              <a:rPr lang="en-US" dirty="0" smtClean="0"/>
              <a:t> /	 </a:t>
            </a:r>
            <a:r>
              <a:rPr lang="en-US" b="1" dirty="0" smtClean="0"/>
              <a:t>final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 com o </a:t>
            </a:r>
            <a:r>
              <a:rPr lang="en-US" dirty="0" err="1" smtClean="0"/>
              <a:t>modificador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definição</a:t>
            </a:r>
            <a:r>
              <a:rPr lang="en-US" dirty="0" smtClean="0"/>
              <a:t> </a:t>
            </a:r>
            <a:r>
              <a:rPr lang="en-US" dirty="0" err="1" smtClean="0"/>
              <a:t>modificada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membro</a:t>
            </a:r>
            <a:r>
              <a:rPr lang="en-US" dirty="0" smtClean="0"/>
              <a:t> final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. No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subclasse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sobrecarregar</a:t>
            </a:r>
            <a:r>
              <a:rPr lang="en-US" dirty="0" smtClean="0"/>
              <a:t>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final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superclasse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Encapsulamento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exclusivo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a </a:t>
            </a:r>
            <a:r>
              <a:rPr lang="en-US" dirty="0" err="1" smtClean="0"/>
              <a:t>implementação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verificação</a:t>
            </a:r>
            <a:r>
              <a:rPr lang="en-US" dirty="0" smtClean="0"/>
              <a:t> de </a:t>
            </a:r>
            <a:r>
              <a:rPr lang="en-US" dirty="0" err="1" smtClean="0"/>
              <a:t>consistência</a:t>
            </a:r>
            <a:r>
              <a:rPr lang="en-US" dirty="0" smtClean="0"/>
              <a:t> nesses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formam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b="1" dirty="0" err="1" smtClean="0"/>
              <a:t>encapsulamento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Encapsulamento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garantia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consistentes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e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esperados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.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da </a:t>
            </a:r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protegido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cápsula</a:t>
            </a:r>
            <a:r>
              <a:rPr lang="en-US" dirty="0" smtClean="0"/>
              <a:t>,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um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rígido</a:t>
            </a:r>
            <a:r>
              <a:rPr lang="en-US" dirty="0" smtClean="0"/>
              <a:t> de </a:t>
            </a:r>
            <a:r>
              <a:rPr lang="en-US" dirty="0" err="1" smtClean="0"/>
              <a:t>consistência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9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Encapsulamento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417638"/>
            <a:ext cx="5118100" cy="51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9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Cirtérios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o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a </a:t>
            </a:r>
            <a:r>
              <a:rPr lang="en-US" dirty="0" err="1" smtClean="0"/>
              <a:t>ambiguidade</a:t>
            </a:r>
            <a:r>
              <a:rPr lang="en-US" dirty="0"/>
              <a:t> </a:t>
            </a:r>
            <a:r>
              <a:rPr lang="en-US" dirty="0" smtClean="0"/>
              <a:t>entre </a:t>
            </a:r>
            <a:r>
              <a:rPr lang="en-US" dirty="0" err="1" smtClean="0"/>
              <a:t>os</a:t>
            </a:r>
            <a:r>
              <a:rPr lang="en-US" dirty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caracterizada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sobrecarga</a:t>
            </a:r>
            <a:r>
              <a:rPr lang="en-US" dirty="0" smtClean="0"/>
              <a:t>. 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7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, um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exigir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operação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 a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/>
              <a:t> </a:t>
            </a:r>
            <a:r>
              <a:rPr lang="en-US" dirty="0" smtClean="0"/>
              <a:t>de dados.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suponha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implementando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Matematica</a:t>
            </a:r>
            <a:r>
              <a:rPr lang="en-US" dirty="0" smtClean="0"/>
              <a:t> , com o </a:t>
            </a:r>
            <a:r>
              <a:rPr lang="en-US" dirty="0" err="1" smtClean="0"/>
              <a:t>intuito</a:t>
            </a:r>
            <a:r>
              <a:rPr lang="en-US" dirty="0" smtClean="0"/>
              <a:t> de </a:t>
            </a:r>
            <a:r>
              <a:rPr lang="en-US" dirty="0" err="1" smtClean="0"/>
              <a:t>prover</a:t>
            </a:r>
            <a:r>
              <a:rPr lang="en-US" dirty="0" smtClean="0"/>
              <a:t> as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r>
              <a:rPr lang="en-US" dirty="0" smtClean="0"/>
              <a:t>. Note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aplicadas</a:t>
            </a:r>
            <a:r>
              <a:rPr lang="en-US" dirty="0" smtClean="0"/>
              <a:t> a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fracinários</a:t>
            </a:r>
            <a:r>
              <a:rPr lang="en-US" dirty="0" smtClean="0"/>
              <a:t>, e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tedioso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diferenciando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argumento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32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6805" r="6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9839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relação</a:t>
            </a:r>
            <a:r>
              <a:rPr lang="en-US" dirty="0" smtClean="0"/>
              <a:t> entre as classes de um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orientado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implementamos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modelando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, um </a:t>
            </a:r>
            <a:r>
              <a:rPr lang="en-US" dirty="0" err="1" smtClean="0"/>
              <a:t>empregado</a:t>
            </a:r>
            <a:r>
              <a:rPr lang="en-US" dirty="0" smtClean="0"/>
              <a:t>, um </a:t>
            </a:r>
            <a:r>
              <a:rPr lang="en-US" dirty="0" err="1" smtClean="0"/>
              <a:t>automóvel</a:t>
            </a:r>
            <a:r>
              <a:rPr lang="en-US" dirty="0" smtClean="0"/>
              <a:t>, um animal, etc.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,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refinar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subgrupos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98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10" y="2552700"/>
            <a:ext cx="6094835" cy="33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53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Além</a:t>
            </a:r>
            <a:r>
              <a:rPr lang="en-US" dirty="0" smtClean="0"/>
              <a:t> do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,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outros cargos,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gerentes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gerentes</a:t>
            </a:r>
            <a:r>
              <a:rPr lang="en-US" dirty="0" smtClean="0"/>
              <a:t> </a:t>
            </a:r>
            <a:r>
              <a:rPr lang="en-US" dirty="0" err="1" smtClean="0"/>
              <a:t>guardam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, mas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, </a:t>
            </a:r>
            <a:r>
              <a:rPr lang="en-US" dirty="0" err="1" smtClean="0"/>
              <a:t>além</a:t>
            </a:r>
            <a:r>
              <a:rPr lang="en-US" dirty="0" smtClean="0"/>
              <a:t> de </a:t>
            </a:r>
            <a:r>
              <a:rPr lang="en-US" dirty="0" err="1" smtClean="0"/>
              <a:t>ter</a:t>
            </a:r>
            <a:r>
              <a:rPr lang="en-US" dirty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 Um </a:t>
            </a:r>
            <a:r>
              <a:rPr lang="en-US" dirty="0" err="1" smtClean="0"/>
              <a:t>gerente</a:t>
            </a:r>
            <a:r>
              <a:rPr lang="en-US" dirty="0" smtClean="0"/>
              <a:t> 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banco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senha</a:t>
            </a:r>
            <a:r>
              <a:rPr lang="en-US" dirty="0" smtClean="0"/>
              <a:t> </a:t>
            </a:r>
            <a:r>
              <a:rPr lang="en-US" dirty="0" err="1" smtClean="0"/>
              <a:t>numérica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5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50" y="1417638"/>
            <a:ext cx="6691495" cy="50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08" y="2202509"/>
            <a:ext cx="6952011" cy="32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(</a:t>
            </a:r>
            <a:r>
              <a:rPr lang="en-US" dirty="0" err="1" smtClean="0"/>
              <a:t>gerente</a:t>
            </a:r>
            <a:r>
              <a:rPr lang="en-US" dirty="0" smtClean="0"/>
              <a:t>)?</a:t>
            </a:r>
          </a:p>
          <a:p>
            <a:pPr lvl="1"/>
            <a:r>
              <a:rPr lang="en-US" dirty="0" err="1" smtClean="0"/>
              <a:t>Poderiamos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deixado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genérica</a:t>
            </a:r>
            <a:r>
              <a:rPr lang="en-US" dirty="0" smtClean="0"/>
              <a:t>, </a:t>
            </a:r>
            <a:r>
              <a:rPr lang="en-US" dirty="0" err="1" smtClean="0"/>
              <a:t>mantendo</a:t>
            </a:r>
            <a:r>
              <a:rPr lang="en-US" dirty="0" smtClean="0"/>
              <a:t> </a:t>
            </a:r>
            <a:r>
              <a:rPr lang="en-US" dirty="0" err="1" smtClean="0"/>
              <a:t>nela</a:t>
            </a:r>
            <a:r>
              <a:rPr lang="en-US" dirty="0" smtClean="0"/>
              <a:t> a </a:t>
            </a:r>
            <a:r>
              <a:rPr lang="en-US" dirty="0" err="1" smtClean="0"/>
              <a:t>senha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, e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funcionários</a:t>
            </a:r>
            <a:r>
              <a:rPr lang="en-US" dirty="0" smtClean="0"/>
              <a:t> </a:t>
            </a:r>
            <a:r>
              <a:rPr lang="en-US" dirty="0" err="1" smtClean="0"/>
              <a:t>gerenciados</a:t>
            </a:r>
            <a:r>
              <a:rPr lang="en-US" dirty="0" smtClean="0"/>
              <a:t>. </a:t>
            </a:r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fosse </a:t>
            </a:r>
            <a:r>
              <a:rPr lang="en-US" dirty="0" err="1" smtClean="0"/>
              <a:t>gerente</a:t>
            </a:r>
            <a:r>
              <a:rPr lang="en-US" dirty="0" smtClean="0"/>
              <a:t>, </a:t>
            </a:r>
            <a:r>
              <a:rPr lang="en-US" dirty="0" err="1" smtClean="0"/>
              <a:t>deixaríamos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vazios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possibilidade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 a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opcionais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?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gerente</a:t>
            </a:r>
            <a:r>
              <a:rPr lang="en-US" dirty="0" smtClean="0"/>
              <a:t> tem o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autentica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funcionário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2361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tivéssemos</a:t>
            </a:r>
            <a:r>
              <a:rPr lang="en-US" dirty="0" smtClean="0"/>
              <a:t> um outro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tem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do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, </a:t>
            </a:r>
            <a:r>
              <a:rPr lang="en-US" dirty="0" err="1" smtClean="0"/>
              <a:t>precisaríamos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</a:t>
            </a:r>
            <a:r>
              <a:rPr lang="en-US" dirty="0" err="1" smtClean="0"/>
              <a:t>copiar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disso, se um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precisarmos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nova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funcionário</a:t>
            </a:r>
            <a:r>
              <a:rPr lang="en-US" dirty="0" smtClean="0"/>
              <a:t>, </a:t>
            </a:r>
            <a:r>
              <a:rPr lang="en-US" dirty="0" err="1" smtClean="0"/>
              <a:t>precisaremos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classes de </a:t>
            </a:r>
            <a:r>
              <a:rPr lang="en-US" dirty="0" err="1" smtClean="0"/>
              <a:t>funcionário</a:t>
            </a:r>
            <a:r>
              <a:rPr lang="en-US" dirty="0" smtClean="0"/>
              <a:t> e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1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Existe</a:t>
            </a:r>
            <a:r>
              <a:rPr lang="en-US" dirty="0" smtClean="0"/>
              <a:t> um </a:t>
            </a:r>
            <a:r>
              <a:rPr lang="en-US" dirty="0" err="1" smtClean="0"/>
              <a:t>jeito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de </a:t>
            </a:r>
            <a:r>
              <a:rPr lang="en-US" dirty="0" err="1" smtClean="0"/>
              <a:t>relacionarmos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delas</a:t>
            </a:r>
            <a:r>
              <a:rPr lang="en-US" dirty="0" smtClean="0"/>
              <a:t> </a:t>
            </a:r>
            <a:r>
              <a:rPr lang="en-US" dirty="0" err="1" smtClean="0"/>
              <a:t>herda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outra</a:t>
            </a:r>
            <a:r>
              <a:rPr lang="en-US" dirty="0" smtClean="0"/>
              <a:t> tem. </a:t>
            </a:r>
            <a:r>
              <a:rPr lang="en-US" dirty="0" err="1" smtClean="0"/>
              <a:t>Isto</a:t>
            </a:r>
            <a:r>
              <a:rPr lang="en-US" dirty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mãe</a:t>
            </a:r>
            <a:r>
              <a:rPr lang="en-US" dirty="0" smtClean="0"/>
              <a:t> 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filha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gostaríamos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Gerente</a:t>
            </a:r>
            <a:r>
              <a:rPr lang="en-US" dirty="0" smtClean="0"/>
              <a:t> </a:t>
            </a:r>
            <a:r>
              <a:rPr lang="en-US" dirty="0" err="1" smtClean="0"/>
              <a:t>tivesse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fum</a:t>
            </a:r>
            <a:r>
              <a:rPr lang="en-US" dirty="0" smtClean="0"/>
              <a:t> </a:t>
            </a:r>
            <a:r>
              <a:rPr lang="en-US" dirty="0" err="1" smtClean="0"/>
              <a:t>Funcionário</a:t>
            </a:r>
            <a:r>
              <a:rPr lang="en-US" dirty="0" smtClean="0"/>
              <a:t> tem.</a:t>
            </a:r>
          </a:p>
        </p:txBody>
      </p:sp>
    </p:spTree>
    <p:extLst>
      <p:ext uri="{BB962C8B-B14F-4D97-AF65-F5344CB8AC3E}">
        <p14:creationId xmlns:p14="http://schemas.microsoft.com/office/powerpoint/2010/main" val="803843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0" y="1562099"/>
            <a:ext cx="7196924" cy="47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56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criarmos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Gerente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possuirá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agora </a:t>
            </a:r>
            <a:r>
              <a:rPr lang="en-US" dirty="0" err="1" smtClean="0"/>
              <a:t>Gerente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/>
              <a:t> </a:t>
            </a:r>
            <a:r>
              <a:rPr lang="en-US" dirty="0" smtClean="0"/>
              <a:t>UM </a:t>
            </a:r>
            <a:r>
              <a:rPr lang="en-US" dirty="0" err="1" smtClean="0"/>
              <a:t>Funcionario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040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86072" y="1958946"/>
            <a:ext cx="3040118" cy="8781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Funcionario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040265" y="4377231"/>
            <a:ext cx="2175374" cy="105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Gerente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813932" y="4377231"/>
            <a:ext cx="2175374" cy="105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Seguranca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5" idx="0"/>
            <a:endCxn id="3" idx="2"/>
          </p:cNvCxnSpPr>
          <p:nvPr/>
        </p:nvCxnSpPr>
        <p:spPr>
          <a:xfrm flipV="1">
            <a:off x="3127952" y="2837094"/>
            <a:ext cx="1378179" cy="1540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3" idx="2"/>
          </p:cNvCxnSpPr>
          <p:nvPr/>
        </p:nvCxnSpPr>
        <p:spPr>
          <a:xfrm flipH="1" flipV="1">
            <a:off x="4506131" y="2837094"/>
            <a:ext cx="1395488" cy="1540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2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guarda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r>
              <a:rPr lang="en-US" dirty="0" smtClean="0"/>
              <a:t>? Uma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Funcionario</a:t>
            </a:r>
            <a:r>
              <a:rPr lang="en-US" dirty="0" smtClean="0"/>
              <a:t>, </a:t>
            </a:r>
            <a:r>
              <a:rPr lang="en-US" dirty="0" err="1" smtClean="0"/>
              <a:t>nunca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 </a:t>
            </a:r>
            <a:r>
              <a:rPr lang="en-US" dirty="0" err="1" smtClean="0"/>
              <a:t>herança</a:t>
            </a:r>
            <a:r>
              <a:rPr lang="en-US" dirty="0" smtClean="0"/>
              <a:t> </a:t>
            </a:r>
            <a:r>
              <a:rPr lang="en-US" dirty="0" err="1" smtClean="0"/>
              <a:t>vimos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Gerente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extensão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.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refereir</a:t>
            </a:r>
            <a:r>
              <a:rPr lang="en-US" dirty="0"/>
              <a:t> </a:t>
            </a:r>
            <a:r>
              <a:rPr lang="en-US" dirty="0" smtClean="0"/>
              <a:t>a um </a:t>
            </a:r>
            <a:r>
              <a:rPr lang="en-US" dirty="0" err="1" smtClean="0"/>
              <a:t>Gerente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um </a:t>
            </a:r>
            <a:r>
              <a:rPr lang="en-US" dirty="0" err="1" smtClean="0"/>
              <a:t>Funcionario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72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Polimorfismo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capacidade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referenciado</a:t>
            </a:r>
            <a:r>
              <a:rPr lang="en-US" dirty="0" smtClean="0"/>
              <a:t> de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Cuidado</a:t>
            </a:r>
            <a:r>
              <a:rPr lang="en-US" dirty="0" smtClean="0"/>
              <a:t>! </a:t>
            </a:r>
            <a:r>
              <a:rPr lang="en-US" dirty="0" err="1" smtClean="0"/>
              <a:t>Polimorfismo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se </a:t>
            </a:r>
            <a:r>
              <a:rPr lang="en-US" dirty="0" err="1" smtClean="0"/>
              <a:t>transoformando</a:t>
            </a:r>
            <a:r>
              <a:rPr lang="en-US" dirty="0" smtClean="0"/>
              <a:t>,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nasce</a:t>
            </a:r>
            <a:r>
              <a:rPr lang="en-US" dirty="0"/>
              <a:t> </a:t>
            </a:r>
            <a:r>
              <a:rPr lang="en-US" dirty="0" smtClean="0"/>
              <a:t>de um </a:t>
            </a:r>
            <a:r>
              <a:rPr lang="en-US" dirty="0" err="1" smtClean="0"/>
              <a:t>tipo</a:t>
            </a:r>
            <a:r>
              <a:rPr lang="en-US" dirty="0" smtClean="0"/>
              <a:t> e </a:t>
            </a:r>
            <a:r>
              <a:rPr lang="en-US" dirty="0" err="1" smtClean="0"/>
              <a:t>morre</a:t>
            </a:r>
            <a:r>
              <a:rPr lang="en-US" dirty="0" smtClean="0"/>
              <a:t> </a:t>
            </a:r>
            <a:r>
              <a:rPr lang="en-US" dirty="0" err="1" smtClean="0"/>
              <a:t>daquele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referimos</a:t>
            </a:r>
            <a:r>
              <a:rPr lang="en-US" dirty="0" smtClean="0"/>
              <a:t> a </a:t>
            </a:r>
            <a:r>
              <a:rPr lang="en-US" dirty="0" err="1" smtClean="0"/>
              <a:t>ele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7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descrevemos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/>
              <a:t> </a:t>
            </a:r>
            <a:r>
              <a:rPr lang="en-US" dirty="0" smtClean="0"/>
              <a:t>de classes,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classes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previstas</a:t>
            </a:r>
            <a:r>
              <a:rPr lang="en-US" dirty="0" smtClean="0"/>
              <a:t> de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instanciadas</a:t>
            </a:r>
            <a:r>
              <a:rPr lang="en-US" dirty="0" smtClean="0"/>
              <a:t>. Ex:</a:t>
            </a:r>
          </a:p>
        </p:txBody>
      </p:sp>
      <p:sp>
        <p:nvSpPr>
          <p:cNvPr id="3" name="Oval 2"/>
          <p:cNvSpPr/>
          <p:nvPr/>
        </p:nvSpPr>
        <p:spPr>
          <a:xfrm>
            <a:off x="3040118" y="3255904"/>
            <a:ext cx="2783397" cy="117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GEOMETRIA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5376969"/>
            <a:ext cx="2312685" cy="1121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3031" y="4869736"/>
            <a:ext cx="1824071" cy="16887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228864" y="4809551"/>
            <a:ext cx="2202397" cy="1694891"/>
          </a:xfrm>
          <a:prstGeom prst="triangle">
            <a:avLst>
              <a:gd name="adj" fmla="val 506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0"/>
            <a:endCxn id="3" idx="3"/>
          </p:cNvCxnSpPr>
          <p:nvPr/>
        </p:nvCxnSpPr>
        <p:spPr>
          <a:xfrm flipV="1">
            <a:off x="1613543" y="4259143"/>
            <a:ext cx="1834194" cy="111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3" idx="4"/>
          </p:cNvCxnSpPr>
          <p:nvPr/>
        </p:nvCxnSpPr>
        <p:spPr>
          <a:xfrm flipV="1">
            <a:off x="4425067" y="4431272"/>
            <a:ext cx="6750" cy="438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3" idx="5"/>
          </p:cNvCxnSpPr>
          <p:nvPr/>
        </p:nvCxnSpPr>
        <p:spPr>
          <a:xfrm flipH="1" flipV="1">
            <a:off x="5415896" y="4259143"/>
            <a:ext cx="1927689" cy="550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42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Geometria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imaginar</a:t>
            </a:r>
            <a:r>
              <a:rPr lang="en-US" dirty="0" smtClean="0"/>
              <a:t> um “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geometria</a:t>
            </a:r>
            <a:r>
              <a:rPr lang="en-US" dirty="0" smtClean="0"/>
              <a:t>”. No </a:t>
            </a:r>
            <a:r>
              <a:rPr lang="en-US" dirty="0" err="1" smtClean="0"/>
              <a:t>mundo</a:t>
            </a:r>
            <a:r>
              <a:rPr lang="en-US" dirty="0" smtClean="0"/>
              <a:t> real,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identificamos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</a:t>
            </a:r>
            <a:r>
              <a:rPr lang="en-US" dirty="0" err="1" smtClean="0"/>
              <a:t>geométrica</a:t>
            </a:r>
            <a:r>
              <a:rPr lang="en-US" dirty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subclasse</a:t>
            </a:r>
            <a:r>
              <a:rPr lang="en-US" dirty="0" smtClean="0"/>
              <a:t> de </a:t>
            </a:r>
            <a:r>
              <a:rPr lang="en-US" dirty="0" err="1" smtClean="0"/>
              <a:t>Geometria</a:t>
            </a:r>
            <a:r>
              <a:rPr lang="en-US" dirty="0" smtClean="0"/>
              <a:t>: </a:t>
            </a:r>
            <a:r>
              <a:rPr lang="en-US" dirty="0" err="1" smtClean="0"/>
              <a:t>retangulo</a:t>
            </a:r>
            <a:r>
              <a:rPr lang="en-US" dirty="0" smtClean="0"/>
              <a:t>, </a:t>
            </a:r>
            <a:r>
              <a:rPr lang="en-US" dirty="0" err="1" smtClean="0"/>
              <a:t>circulo</a:t>
            </a:r>
            <a:r>
              <a:rPr lang="en-US" dirty="0" smtClean="0"/>
              <a:t>, </a:t>
            </a:r>
            <a:r>
              <a:rPr lang="en-US" dirty="0" err="1" smtClean="0"/>
              <a:t>triangulo</a:t>
            </a:r>
            <a:r>
              <a:rPr lang="en-US" dirty="0" smtClean="0"/>
              <a:t>…etc.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Geometria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94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se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for </a:t>
            </a:r>
            <a:r>
              <a:rPr lang="en-US" dirty="0" err="1" smtClean="0"/>
              <a:t>muito</a:t>
            </a:r>
            <a:r>
              <a:rPr lang="en-US" dirty="0" smtClean="0"/>
              <a:t> superior, de </a:t>
            </a:r>
            <a:r>
              <a:rPr lang="en-US" dirty="0" err="1" smtClean="0"/>
              <a:t>que</a:t>
            </a:r>
            <a:r>
              <a:rPr lang="en-US" dirty="0" smtClean="0"/>
              <a:t> forma </a:t>
            </a:r>
            <a:r>
              <a:rPr lang="en-US" dirty="0" err="1" smtClean="0"/>
              <a:t>armazenaremos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manipularemos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dados?</a:t>
            </a:r>
          </a:p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estruturada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de </a:t>
            </a:r>
            <a:r>
              <a:rPr lang="en-US" dirty="0" err="1" smtClean="0"/>
              <a:t>representação</a:t>
            </a:r>
            <a:r>
              <a:rPr lang="en-US" dirty="0" smtClean="0"/>
              <a:t> dos dados </a:t>
            </a:r>
            <a:r>
              <a:rPr lang="en-US" dirty="0" err="1" smtClean="0"/>
              <a:t>seria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arrays;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57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superclasse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err="1"/>
              <a:t>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instanciadas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abstratos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cujo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subclasses;</a:t>
            </a:r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concretos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– com o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previsto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568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r>
              <a:rPr lang="en-US" dirty="0" smtClean="0"/>
              <a:t> -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abstratos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implementados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classes </a:t>
            </a:r>
            <a:r>
              <a:rPr lang="en-US" dirty="0" err="1" smtClean="0"/>
              <a:t>abstratas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outro </a:t>
            </a:r>
            <a:r>
              <a:rPr lang="en-US" dirty="0" err="1" smtClean="0"/>
              <a:t>lado</a:t>
            </a:r>
            <a:r>
              <a:rPr lang="en-US" dirty="0" smtClean="0"/>
              <a:t>,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concretos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implementados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classes </a:t>
            </a:r>
            <a:r>
              <a:rPr lang="en-US" dirty="0" err="1" smtClean="0"/>
              <a:t>abstratas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7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usa</a:t>
            </a:r>
            <a:r>
              <a:rPr lang="en-US" dirty="0" smtClean="0"/>
              <a:t>-se o </a:t>
            </a:r>
            <a:r>
              <a:rPr lang="en-US" dirty="0" err="1" smtClean="0"/>
              <a:t>modificador</a:t>
            </a:r>
            <a:r>
              <a:rPr lang="en-US" dirty="0" smtClean="0"/>
              <a:t>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991500"/>
            <a:ext cx="5537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1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Além</a:t>
            </a:r>
            <a:r>
              <a:rPr lang="en-US" dirty="0" smtClean="0"/>
              <a:t> de classes </a:t>
            </a:r>
            <a:r>
              <a:rPr lang="en-US" dirty="0" err="1" smtClean="0"/>
              <a:t>Abstratas</a:t>
            </a:r>
            <a:r>
              <a:rPr lang="en-US" dirty="0" smtClean="0"/>
              <a:t>,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subclasses </a:t>
            </a:r>
            <a:r>
              <a:rPr lang="en-US" dirty="0" err="1" smtClean="0"/>
              <a:t>abstratas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única</a:t>
            </a:r>
            <a:r>
              <a:rPr lang="en-US" dirty="0" smtClean="0"/>
              <a:t> forma de extender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</a:t>
            </a:r>
            <a:r>
              <a:rPr lang="en-US" dirty="0" err="1" smtClean="0"/>
              <a:t>obrigatoriamente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/>
              <a:t> </a:t>
            </a:r>
            <a:r>
              <a:rPr lang="en-US" dirty="0" err="1" smtClean="0"/>
              <a:t>abstratos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74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Restrição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Além</a:t>
            </a:r>
            <a:r>
              <a:rPr lang="en-US" dirty="0" smtClean="0"/>
              <a:t> de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constantes</a:t>
            </a:r>
            <a:r>
              <a:rPr lang="en-US" dirty="0" smtClean="0"/>
              <a:t>, o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restringir</a:t>
            </a:r>
            <a:r>
              <a:rPr lang="en-US" dirty="0" smtClean="0"/>
              <a:t> a </a:t>
            </a:r>
            <a:r>
              <a:rPr lang="en-US" dirty="0" err="1" smtClean="0"/>
              <a:t>herança</a:t>
            </a:r>
            <a:r>
              <a:rPr lang="en-US" dirty="0" smtClean="0"/>
              <a:t> de classes e </a:t>
            </a:r>
            <a:r>
              <a:rPr lang="en-US" dirty="0" err="1" smtClean="0"/>
              <a:t>métodos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332163"/>
            <a:ext cx="6807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6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Restrição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mostrou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Quadrado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estender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Quadrado</a:t>
            </a:r>
            <a:r>
              <a:rPr lang="en-US" dirty="0" smtClean="0"/>
              <a:t>.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construtores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final,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final;</a:t>
            </a:r>
          </a:p>
          <a:p>
            <a:r>
              <a:rPr lang="en-US" dirty="0" smtClean="0"/>
              <a:t>Uma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concreta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final,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estendida</a:t>
            </a:r>
            <a:r>
              <a:rPr lang="en-US" dirty="0" smtClean="0"/>
              <a:t>, mas a </a:t>
            </a:r>
            <a:r>
              <a:rPr lang="en-US" dirty="0" err="1" smtClean="0"/>
              <a:t>subclasse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sobrecarregar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final;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85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b="1" dirty="0" smtClean="0"/>
              <a:t>this</a:t>
            </a:r>
            <a:r>
              <a:rPr lang="en-US" dirty="0" smtClean="0"/>
              <a:t> e </a:t>
            </a:r>
            <a:r>
              <a:rPr lang="en-US" b="1" dirty="0" smtClean="0"/>
              <a:t>super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acessamos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explicitamente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 dos </a:t>
            </a:r>
            <a:r>
              <a:rPr lang="en-US" dirty="0" err="1" smtClean="0"/>
              <a:t>programas</a:t>
            </a:r>
            <a:r>
              <a:rPr lang="en-US" dirty="0" smtClean="0"/>
              <a:t>. </a:t>
            </a:r>
            <a:r>
              <a:rPr lang="en-US" dirty="0" err="1" smtClean="0"/>
              <a:t>Entretanto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instanciado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,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implícitas</a:t>
            </a:r>
            <a:r>
              <a:rPr lang="en-US" dirty="0" smtClean="0"/>
              <a:t>: </a:t>
            </a:r>
            <a:r>
              <a:rPr lang="en-US" b="1" dirty="0" smtClean="0"/>
              <a:t>super</a:t>
            </a:r>
            <a:r>
              <a:rPr lang="en-US" dirty="0" smtClean="0"/>
              <a:t> e </a:t>
            </a:r>
            <a:r>
              <a:rPr lang="en-US" b="1" dirty="0" smtClean="0"/>
              <a:t>this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referência</a:t>
            </a:r>
            <a:r>
              <a:rPr lang="en-US" dirty="0" smtClean="0"/>
              <a:t> super </a:t>
            </a:r>
            <a:r>
              <a:rPr lang="en-US" dirty="0" err="1" smtClean="0"/>
              <a:t>diz</a:t>
            </a:r>
            <a:r>
              <a:rPr lang="en-US" dirty="0" smtClean="0"/>
              <a:t> </a:t>
            </a:r>
            <a:r>
              <a:rPr lang="en-US" dirty="0" err="1" smtClean="0"/>
              <a:t>respeito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superclasse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 smtClean="0"/>
              <a:t>, e a </a:t>
            </a:r>
            <a:r>
              <a:rPr lang="en-US" dirty="0" err="1" smtClean="0"/>
              <a:t>referência</a:t>
            </a:r>
            <a:r>
              <a:rPr lang="en-US" dirty="0" smtClean="0"/>
              <a:t> this </a:t>
            </a:r>
            <a:r>
              <a:rPr lang="en-US" dirty="0" err="1" smtClean="0"/>
              <a:t>referencia</a:t>
            </a:r>
            <a:r>
              <a:rPr lang="en-US" dirty="0" smtClean="0"/>
              <a:t> o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24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obrigar</a:t>
            </a:r>
            <a:r>
              <a:rPr lang="en-US" dirty="0" smtClean="0"/>
              <a:t>”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r>
              <a:rPr lang="en-US" dirty="0" smtClean="0"/>
              <a:t> de classes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, </a:t>
            </a:r>
            <a:r>
              <a:rPr lang="en-US" dirty="0" err="1" smtClean="0"/>
              <a:t>contudo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implementados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 </a:t>
            </a:r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dizer</a:t>
            </a:r>
            <a:r>
              <a:rPr lang="en-US" dirty="0" smtClean="0"/>
              <a:t>, a </a:t>
            </a:r>
            <a:r>
              <a:rPr lang="en-US" dirty="0" err="1" smtClean="0"/>
              <a:t>grosso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interface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contrato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assumido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87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7" y="2235750"/>
            <a:ext cx="8969043" cy="35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3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b="1" dirty="0" smtClean="0"/>
              <a:t>interfaces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assinaturas</a:t>
            </a:r>
            <a:r>
              <a:rPr lang="en-US" dirty="0" smtClean="0"/>
              <a:t> de </a:t>
            </a:r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r>
              <a:rPr lang="en-US" dirty="0" smtClean="0"/>
              <a:t> e </a:t>
            </a:r>
            <a:r>
              <a:rPr lang="en-US" dirty="0" err="1" smtClean="0"/>
              <a:t>propriedades</a:t>
            </a:r>
            <a:r>
              <a:rPr lang="en-US" dirty="0" smtClean="0"/>
              <a:t>, </a:t>
            </a:r>
            <a:r>
              <a:rPr lang="en-US" dirty="0" err="1" smtClean="0"/>
              <a:t>cabendo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utilizará</a:t>
            </a:r>
            <a:r>
              <a:rPr lang="en-US" dirty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a </a:t>
            </a:r>
            <a:r>
              <a:rPr lang="en-US" dirty="0" err="1" smtClean="0"/>
              <a:t>implementação</a:t>
            </a:r>
            <a:r>
              <a:rPr lang="en-US" dirty="0"/>
              <a:t> </a:t>
            </a:r>
            <a:r>
              <a:rPr lang="en-US" dirty="0" smtClean="0"/>
              <a:t>das </a:t>
            </a:r>
            <a:r>
              <a:rPr lang="en-US" dirty="0" err="1" smtClean="0"/>
              <a:t>assinaturas</a:t>
            </a:r>
            <a:r>
              <a:rPr lang="en-US" dirty="0" smtClean="0"/>
              <a:t>, </a:t>
            </a:r>
            <a:r>
              <a:rPr lang="en-US" dirty="0" err="1" smtClean="0"/>
              <a:t>dando</a:t>
            </a:r>
            <a:r>
              <a:rPr lang="en-US" dirty="0" smtClean="0"/>
              <a:t> </a:t>
            </a:r>
            <a:r>
              <a:rPr lang="en-US" dirty="0" err="1" smtClean="0"/>
              <a:t>comportamentos</a:t>
            </a:r>
            <a:r>
              <a:rPr lang="en-US" dirty="0"/>
              <a:t> </a:t>
            </a:r>
            <a:r>
              <a:rPr lang="en-US" dirty="0" err="1" smtClean="0"/>
              <a:t>práticos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10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" y="1408340"/>
            <a:ext cx="9177823" cy="47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2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119"/>
            <a:ext cx="9144000" cy="51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7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possivel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implemente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interface. </a:t>
            </a:r>
            <a:r>
              <a:rPr lang="en-US" dirty="0" err="1" smtClean="0"/>
              <a:t>Diferente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estender</a:t>
            </a:r>
            <a:r>
              <a:rPr lang="en-US" dirty="0" smtClean="0"/>
              <a:t> de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interface </a:t>
            </a:r>
            <a:r>
              <a:rPr lang="en-US" dirty="0" err="1" smtClean="0"/>
              <a:t>chamamos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r>
              <a:rPr lang="en-US" dirty="0" smtClean="0"/>
              <a:t> </a:t>
            </a:r>
            <a:r>
              <a:rPr lang="en-US" dirty="0" err="1" smtClean="0"/>
              <a:t>múltipla</a:t>
            </a:r>
            <a:r>
              <a:rPr lang="en-US" dirty="0" smtClean="0"/>
              <a:t> com interface.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32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b="1" dirty="0" smtClean="0"/>
              <a:t>this</a:t>
            </a:r>
            <a:r>
              <a:rPr lang="en-US" dirty="0" smtClean="0"/>
              <a:t> e </a:t>
            </a:r>
            <a:r>
              <a:rPr lang="en-US" b="1" dirty="0" smtClean="0"/>
              <a:t>super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032000"/>
            <a:ext cx="6781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b="1" dirty="0" smtClean="0"/>
              <a:t>this</a:t>
            </a:r>
            <a:r>
              <a:rPr lang="en-US" dirty="0" smtClean="0"/>
              <a:t> e </a:t>
            </a:r>
            <a:r>
              <a:rPr lang="en-US" b="1" dirty="0" smtClean="0"/>
              <a:t>super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140"/>
            <a:ext cx="9144000" cy="53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b="1" dirty="0" err="1" smtClean="0"/>
              <a:t>instanceOf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Sabendo</a:t>
            </a:r>
            <a:r>
              <a:rPr lang="en-US" dirty="0" smtClean="0"/>
              <a:t>-se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trabalhar</a:t>
            </a:r>
            <a:r>
              <a:rPr lang="en-US" dirty="0" smtClean="0"/>
              <a:t> com </a:t>
            </a:r>
            <a:r>
              <a:rPr lang="en-US" dirty="0" err="1" smtClean="0"/>
              <a:t>objetos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classes-</a:t>
            </a:r>
            <a:r>
              <a:rPr lang="en-US" dirty="0" err="1" smtClean="0"/>
              <a:t>pai</a:t>
            </a:r>
            <a:r>
              <a:rPr lang="en-US" dirty="0" smtClean="0"/>
              <a:t>,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querer</a:t>
            </a:r>
            <a:r>
              <a:rPr lang="en-US" dirty="0" smtClean="0"/>
              <a:t> saber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tem.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792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b="1" dirty="0" err="1" smtClean="0"/>
              <a:t>instanceOf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38300"/>
            <a:ext cx="8674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um software, </a:t>
            </a:r>
            <a:r>
              <a:rPr lang="en-US" dirty="0" err="1" smtClean="0"/>
              <a:t>esperamos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tolerante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falhas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</a:t>
            </a:r>
            <a:r>
              <a:rPr lang="en-US" dirty="0" err="1" smtClean="0"/>
              <a:t>relativas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de </a:t>
            </a:r>
            <a:r>
              <a:rPr lang="en-US" dirty="0" err="1" smtClean="0"/>
              <a:t>ocorrer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codificar</a:t>
            </a:r>
            <a:r>
              <a:rPr lang="en-US" dirty="0" smtClean="0"/>
              <a:t> </a:t>
            </a:r>
            <a:r>
              <a:rPr lang="en-US" dirty="0" err="1" smtClean="0"/>
              <a:t>estratégias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tolerância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correção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conhecido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9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exce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valor </a:t>
            </a:r>
            <a:r>
              <a:rPr lang="en-US" dirty="0" err="1" smtClean="0"/>
              <a:t>ilegal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previsto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modelagem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pede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a </a:t>
            </a:r>
            <a:r>
              <a:rPr lang="en-US" dirty="0" err="1" smtClean="0"/>
              <a:t>digitação</a:t>
            </a:r>
            <a:r>
              <a:rPr lang="en-US" dirty="0" smtClean="0"/>
              <a:t> de um valor </a:t>
            </a:r>
            <a:r>
              <a:rPr lang="en-US" dirty="0" err="1" smtClean="0"/>
              <a:t>inteiro</a:t>
            </a:r>
            <a:r>
              <a:rPr lang="en-US" dirty="0" smtClean="0"/>
              <a:t> e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digita</a:t>
            </a:r>
            <a:r>
              <a:rPr lang="en-US" dirty="0" smtClean="0"/>
              <a:t> um valor </a:t>
            </a:r>
            <a:r>
              <a:rPr lang="en-US" dirty="0" err="1" smtClean="0"/>
              <a:t>fracionário</a:t>
            </a:r>
            <a:r>
              <a:rPr lang="en-US" dirty="0" smtClean="0"/>
              <a:t>,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valor </a:t>
            </a:r>
            <a:r>
              <a:rPr lang="en-US" dirty="0" err="1" smtClean="0"/>
              <a:t>digitado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. </a:t>
            </a:r>
            <a:r>
              <a:rPr lang="en-US" dirty="0" err="1" smtClean="0"/>
              <a:t>Entretanto</a:t>
            </a:r>
            <a:r>
              <a:rPr lang="en-US" dirty="0" smtClean="0"/>
              <a:t>,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, e </a:t>
            </a:r>
            <a:r>
              <a:rPr lang="en-US" dirty="0" err="1" smtClean="0"/>
              <a:t>deve</a:t>
            </a:r>
            <a:r>
              <a:rPr lang="en-US" dirty="0" smtClean="0"/>
              <a:t>,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prevista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893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dirty="0" smtClean="0"/>
              <a:t> 3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ry</a:t>
            </a:r>
            <a:r>
              <a:rPr lang="en-US" dirty="0" smtClean="0"/>
              <a:t> –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pasíveis</a:t>
            </a:r>
            <a:r>
              <a:rPr lang="en-US" dirty="0" smtClean="0"/>
              <a:t> de </a:t>
            </a:r>
            <a:r>
              <a:rPr lang="en-US" dirty="0" err="1" smtClean="0"/>
              <a:t>gerarem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agrega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try.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contido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try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protegido</a:t>
            </a:r>
            <a:r>
              <a:rPr lang="en-US" dirty="0" smtClean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00892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dirty="0" smtClean="0"/>
              <a:t> 3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atch </a:t>
            </a:r>
            <a:r>
              <a:rPr lang="en-US" dirty="0" smtClean="0"/>
              <a:t>–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alternativos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try,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try </a:t>
            </a:r>
            <a:r>
              <a:rPr lang="en-US" dirty="0" err="1" smtClean="0"/>
              <a:t>gerarem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/>
              <a:t>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catch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lugar</a:t>
            </a:r>
            <a:r>
              <a:rPr lang="en-US" dirty="0" smtClean="0"/>
              <a:t> deles. O </a:t>
            </a:r>
            <a:r>
              <a:rPr lang="en-US" dirty="0" err="1" smtClean="0"/>
              <a:t>bloco</a:t>
            </a:r>
            <a:r>
              <a:rPr lang="en-US" dirty="0" smtClean="0"/>
              <a:t> catch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r>
              <a:rPr lang="en-US" dirty="0" smtClean="0"/>
              <a:t>, mas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a um </a:t>
            </a:r>
            <a:r>
              <a:rPr lang="en-US" dirty="0" err="1" smtClean="0"/>
              <a:t>bloco</a:t>
            </a:r>
            <a:r>
              <a:rPr lang="en-US" dirty="0" smtClean="0"/>
              <a:t> try.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176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String e o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matricula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nada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vincule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Porém</a:t>
            </a:r>
            <a:r>
              <a:rPr lang="en-US" dirty="0" smtClean="0"/>
              <a:t> a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conceitual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associação</a:t>
            </a:r>
            <a:r>
              <a:rPr lang="en-US" dirty="0" smtClean="0"/>
              <a:t> entre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matricula</a:t>
            </a:r>
            <a:r>
              <a:rPr lang="en-US" dirty="0" smtClean="0"/>
              <a:t>.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parte do </a:t>
            </a:r>
            <a:r>
              <a:rPr lang="en-US" dirty="0" err="1" smtClean="0"/>
              <a:t>mesmo</a:t>
            </a:r>
            <a:r>
              <a:rPr lang="en-US" dirty="0" smtClean="0"/>
              <a:t> “</a:t>
            </a:r>
            <a:r>
              <a:rPr lang="en-US" dirty="0" err="1" smtClean="0"/>
              <a:t>objeto</a:t>
            </a:r>
            <a:r>
              <a:rPr lang="en-US" dirty="0" smtClean="0"/>
              <a:t>”,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74118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dirty="0" smtClean="0"/>
              <a:t> 3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f</a:t>
            </a:r>
            <a:r>
              <a:rPr lang="en-US" b="1" dirty="0" smtClean="0"/>
              <a:t>inally</a:t>
            </a:r>
            <a:r>
              <a:rPr lang="en-US" dirty="0" smtClean="0"/>
              <a:t> –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delimitar</a:t>
            </a:r>
            <a:r>
              <a:rPr lang="en-US" dirty="0" smtClean="0"/>
              <a:t> um </a:t>
            </a:r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final de um </a:t>
            </a:r>
            <a:r>
              <a:rPr lang="en-US" dirty="0" err="1" smtClean="0"/>
              <a:t>bloco</a:t>
            </a:r>
            <a:r>
              <a:rPr lang="en-US" dirty="0" smtClean="0"/>
              <a:t> try-catch, </a:t>
            </a:r>
            <a:r>
              <a:rPr lang="en-US" dirty="0" err="1" smtClean="0"/>
              <a:t>independente</a:t>
            </a:r>
            <a:r>
              <a:rPr lang="en-US" dirty="0" smtClean="0"/>
              <a:t> de </a:t>
            </a:r>
            <a:r>
              <a:rPr lang="en-US" dirty="0" err="1" smtClean="0"/>
              <a:t>qual</a:t>
            </a:r>
            <a:r>
              <a:rPr lang="en-US" dirty="0" smtClean="0"/>
              <a:t> dos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processado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virtual.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24892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660"/>
            <a:ext cx="9144000" cy="37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922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Error</a:t>
            </a:r>
          </a:p>
          <a:p>
            <a:pPr lvl="1"/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falha</a:t>
            </a:r>
            <a:r>
              <a:rPr lang="en-US" dirty="0"/>
              <a:t> de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recuperação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execução</a:t>
            </a:r>
            <a:r>
              <a:rPr lang="en-US" dirty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RuntimeException</a:t>
            </a:r>
            <a:endParaRPr lang="en-US" dirty="0" smtClean="0"/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um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São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plausíveis</a:t>
            </a:r>
            <a:r>
              <a:rPr lang="en-US" dirty="0" smtClean="0"/>
              <a:t>, </a:t>
            </a:r>
            <a:r>
              <a:rPr lang="en-US" dirty="0" err="1" smtClean="0"/>
              <a:t>previsíveis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452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Pendentes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Caso</a:t>
            </a:r>
            <a:r>
              <a:rPr lang="en-US" dirty="0" smtClean="0"/>
              <a:t> um </a:t>
            </a:r>
            <a:r>
              <a:rPr lang="en-US" dirty="0" err="1" smtClean="0"/>
              <a:t>m</a:t>
            </a:r>
            <a:r>
              <a:rPr lang="en-US" dirty="0" err="1" smtClean="0"/>
              <a:t>étodo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,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deixar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tomada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contornar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: um </a:t>
            </a:r>
            <a:r>
              <a:rPr lang="en-US" dirty="0" err="1" smtClean="0"/>
              <a:t>bloco</a:t>
            </a:r>
            <a:r>
              <a:rPr lang="en-US" dirty="0" smtClean="0"/>
              <a:t> try-catch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então</a:t>
            </a:r>
            <a:r>
              <a:rPr lang="en-US" dirty="0"/>
              <a:t> </a:t>
            </a:r>
            <a:r>
              <a:rPr lang="en-US" dirty="0" err="1" smtClean="0"/>
              <a:t>realizando</a:t>
            </a:r>
            <a:r>
              <a:rPr lang="en-US" dirty="0" smtClean="0"/>
              <a:t> a </a:t>
            </a:r>
            <a:r>
              <a:rPr lang="en-US" dirty="0" err="1" smtClean="0"/>
              <a:t>sinalização</a:t>
            </a:r>
            <a:r>
              <a:rPr lang="en-US" dirty="0" smtClean="0"/>
              <a:t> das </a:t>
            </a:r>
            <a:r>
              <a:rPr lang="en-US" dirty="0" err="1" smtClean="0"/>
              <a:t>exceções</a:t>
            </a:r>
            <a:r>
              <a:rPr lang="en-US" dirty="0" smtClean="0"/>
              <a:t>, </a:t>
            </a:r>
            <a:r>
              <a:rPr lang="en-US" dirty="0" err="1" smtClean="0"/>
              <a:t>deixando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fora</a:t>
            </a:r>
            <a:r>
              <a:rPr lang="en-US" dirty="0" smtClean="0"/>
              <a:t> do </a:t>
            </a:r>
            <a:r>
              <a:rPr lang="en-US" dirty="0" err="1" smtClean="0"/>
              <a:t>trecho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gerou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misturar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 com a </a:t>
            </a:r>
            <a:r>
              <a:rPr lang="en-US" dirty="0" err="1" smtClean="0"/>
              <a:t>lógica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com </a:t>
            </a:r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pendentes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cujo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chamar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007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Pendentes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1400"/>
            <a:ext cx="9144000" cy="28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307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implementadas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Como as </a:t>
            </a:r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r>
              <a:rPr lang="en-US" dirty="0" smtClean="0"/>
              <a:t> de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subclasse</a:t>
            </a:r>
            <a:r>
              <a:rPr lang="en-US" dirty="0" smtClean="0"/>
              <a:t> de </a:t>
            </a:r>
            <a:r>
              <a:rPr lang="en-US" dirty="0" err="1" smtClean="0"/>
              <a:t>Throwable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possivel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classes </a:t>
            </a:r>
            <a:r>
              <a:rPr lang="en-US" dirty="0" err="1" smtClean="0"/>
              <a:t>estendidas</a:t>
            </a:r>
            <a:r>
              <a:rPr lang="en-US" dirty="0" smtClean="0"/>
              <a:t> de 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de </a:t>
            </a:r>
            <a:r>
              <a:rPr lang="en-US" dirty="0" err="1" smtClean="0"/>
              <a:t>suas</a:t>
            </a:r>
            <a:r>
              <a:rPr lang="en-US" dirty="0" smtClean="0"/>
              <a:t> subclasses. Subclasses </a:t>
            </a:r>
            <a:r>
              <a:rPr lang="en-US" dirty="0" err="1" smtClean="0"/>
              <a:t>implementadas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igualmente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092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implementadas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4" y="2565399"/>
            <a:ext cx="8687636" cy="26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769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Sinalizando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optar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forçar</a:t>
            </a:r>
            <a:r>
              <a:rPr lang="en-US" dirty="0" smtClean="0"/>
              <a:t>”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sinalizar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determinados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conhecidos</a:t>
            </a:r>
            <a:r>
              <a:rPr lang="en-US" dirty="0" smtClean="0"/>
              <a:t>.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sinalização</a:t>
            </a:r>
            <a:r>
              <a:rPr lang="en-US" dirty="0" smtClean="0"/>
              <a:t> </a:t>
            </a:r>
            <a:r>
              <a:rPr lang="en-US" dirty="0" err="1" smtClean="0"/>
              <a:t>programada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com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pendentes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069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Sinalizando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983890"/>
            <a:ext cx="6565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3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final dos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setenta</a:t>
            </a:r>
            <a:r>
              <a:rPr lang="en-US" dirty="0"/>
              <a:t>, com a </a:t>
            </a:r>
            <a:r>
              <a:rPr lang="en-US" dirty="0" err="1"/>
              <a:t>popularização</a:t>
            </a:r>
            <a:r>
              <a:rPr lang="en-US" dirty="0"/>
              <a:t> dos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e o </a:t>
            </a:r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presença</a:t>
            </a:r>
            <a:r>
              <a:rPr lang="en-US" dirty="0"/>
              <a:t> da </a:t>
            </a:r>
            <a:r>
              <a:rPr lang="en-US" dirty="0" err="1"/>
              <a:t>informática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sociedade</a:t>
            </a:r>
            <a:r>
              <a:rPr lang="en-US" dirty="0"/>
              <a:t>, </a:t>
            </a:r>
            <a:r>
              <a:rPr lang="en-US" dirty="0" err="1"/>
              <a:t>pesquisadores</a:t>
            </a:r>
            <a:r>
              <a:rPr lang="en-US" dirty="0"/>
              <a:t> </a:t>
            </a:r>
            <a:r>
              <a:rPr lang="en-US" dirty="0" err="1"/>
              <a:t>começaram</a:t>
            </a:r>
            <a:r>
              <a:rPr lang="en-US" dirty="0"/>
              <a:t> a </a:t>
            </a:r>
            <a:r>
              <a:rPr lang="en-US" dirty="0" err="1"/>
              <a:t>notar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fiel</a:t>
            </a:r>
            <a:r>
              <a:rPr lang="en-US" dirty="0"/>
              <a:t> à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eram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carteira</a:t>
            </a:r>
            <a:r>
              <a:rPr lang="en-US" dirty="0"/>
              <a:t> de </a:t>
            </a:r>
            <a:r>
              <a:rPr lang="en-US" dirty="0" err="1"/>
              <a:t>estudante</a:t>
            </a:r>
            <a:r>
              <a:rPr lang="en-US" dirty="0"/>
              <a:t> </a:t>
            </a:r>
            <a:r>
              <a:rPr lang="en-US" dirty="0" err="1"/>
              <a:t>deveria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de dado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representasse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,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era </a:t>
            </a:r>
            <a:r>
              <a:rPr lang="en-US" dirty="0" err="1"/>
              <a:t>conceituada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 (e </a:t>
            </a:r>
            <a:r>
              <a:rPr lang="en-US" dirty="0" err="1"/>
              <a:t>não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variáveis</a:t>
            </a:r>
            <a:r>
              <a:rPr lang="en-US" dirty="0"/>
              <a:t> </a:t>
            </a:r>
            <a:r>
              <a:rPr lang="en-US" dirty="0" err="1"/>
              <a:t>alocadas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memória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surgiu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Orientação</a:t>
            </a:r>
            <a:r>
              <a:rPr lang="en-US" dirty="0"/>
              <a:t> a </a:t>
            </a:r>
            <a:r>
              <a:rPr lang="en-US" dirty="0" err="1" smtClean="0"/>
              <a:t>Objeto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1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8780</TotalTime>
  <Words>3347</Words>
  <Application>Microsoft Macintosh PowerPoint</Application>
  <PresentationFormat>On-screen Show (4:3)</PresentationFormat>
  <Paragraphs>224</Paragraphs>
  <Slides>88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INTRODUÇÃO ORIENTAÇÃO A OBJETOS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Tipos agregados de dados</vt:lpstr>
      <vt:lpstr>Tipos agregados de dados</vt:lpstr>
      <vt:lpstr>Tipos agregados de dados</vt:lpstr>
      <vt:lpstr>Tipos agregados de dados</vt:lpstr>
      <vt:lpstr>Tipos agregados de dados</vt:lpstr>
      <vt:lpstr>Criando Objetos</vt:lpstr>
      <vt:lpstr>Criando Objetos</vt:lpstr>
      <vt:lpstr>Criando Objetos</vt:lpstr>
      <vt:lpstr>Alocação de Memória</vt:lpstr>
      <vt:lpstr>Alocação de Memória </vt:lpstr>
      <vt:lpstr>Alocação de Memória </vt:lpstr>
      <vt:lpstr>Alocação de Memória </vt:lpstr>
      <vt:lpstr>Atribuição de referências</vt:lpstr>
      <vt:lpstr>Atribuição de referências</vt:lpstr>
      <vt:lpstr>Passagem de Valor</vt:lpstr>
      <vt:lpstr>Passagem de Valor</vt:lpstr>
      <vt:lpstr>Passagem de Valor</vt:lpstr>
      <vt:lpstr>Construtores</vt:lpstr>
      <vt:lpstr>Construtores</vt:lpstr>
      <vt:lpstr>Construtores</vt:lpstr>
      <vt:lpstr>Construtores</vt:lpstr>
      <vt:lpstr>Encapsulamento e sobrecarga de métodos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Encapsulamento</vt:lpstr>
      <vt:lpstr>Encapsulamento</vt:lpstr>
      <vt:lpstr>Sobrecarga de métodos</vt:lpstr>
      <vt:lpstr>Sobrecarga de métodos</vt:lpstr>
      <vt:lpstr>Sobrecarga de métodos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Classes Abstratas</vt:lpstr>
      <vt:lpstr>Classes Abstratas</vt:lpstr>
      <vt:lpstr>Classes Abstratas</vt:lpstr>
      <vt:lpstr>Classes Abstratas - Métodos</vt:lpstr>
      <vt:lpstr>Classes Abstratas</vt:lpstr>
      <vt:lpstr>Classes Abstratas</vt:lpstr>
      <vt:lpstr>Restrição de Herança</vt:lpstr>
      <vt:lpstr>Restrição de Herança</vt:lpstr>
      <vt:lpstr>Referências this e super</vt:lpstr>
      <vt:lpstr>Interface</vt:lpstr>
      <vt:lpstr>Interface</vt:lpstr>
      <vt:lpstr>Interface</vt:lpstr>
      <vt:lpstr>Interface</vt:lpstr>
      <vt:lpstr>Interface</vt:lpstr>
      <vt:lpstr>Referências this e super</vt:lpstr>
      <vt:lpstr>Referências this e super</vt:lpstr>
      <vt:lpstr>Operador instanceOf</vt:lpstr>
      <vt:lpstr>Operador instanceOf</vt:lpstr>
      <vt:lpstr>Tratamento de Exceções</vt:lpstr>
      <vt:lpstr>O que são exceções? </vt:lpstr>
      <vt:lpstr>Tratamento de Exceções</vt:lpstr>
      <vt:lpstr>Tratamento de Exceções</vt:lpstr>
      <vt:lpstr>Tratamento de Exceções</vt:lpstr>
      <vt:lpstr>Hierarquia de Exceções</vt:lpstr>
      <vt:lpstr>Hierarquia de Exceções</vt:lpstr>
      <vt:lpstr>Tratamento de Exceções Pendentes</vt:lpstr>
      <vt:lpstr>Tratamento de Exceções Pendentes</vt:lpstr>
      <vt:lpstr>Exceções implementadas pelo programador</vt:lpstr>
      <vt:lpstr>Exceções implementadas pelo programador</vt:lpstr>
      <vt:lpstr>Sinalizando uma exceção</vt:lpstr>
      <vt:lpstr>Sinalizando uma exceção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133</cp:revision>
  <dcterms:created xsi:type="dcterms:W3CDTF">2014-11-13T11:49:35Z</dcterms:created>
  <dcterms:modified xsi:type="dcterms:W3CDTF">2014-12-07T21:56:37Z</dcterms:modified>
</cp:coreProperties>
</file>