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47"/>
  </p:notesMasterIdLst>
  <p:sldIdLst>
    <p:sldId id="256" r:id="rId2"/>
    <p:sldId id="25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48" r:id="rId28"/>
    <p:sldId id="349" r:id="rId29"/>
    <p:sldId id="350" r:id="rId30"/>
    <p:sldId id="351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7" r:id="rId43"/>
    <p:sldId id="345" r:id="rId44"/>
    <p:sldId id="344" r:id="rId45"/>
    <p:sldId id="34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5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13E8-0330-B643-A20B-1A6E83DAE541}" type="datetimeFigureOut">
              <a:rPr lang="en-US" smtClean="0"/>
              <a:t>26/11/14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1B42-7227-E64F-BC3F-B58C9CF71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Escrito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13/11/2014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B1B42-7227-E64F-BC3F-B58C9CF71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November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November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November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November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November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November 26,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November 26,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November 26,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November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November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6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November 26,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25969"/>
            <a:ext cx="9144000" cy="754002"/>
          </a:xfrm>
        </p:spPr>
        <p:txBody>
          <a:bodyPr>
            <a:noAutofit/>
          </a:bodyPr>
          <a:lstStyle/>
          <a:p>
            <a:r>
              <a:rPr lang="en-US" sz="4000" dirty="0" smtClean="0"/>
              <a:t>INTRODUÇÃO ORIENTAÇÃO A OBJETOS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913" y="5000300"/>
            <a:ext cx="7991635" cy="177208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 Lessa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http://github.com/renanlessa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renanlessa@gmail.com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00" y="-286449"/>
            <a:ext cx="4805210" cy="48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7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maioria</a:t>
            </a:r>
            <a:r>
              <a:rPr lang="en-US" dirty="0" smtClean="0"/>
              <a:t> das </a:t>
            </a:r>
            <a:r>
              <a:rPr lang="en-US" dirty="0" err="1" smtClean="0"/>
              <a:t>linguagens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suporta</a:t>
            </a:r>
            <a:r>
              <a:rPr lang="en-US" dirty="0" smtClean="0"/>
              <a:t> o </a:t>
            </a:r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tipadas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double, char, etc. </a:t>
            </a:r>
            <a:r>
              <a:rPr lang="en-US" dirty="0" err="1" smtClean="0"/>
              <a:t>Embora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possuam</a:t>
            </a:r>
            <a:r>
              <a:rPr lang="en-US" dirty="0" smtClean="0"/>
              <a:t> um </a:t>
            </a:r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pré-definidos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interessante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pudesse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próprios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o </a:t>
            </a:r>
            <a:r>
              <a:rPr lang="en-US" dirty="0" err="1" smtClean="0"/>
              <a:t>tipo</a:t>
            </a:r>
            <a:r>
              <a:rPr lang="en-US" dirty="0" smtClean="0"/>
              <a:t> “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questão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resolvida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 </a:t>
            </a:r>
            <a:r>
              <a:rPr lang="en-US" dirty="0" err="1" smtClean="0"/>
              <a:t>implementação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Dados.</a:t>
            </a:r>
          </a:p>
          <a:p>
            <a:r>
              <a:rPr lang="en-US" dirty="0" smtClean="0"/>
              <a:t>Dados </a:t>
            </a:r>
            <a:r>
              <a:rPr lang="en-US" dirty="0" err="1" smtClean="0"/>
              <a:t>agregados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código-fonte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. Uma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tipo</a:t>
            </a:r>
            <a:r>
              <a:rPr lang="en-US" dirty="0" smtClean="0"/>
              <a:t> de dado </a:t>
            </a:r>
            <a:r>
              <a:rPr lang="en-US" dirty="0" err="1" smtClean="0"/>
              <a:t>agregado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79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Java,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 </a:t>
            </a:r>
            <a:r>
              <a:rPr lang="en-US" dirty="0" err="1" smtClean="0"/>
              <a:t>palavra</a:t>
            </a:r>
            <a:r>
              <a:rPr lang="en-US" dirty="0"/>
              <a:t> </a:t>
            </a:r>
            <a:r>
              <a:rPr lang="en-US" dirty="0" err="1" smtClean="0"/>
              <a:t>reservada</a:t>
            </a:r>
            <a:r>
              <a:rPr lang="en-US" dirty="0" smtClean="0"/>
              <a:t> </a:t>
            </a:r>
            <a:r>
              <a:rPr lang="en-US" b="1" i="1" dirty="0" smtClean="0"/>
              <a:t>class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7" y="2883160"/>
            <a:ext cx="5314750" cy="25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do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definiu</a:t>
            </a:r>
            <a:r>
              <a:rPr lang="en-US" dirty="0" smtClean="0"/>
              <a:t>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de dados,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27453"/>
            <a:ext cx="82931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5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integrantes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de dados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acessadas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(</a:t>
            </a:r>
            <a:r>
              <a:rPr lang="en-US" b="1" dirty="0" smtClean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388150"/>
            <a:ext cx="7112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agregados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terminologia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, </a:t>
            </a:r>
            <a:r>
              <a:rPr lang="en-US" dirty="0" err="1" smtClean="0"/>
              <a:t>chamamos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compõe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b="1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chamadas</a:t>
            </a:r>
            <a:r>
              <a:rPr lang="en-US" dirty="0" smtClean="0"/>
              <a:t> de </a:t>
            </a:r>
            <a:r>
              <a:rPr lang="en-US" dirty="0" err="1" smtClean="0"/>
              <a:t>membros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CarteiraDeEstudante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Além</a:t>
            </a:r>
            <a:r>
              <a:rPr lang="en-US" dirty="0" smtClean="0"/>
              <a:t> disso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criamos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de dados, </a:t>
            </a:r>
            <a:r>
              <a:rPr lang="en-US" dirty="0" err="1" smtClean="0"/>
              <a:t>chamamos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de </a:t>
            </a:r>
            <a:r>
              <a:rPr lang="en-US" b="1" dirty="0" err="1" smtClean="0"/>
              <a:t>objeto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1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primitivo</a:t>
            </a:r>
            <a:r>
              <a:rPr lang="en-US" dirty="0" smtClean="0"/>
              <a:t> de dados (</a:t>
            </a:r>
            <a:r>
              <a:rPr lang="en-US" dirty="0" err="1" smtClean="0"/>
              <a:t>boolean</a:t>
            </a:r>
            <a:r>
              <a:rPr lang="en-US" dirty="0" smtClean="0"/>
              <a:t>, byte, short, long, </a:t>
            </a:r>
            <a:r>
              <a:rPr lang="en-US" dirty="0" err="1" smtClean="0"/>
              <a:t>int</a:t>
            </a:r>
            <a:r>
              <a:rPr lang="en-US" dirty="0" smtClean="0"/>
              <a:t>, char…</a:t>
            </a:r>
            <a:r>
              <a:rPr lang="en-US" dirty="0" err="1" smtClean="0"/>
              <a:t>etc</a:t>
            </a:r>
            <a:r>
              <a:rPr lang="en-US" dirty="0" smtClean="0"/>
              <a:t>) o </a:t>
            </a:r>
            <a:r>
              <a:rPr lang="en-US" dirty="0" err="1" smtClean="0"/>
              <a:t>interpretador</a:t>
            </a:r>
            <a:r>
              <a:rPr lang="en-US" dirty="0" smtClean="0"/>
              <a:t> Java </a:t>
            </a:r>
            <a:r>
              <a:rPr lang="en-US" dirty="0" err="1" smtClean="0"/>
              <a:t>aloca</a:t>
            </a:r>
            <a:r>
              <a:rPr lang="en-US" dirty="0" smtClean="0"/>
              <a:t> um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mémoria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r>
              <a:rPr lang="en-US" dirty="0" smtClean="0"/>
              <a:t> de dados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ou</a:t>
            </a:r>
            <a:r>
              <a:rPr lang="en-US" dirty="0" smtClean="0"/>
              <a:t> API do Java), 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alocar</a:t>
            </a:r>
            <a:r>
              <a:rPr lang="en-US" dirty="0" smtClean="0"/>
              <a:t> o valor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alocado</a:t>
            </a:r>
            <a:r>
              <a:rPr lang="en-US" dirty="0" smtClean="0"/>
              <a:t> </a:t>
            </a:r>
            <a:r>
              <a:rPr lang="en-US" dirty="0" err="1" smtClean="0"/>
              <a:t>imediatamente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fato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declarada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definição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propriamente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, mas </a:t>
            </a:r>
            <a:r>
              <a:rPr lang="en-US" dirty="0" err="1" smtClean="0"/>
              <a:t>sim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0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possamos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declarada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devemos</a:t>
            </a:r>
            <a:r>
              <a:rPr lang="en-US" dirty="0" smtClean="0"/>
              <a:t> </a:t>
            </a:r>
            <a:r>
              <a:rPr lang="en-US" dirty="0" err="1" smtClean="0"/>
              <a:t>alocar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referenciadas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.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dizemos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b="1" dirty="0" err="1" smtClean="0"/>
              <a:t>criar</a:t>
            </a:r>
            <a:r>
              <a:rPr lang="en-US" b="1" dirty="0" smtClean="0"/>
              <a:t> </a:t>
            </a:r>
            <a:r>
              <a:rPr lang="en-US" b="1" dirty="0" err="1" smtClean="0"/>
              <a:t>uma</a:t>
            </a:r>
            <a:r>
              <a:rPr lang="en-US" b="1" dirty="0" smtClean="0"/>
              <a:t> </a:t>
            </a:r>
            <a:r>
              <a:rPr lang="en-US" b="1" dirty="0" err="1" smtClean="0"/>
              <a:t>instância</a:t>
            </a:r>
            <a:r>
              <a:rPr lang="en-US" b="1" dirty="0" smtClean="0"/>
              <a:t> de </a:t>
            </a:r>
            <a:r>
              <a:rPr lang="en-US" b="1" dirty="0" err="1" smtClean="0"/>
              <a:t>uma</a:t>
            </a:r>
            <a:r>
              <a:rPr lang="en-US" b="1" dirty="0" smtClean="0"/>
              <a:t> </a:t>
            </a:r>
            <a:r>
              <a:rPr lang="en-US" b="1" dirty="0" err="1" smtClean="0"/>
              <a:t>classe</a:t>
            </a:r>
            <a:r>
              <a:rPr lang="en-US" dirty="0" smtClean="0"/>
              <a:t>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reservada</a:t>
            </a:r>
            <a:r>
              <a:rPr lang="en-US" dirty="0" smtClean="0"/>
              <a:t> </a:t>
            </a:r>
            <a:r>
              <a:rPr lang="en-US" b="1" i="1" dirty="0" smtClean="0"/>
              <a:t>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8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73" y="1904999"/>
            <a:ext cx="8456999" cy="36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4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a JVM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aloca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o </a:t>
            </a:r>
            <a:r>
              <a:rPr lang="en-US" dirty="0" err="1" smtClean="0"/>
              <a:t>endereço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o </a:t>
            </a:r>
            <a:r>
              <a:rPr lang="en-US" dirty="0" err="1" smtClean="0"/>
              <a:t>atribuído</a:t>
            </a:r>
            <a:r>
              <a:rPr lang="en-US" dirty="0" smtClean="0"/>
              <a:t> a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, </a:t>
            </a:r>
            <a:r>
              <a:rPr lang="en-US" dirty="0" err="1" smtClean="0"/>
              <a:t>através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comand</a:t>
            </a:r>
            <a:r>
              <a:rPr lang="en-US" dirty="0" smtClean="0"/>
              <a:t> </a:t>
            </a:r>
            <a:r>
              <a:rPr lang="en-US" b="1" i="1" dirty="0" smtClean="0"/>
              <a:t>new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máquina</a:t>
            </a:r>
            <a:r>
              <a:rPr lang="en-US" dirty="0" smtClean="0"/>
              <a:t> virtual </a:t>
            </a:r>
            <a:r>
              <a:rPr lang="en-US" dirty="0" err="1" smtClean="0"/>
              <a:t>aloca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76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a </a:t>
            </a:r>
            <a:r>
              <a:rPr lang="en-US" dirty="0" err="1" smtClean="0"/>
              <a:t>declaração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carteira</a:t>
            </a:r>
            <a:r>
              <a:rPr lang="en-US" dirty="0" smtClean="0"/>
              <a:t> </a:t>
            </a:r>
            <a:r>
              <a:rPr lang="en-US" dirty="0" err="1" smtClean="0"/>
              <a:t>gera</a:t>
            </a:r>
            <a:r>
              <a:rPr lang="en-US" dirty="0" smtClean="0"/>
              <a:t> </a:t>
            </a:r>
            <a:r>
              <a:rPr lang="en-US" dirty="0" err="1" smtClean="0"/>
              <a:t>alocação</a:t>
            </a:r>
            <a:r>
              <a:rPr lang="en-US" dirty="0" smtClean="0"/>
              <a:t> de um </a:t>
            </a:r>
            <a:r>
              <a:rPr lang="en-US" dirty="0" err="1" smtClean="0"/>
              <a:t>espaço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4026" y="378279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7582" y="378279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Carteira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20771" y="393068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????????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266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de </a:t>
            </a:r>
            <a:r>
              <a:rPr lang="en-US" dirty="0" err="1" smtClean="0"/>
              <a:t>programar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ajuda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organização</a:t>
            </a:r>
            <a:r>
              <a:rPr lang="en-US" dirty="0" smtClean="0"/>
              <a:t> e resolve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enfrentados</a:t>
            </a:r>
            <a:r>
              <a:rPr lang="en-US" dirty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/>
              <a:t> </a:t>
            </a:r>
            <a:r>
              <a:rPr lang="en-US" dirty="0" smtClean="0"/>
              <a:t>procedural;</a:t>
            </a:r>
          </a:p>
          <a:p>
            <a:r>
              <a:rPr lang="en-US" dirty="0" err="1" smtClean="0"/>
              <a:t>Programadores</a:t>
            </a:r>
            <a:r>
              <a:rPr lang="en-US" dirty="0" smtClean="0"/>
              <a:t> </a:t>
            </a:r>
            <a:r>
              <a:rPr lang="en-US" dirty="0" err="1" smtClean="0"/>
              <a:t>iniciantes</a:t>
            </a:r>
            <a:r>
              <a:rPr lang="en-US" dirty="0" smtClean="0"/>
              <a:t> </a:t>
            </a:r>
            <a:r>
              <a:rPr lang="en-US" dirty="0" err="1" smtClean="0"/>
              <a:t>costumam</a:t>
            </a:r>
            <a:r>
              <a:rPr lang="en-US" dirty="0" smtClean="0"/>
              <a:t> </a:t>
            </a:r>
            <a:r>
              <a:rPr lang="en-US" dirty="0" err="1" smtClean="0"/>
              <a:t>visualizar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isolados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computador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digamos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deva </a:t>
            </a:r>
            <a:r>
              <a:rPr lang="en-US" dirty="0" err="1" smtClean="0"/>
              <a:t>representar</a:t>
            </a:r>
            <a:r>
              <a:rPr lang="en-US" dirty="0" smtClean="0"/>
              <a:t> a 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 smtClean="0"/>
              <a:t> dos </a:t>
            </a:r>
            <a:r>
              <a:rPr lang="en-US" dirty="0" err="1" smtClean="0"/>
              <a:t>alunos</a:t>
            </a:r>
            <a:r>
              <a:rPr lang="en-US" dirty="0" smtClean="0"/>
              <a:t> da </a:t>
            </a:r>
            <a:r>
              <a:rPr lang="en-US" dirty="0" err="1" smtClean="0"/>
              <a:t>Flexxo</a:t>
            </a:r>
            <a:r>
              <a:rPr lang="en-US" dirty="0" smtClean="0"/>
              <a:t>,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identificação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composta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da </a:t>
            </a:r>
            <a:r>
              <a:rPr lang="en-US" dirty="0" err="1" smtClean="0"/>
              <a:t>matrícula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9938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, a </a:t>
            </a:r>
            <a:r>
              <a:rPr lang="en-US" dirty="0" err="1" smtClean="0"/>
              <a:t>construção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força</a:t>
            </a:r>
            <a:r>
              <a:rPr lang="en-US" dirty="0" smtClean="0"/>
              <a:t> a </a:t>
            </a:r>
            <a:r>
              <a:rPr lang="en-US" dirty="0" err="1" smtClean="0"/>
              <a:t>alocação</a:t>
            </a:r>
            <a:r>
              <a:rPr lang="en-US" dirty="0" smtClean="0"/>
              <a:t> do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ocupado</a:t>
            </a:r>
            <a:r>
              <a:rPr lang="en-US" dirty="0" smtClean="0"/>
              <a:t> </a:t>
            </a:r>
            <a:r>
              <a:rPr lang="en-US" dirty="0" err="1" smtClean="0"/>
              <a:t>pelas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CarteiraDeEstudante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4026" y="406650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3534" y="406650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</a:t>
            </a:r>
            <a:r>
              <a:rPr lang="en-US" sz="3200" dirty="0" err="1" smtClean="0"/>
              <a:t>arteira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20771" y="421439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????????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097794" y="492142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41350" y="492142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nome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24539" y="506931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“”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097794" y="5799571"/>
            <a:ext cx="3769747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41350" y="579957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numero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24539" y="594746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5745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Alocação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Finalmente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atribuimos</a:t>
            </a:r>
            <a:r>
              <a:rPr lang="en-US" dirty="0" smtClean="0"/>
              <a:t> o </a:t>
            </a:r>
            <a:r>
              <a:rPr lang="en-US" dirty="0" err="1" smtClean="0"/>
              <a:t>objeto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 “</a:t>
            </a:r>
            <a:r>
              <a:rPr lang="en-US" dirty="0" err="1" smtClean="0"/>
              <a:t>carteira</a:t>
            </a:r>
            <a:r>
              <a:rPr lang="en-US" dirty="0" smtClean="0"/>
              <a:t>”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criada</a:t>
            </a:r>
            <a:r>
              <a:rPr lang="en-US" dirty="0" smtClean="0"/>
              <a:t> a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recém</a:t>
            </a:r>
            <a:r>
              <a:rPr lang="en-US" dirty="0" smtClean="0"/>
              <a:t> </a:t>
            </a:r>
            <a:r>
              <a:rPr lang="en-US" dirty="0" err="1" smtClean="0"/>
              <a:t>construido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CarteiraDeEstudante</a:t>
            </a:r>
            <a:r>
              <a:rPr lang="en-US" sz="1600" dirty="0" smtClean="0"/>
              <a:t> </a:t>
            </a:r>
            <a:r>
              <a:rPr lang="en-US" sz="1600" dirty="0" err="1" smtClean="0"/>
              <a:t>carteira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err="1"/>
              <a:t>c</a:t>
            </a:r>
            <a:r>
              <a:rPr lang="en-US" sz="1600" dirty="0" err="1" smtClean="0"/>
              <a:t>arteira</a:t>
            </a:r>
            <a:r>
              <a:rPr lang="en-US" sz="1600" dirty="0" smtClean="0"/>
              <a:t> = new </a:t>
            </a:r>
            <a:r>
              <a:rPr lang="en-US" sz="1600" dirty="0" err="1" smtClean="0"/>
              <a:t>CarteiraDeEstudante</a:t>
            </a:r>
            <a:r>
              <a:rPr lang="en-US" sz="1600" dirty="0" smtClean="0"/>
              <a:t>();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8140" y="4161071"/>
            <a:ext cx="4215633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3534" y="416107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</a:t>
            </a:r>
            <a:r>
              <a:rPr lang="en-US" sz="3200" dirty="0" err="1" smtClean="0"/>
              <a:t>arteira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705956" y="4308966"/>
            <a:ext cx="407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CarteiraDeEstudante@123123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48140" y="5015991"/>
            <a:ext cx="4219401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41350" y="501599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nome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24539" y="516388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“”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648140" y="5894141"/>
            <a:ext cx="4219401" cy="7430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41350" y="5894142"/>
            <a:ext cx="1864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numero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24539" y="6042036"/>
            <a:ext cx="1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6081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Atribuição</a:t>
            </a:r>
            <a:r>
              <a:rPr lang="en-US" dirty="0" smtClean="0"/>
              <a:t> de </a:t>
            </a:r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trata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declaradas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referências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passamos</a:t>
            </a:r>
            <a:r>
              <a:rPr lang="en-US" dirty="0" smtClean="0"/>
              <a:t> a </a:t>
            </a:r>
            <a:r>
              <a:rPr lang="en-US" dirty="0" err="1" smtClean="0"/>
              <a:t>chamar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referências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17" y="3885941"/>
            <a:ext cx="7246041" cy="16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72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Atribuição</a:t>
            </a:r>
            <a:r>
              <a:rPr lang="en-US" dirty="0" smtClean="0"/>
              <a:t> de </a:t>
            </a:r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</a:t>
            </a:r>
            <a:r>
              <a:rPr lang="en-US" dirty="0" err="1" smtClean="0"/>
              <a:t>variáveis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copiando</a:t>
            </a:r>
            <a:r>
              <a:rPr lang="en-US" dirty="0" smtClean="0"/>
              <a:t> o valor da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continuam</a:t>
            </a:r>
            <a:r>
              <a:rPr lang="en-US" dirty="0" smtClean="0"/>
              <a:t> </a:t>
            </a:r>
            <a:r>
              <a:rPr lang="en-US" dirty="0" err="1" smtClean="0"/>
              <a:t>independentes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Já</a:t>
            </a:r>
            <a:r>
              <a:rPr lang="en-US" dirty="0" smtClean="0"/>
              <a:t> as </a:t>
            </a:r>
            <a:r>
              <a:rPr lang="en-US" dirty="0" err="1" smtClean="0"/>
              <a:t>variáveis</a:t>
            </a:r>
            <a:r>
              <a:rPr lang="en-US" dirty="0" smtClean="0"/>
              <a:t> carteira1 e carteira2 o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instanciamos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variável</a:t>
            </a:r>
            <a:r>
              <a:rPr lang="en-US" dirty="0" smtClean="0"/>
              <a:t> carteira1, um </a:t>
            </a:r>
            <a:r>
              <a:rPr lang="en-US" dirty="0" err="1" smtClean="0"/>
              <a:t>objeto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CarteiraDeEstudante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alocado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atribuímos</a:t>
            </a:r>
            <a:r>
              <a:rPr lang="en-US" dirty="0" smtClean="0"/>
              <a:t> o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a carteira2,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criando</a:t>
            </a:r>
            <a:r>
              <a:rPr lang="en-US" dirty="0" smtClean="0"/>
              <a:t> um novo </a:t>
            </a:r>
            <a:r>
              <a:rPr lang="en-US" dirty="0" err="1" smtClean="0"/>
              <a:t>objeto</a:t>
            </a:r>
            <a:r>
              <a:rPr lang="en-US" dirty="0" smtClean="0"/>
              <a:t>, mas </a:t>
            </a:r>
            <a:r>
              <a:rPr lang="en-US" dirty="0" err="1" smtClean="0"/>
              <a:t>sim</a:t>
            </a:r>
            <a:r>
              <a:rPr lang="en-US" dirty="0" smtClean="0"/>
              <a:t> </a:t>
            </a:r>
            <a:r>
              <a:rPr lang="en-US" dirty="0" err="1" smtClean="0"/>
              <a:t>copiando</a:t>
            </a:r>
            <a:r>
              <a:rPr lang="en-US" dirty="0" smtClean="0"/>
              <a:t> o </a:t>
            </a:r>
            <a:r>
              <a:rPr lang="en-US" dirty="0" err="1" smtClean="0"/>
              <a:t>endereço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referenciado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carteira1.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29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Passagem</a:t>
            </a:r>
            <a:r>
              <a:rPr lang="en-US" dirty="0" smtClean="0"/>
              <a:t> de Valor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passados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valor,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o valor original do </a:t>
            </a:r>
            <a:r>
              <a:rPr lang="en-US" dirty="0" err="1" smtClean="0"/>
              <a:t>argumento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modificado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o </a:t>
            </a:r>
            <a:r>
              <a:rPr lang="en-US" dirty="0" err="1" smtClean="0"/>
              <a:t>retorno</a:t>
            </a:r>
            <a:r>
              <a:rPr lang="en-US" dirty="0" smtClean="0"/>
              <a:t> do </a:t>
            </a:r>
            <a:r>
              <a:rPr lang="en-US" dirty="0" err="1" smtClean="0"/>
              <a:t>método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a </a:t>
            </a:r>
            <a:r>
              <a:rPr lang="en-US" dirty="0" err="1" smtClean="0"/>
              <a:t>instância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argumento</a:t>
            </a:r>
            <a:r>
              <a:rPr lang="en-US" dirty="0" smtClean="0"/>
              <a:t> de um </a:t>
            </a:r>
            <a:r>
              <a:rPr lang="en-US" dirty="0" err="1" smtClean="0"/>
              <a:t>método</a:t>
            </a:r>
            <a:r>
              <a:rPr lang="en-US" dirty="0" smtClean="0"/>
              <a:t>, o valor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passado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referência</a:t>
            </a:r>
            <a:r>
              <a:rPr lang="en-US" dirty="0" smtClean="0"/>
              <a:t> a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– o valor dos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modificados</a:t>
            </a:r>
            <a:r>
              <a:rPr lang="en-US" dirty="0" smtClean="0"/>
              <a:t> no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invocado</a:t>
            </a:r>
            <a:r>
              <a:rPr lang="en-US" dirty="0" smtClean="0"/>
              <a:t>, mas a </a:t>
            </a:r>
            <a:r>
              <a:rPr lang="en-US" dirty="0" err="1" smtClean="0"/>
              <a:t>referência</a:t>
            </a:r>
            <a:r>
              <a:rPr lang="en-US" dirty="0" smtClean="0"/>
              <a:t> a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2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Passagem</a:t>
            </a:r>
            <a:r>
              <a:rPr lang="en-US" dirty="0" smtClean="0"/>
              <a:t> de Valor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08" y="1803399"/>
            <a:ext cx="7421621" cy="460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5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Passagem</a:t>
            </a:r>
            <a:r>
              <a:rPr lang="en-US" dirty="0" smtClean="0"/>
              <a:t> de Valor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52" y="1460500"/>
            <a:ext cx="8420337" cy="47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34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Construtores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</a:t>
            </a:r>
            <a:r>
              <a:rPr lang="en-US" dirty="0" err="1" smtClean="0"/>
              <a:t>ável</a:t>
            </a:r>
            <a:r>
              <a:rPr lang="en-US" dirty="0"/>
              <a:t> </a:t>
            </a:r>
            <a:r>
              <a:rPr lang="en-US" dirty="0" smtClean="0"/>
              <a:t>de um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abstrato</a:t>
            </a:r>
            <a:r>
              <a:rPr lang="en-US" dirty="0" smtClean="0"/>
              <a:t> de dado,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estamos</a:t>
            </a:r>
            <a:r>
              <a:rPr lang="en-US" dirty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r>
              <a:rPr lang="en-US" dirty="0" smtClean="0"/>
              <a:t> a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passará</a:t>
            </a:r>
            <a:r>
              <a:rPr lang="en-US" dirty="0" smtClean="0"/>
              <a:t> a </a:t>
            </a:r>
            <a:r>
              <a:rPr lang="en-US" dirty="0" err="1" smtClean="0"/>
              <a:t>existir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b="1" dirty="0" smtClean="0"/>
              <a:t>new</a:t>
            </a:r>
            <a:r>
              <a:rPr lang="en-US" dirty="0" smtClean="0"/>
              <a:t> for </a:t>
            </a:r>
            <a:r>
              <a:rPr lang="en-US" dirty="0" err="1" smtClean="0"/>
              <a:t>interpretado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JVM.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instancia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do </a:t>
            </a:r>
            <a:r>
              <a:rPr lang="en-US" dirty="0" err="1" smtClean="0"/>
              <a:t>construtor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questão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16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Construtores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instancia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obedece</a:t>
            </a:r>
            <a:r>
              <a:rPr lang="en-US" dirty="0" smtClean="0"/>
              <a:t> o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roteiro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espa</a:t>
            </a:r>
            <a:r>
              <a:rPr lang="en-US" dirty="0" err="1" smtClean="0"/>
              <a:t>ço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novo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alocado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da </a:t>
            </a:r>
            <a:r>
              <a:rPr lang="en-US" dirty="0" err="1" smtClean="0"/>
              <a:t>máquina</a:t>
            </a:r>
            <a:r>
              <a:rPr lang="en-US" dirty="0" smtClean="0"/>
              <a:t> virtual e </a:t>
            </a:r>
            <a:r>
              <a:rPr lang="en-US" dirty="0" err="1" smtClean="0"/>
              <a:t>inicializado</a:t>
            </a:r>
            <a:r>
              <a:rPr lang="en-US" dirty="0" smtClean="0"/>
              <a:t> com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executada</a:t>
            </a:r>
            <a:r>
              <a:rPr lang="en-US" dirty="0" smtClean="0"/>
              <a:t> a </a:t>
            </a:r>
            <a:r>
              <a:rPr lang="en-US" dirty="0" err="1" smtClean="0"/>
              <a:t>inicializacão</a:t>
            </a:r>
            <a:r>
              <a:rPr lang="en-US" dirty="0" smtClean="0"/>
              <a:t> </a:t>
            </a:r>
            <a:r>
              <a:rPr lang="en-US" dirty="0" err="1" smtClean="0"/>
              <a:t>explicita</a:t>
            </a:r>
            <a:r>
              <a:rPr lang="en-US" dirty="0"/>
              <a:t> </a:t>
            </a:r>
            <a:r>
              <a:rPr lang="en-US" dirty="0" smtClean="0"/>
              <a:t>dos </a:t>
            </a:r>
            <a:r>
              <a:rPr lang="en-US" dirty="0" err="1" smtClean="0"/>
              <a:t>membros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,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inicialização</a:t>
            </a:r>
            <a:r>
              <a:rPr lang="en-US" dirty="0" smtClean="0"/>
              <a:t> </a:t>
            </a:r>
            <a:r>
              <a:rPr lang="en-US" dirty="0" err="1" smtClean="0"/>
              <a:t>faça</a:t>
            </a:r>
            <a:r>
              <a:rPr lang="en-US" dirty="0" smtClean="0"/>
              <a:t> parte do </a:t>
            </a:r>
            <a:r>
              <a:rPr lang="en-US" dirty="0" err="1" smtClean="0"/>
              <a:t>código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err="1" smtClean="0"/>
              <a:t>Finalmente</a:t>
            </a:r>
            <a:r>
              <a:rPr lang="en-US" dirty="0" smtClean="0"/>
              <a:t>, o </a:t>
            </a:r>
            <a:r>
              <a:rPr lang="en-US" dirty="0" err="1" smtClean="0"/>
              <a:t>construtor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95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Construtores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nenhum</a:t>
            </a:r>
            <a:r>
              <a:rPr lang="en-US" dirty="0" smtClean="0"/>
              <a:t> </a:t>
            </a:r>
            <a:r>
              <a:rPr lang="en-US" dirty="0" err="1" smtClean="0"/>
              <a:t>construtor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o </a:t>
            </a:r>
            <a:r>
              <a:rPr lang="en-US" dirty="0" err="1" smtClean="0"/>
              <a:t>interpretador</a:t>
            </a:r>
            <a:r>
              <a:rPr lang="en-US" dirty="0" smtClean="0"/>
              <a:t> da JVM </a:t>
            </a:r>
            <a:r>
              <a:rPr lang="en-US" dirty="0" err="1" smtClean="0"/>
              <a:t>considera</a:t>
            </a:r>
            <a:r>
              <a:rPr lang="en-US" dirty="0" smtClean="0"/>
              <a:t> um </a:t>
            </a:r>
            <a:r>
              <a:rPr lang="en-US" dirty="0" err="1" smtClean="0"/>
              <a:t>construtor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,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criados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inicializados</a:t>
            </a:r>
            <a:r>
              <a:rPr lang="en-US" dirty="0" smtClean="0"/>
              <a:t> com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respectivos</a:t>
            </a:r>
            <a:r>
              <a:rPr lang="en-US" dirty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112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116" y="2059311"/>
            <a:ext cx="9333163" cy="311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8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Construtores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80" y="1689100"/>
            <a:ext cx="7120171" cy="440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10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Encapsulamento</a:t>
            </a:r>
            <a:r>
              <a:rPr lang="en-US" dirty="0" smtClean="0"/>
              <a:t> e </a:t>
            </a:r>
            <a:r>
              <a:rPr lang="en-US" dirty="0" err="1" smtClean="0"/>
              <a:t>sobrecarga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e a </a:t>
            </a:r>
            <a:r>
              <a:rPr lang="en-US" dirty="0" err="1" smtClean="0"/>
              <a:t>implementação</a:t>
            </a:r>
            <a:r>
              <a:rPr lang="en-US" dirty="0" smtClean="0"/>
              <a:t> de classes com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dinâmico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 </a:t>
            </a:r>
            <a:r>
              <a:rPr lang="en-US" dirty="0" err="1" smtClean="0"/>
              <a:t>sobrecarga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34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Veja</a:t>
            </a:r>
            <a:r>
              <a:rPr lang="en-US" dirty="0" smtClean="0"/>
              <a:t> o </a:t>
            </a:r>
            <a:r>
              <a:rPr lang="en-US" dirty="0" err="1" smtClean="0"/>
              <a:t>exemplo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Avaliacao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/>
              <a:t> </a:t>
            </a:r>
            <a:r>
              <a:rPr lang="en-US" dirty="0" err="1" smtClean="0"/>
              <a:t>instanciamos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Avaliacao</a:t>
            </a:r>
            <a:r>
              <a:rPr lang="en-US" dirty="0" smtClean="0"/>
              <a:t>,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acessados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quaisquer</a:t>
            </a:r>
            <a:r>
              <a:rPr lang="en-US" dirty="0" smtClean="0"/>
              <a:t> outros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JVM.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</a:t>
            </a:r>
            <a:r>
              <a:rPr lang="en-US" b="1" i="1" dirty="0" smtClean="0"/>
              <a:t>public </a:t>
            </a:r>
            <a:r>
              <a:rPr lang="en-US" dirty="0" err="1" smtClean="0"/>
              <a:t>que</a:t>
            </a:r>
            <a:r>
              <a:rPr lang="en-US" dirty="0" smtClean="0"/>
              <a:t> antecede a </a:t>
            </a:r>
            <a:r>
              <a:rPr lang="en-US" dirty="0" err="1" smtClean="0"/>
              <a:t>declaração</a:t>
            </a:r>
            <a:r>
              <a:rPr lang="en-US" dirty="0" smtClean="0"/>
              <a:t> </a:t>
            </a:r>
            <a:r>
              <a:rPr lang="en-US" dirty="0" err="1" smtClean="0"/>
              <a:t>desses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22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88616"/>
            <a:ext cx="8367088" cy="320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90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3" y="2108199"/>
            <a:ext cx="8867093" cy="33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06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Acessibilidade</a:t>
            </a:r>
            <a:r>
              <a:rPr lang="en-US" dirty="0" smtClean="0"/>
              <a:t> dos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precisamos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inválidos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comportamentos</a:t>
            </a:r>
            <a:r>
              <a:rPr lang="en-US" dirty="0" smtClean="0"/>
              <a:t> </a:t>
            </a:r>
            <a:r>
              <a:rPr lang="en-US" dirty="0" err="1" smtClean="0"/>
              <a:t>inválidos</a:t>
            </a:r>
            <a:r>
              <a:rPr lang="en-US" dirty="0" smtClean="0"/>
              <a:t> </a:t>
            </a:r>
            <a:r>
              <a:rPr lang="en-US" dirty="0" err="1" smtClean="0"/>
              <a:t>sejam</a:t>
            </a:r>
            <a:r>
              <a:rPr lang="en-US" dirty="0" smtClean="0"/>
              <a:t> </a:t>
            </a:r>
            <a:r>
              <a:rPr lang="en-US" dirty="0" err="1" smtClean="0"/>
              <a:t>atribuídos</a:t>
            </a:r>
            <a:r>
              <a:rPr lang="en-US" dirty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 No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nota </a:t>
            </a:r>
            <a:r>
              <a:rPr lang="en-US" dirty="0" err="1" smtClean="0"/>
              <a:t>jamais</a:t>
            </a:r>
            <a:r>
              <a:rPr lang="en-US" dirty="0" smtClean="0"/>
              <a:t> </a:t>
            </a:r>
            <a:r>
              <a:rPr lang="en-US" dirty="0" err="1" smtClean="0"/>
              <a:t>poderia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negativa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dez</a:t>
            </a:r>
            <a:r>
              <a:rPr lang="en-US" dirty="0" smtClean="0"/>
              <a:t>. Como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Avaliacao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públicos</a:t>
            </a:r>
            <a:r>
              <a:rPr lang="en-US" dirty="0" smtClean="0"/>
              <a:t>, a </a:t>
            </a:r>
            <a:r>
              <a:rPr lang="en-US" dirty="0" err="1" smtClean="0"/>
              <a:t>consistência</a:t>
            </a:r>
            <a:r>
              <a:rPr lang="en-US" dirty="0" smtClean="0"/>
              <a:t> dos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frágil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7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contornar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, a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define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acessibilidade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</a:t>
            </a:r>
            <a:r>
              <a:rPr lang="en-US" dirty="0" err="1" smtClean="0"/>
              <a:t>através</a:t>
            </a:r>
            <a:r>
              <a:rPr lang="en-US" dirty="0" smtClean="0"/>
              <a:t> dos </a:t>
            </a:r>
            <a:r>
              <a:rPr lang="en-US" dirty="0" err="1" smtClean="0"/>
              <a:t>modificadores</a:t>
            </a:r>
            <a:r>
              <a:rPr lang="en-US" dirty="0" smtClean="0"/>
              <a:t> </a:t>
            </a:r>
            <a:r>
              <a:rPr lang="en-US" b="1" dirty="0" smtClean="0"/>
              <a:t>final</a:t>
            </a:r>
            <a:r>
              <a:rPr lang="en-US" dirty="0" smtClean="0"/>
              <a:t>, </a:t>
            </a:r>
            <a:r>
              <a:rPr lang="en-US" b="1" dirty="0" smtClean="0"/>
              <a:t>protected</a:t>
            </a:r>
            <a:r>
              <a:rPr lang="en-US" dirty="0" smtClean="0"/>
              <a:t>, e </a:t>
            </a:r>
            <a:r>
              <a:rPr lang="en-US" b="1" dirty="0" smtClean="0"/>
              <a:t>private</a:t>
            </a:r>
            <a:r>
              <a:rPr lang="en-US" dirty="0" smtClean="0"/>
              <a:t>. </a:t>
            </a:r>
            <a:r>
              <a:rPr lang="en-US" dirty="0" err="1" smtClean="0"/>
              <a:t>Através</a:t>
            </a:r>
            <a:r>
              <a:rPr lang="en-US" dirty="0" smtClean="0"/>
              <a:t> </a:t>
            </a:r>
            <a:r>
              <a:rPr lang="en-US" dirty="0" err="1" smtClean="0"/>
              <a:t>desses</a:t>
            </a:r>
            <a:r>
              <a:rPr lang="en-US" dirty="0" smtClean="0"/>
              <a:t> </a:t>
            </a:r>
            <a:r>
              <a:rPr lang="en-US" dirty="0" err="1" smtClean="0"/>
              <a:t>modificadores</a:t>
            </a:r>
            <a:r>
              <a:rPr lang="en-US" dirty="0" smtClean="0"/>
              <a:t>, o </a:t>
            </a:r>
            <a:r>
              <a:rPr lang="en-US" dirty="0" err="1" smtClean="0"/>
              <a:t>programador</a:t>
            </a:r>
            <a:r>
              <a:rPr lang="en-US" dirty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encapsular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de forma a </a:t>
            </a:r>
            <a:r>
              <a:rPr lang="en-US" dirty="0" err="1" smtClean="0"/>
              <a:t>garantir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consistência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82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Público</a:t>
            </a:r>
            <a:r>
              <a:rPr lang="en-US" dirty="0" smtClean="0"/>
              <a:t> / </a:t>
            </a:r>
            <a:r>
              <a:rPr lang="en-US" b="1" dirty="0" smtClean="0"/>
              <a:t>public</a:t>
            </a:r>
          </a:p>
          <a:p>
            <a:pPr lvl="1"/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acessível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instanciado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virtual.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públicos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	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declarados</a:t>
            </a:r>
            <a:r>
              <a:rPr lang="en-US" dirty="0" smtClean="0"/>
              <a:t> </a:t>
            </a:r>
            <a:r>
              <a:rPr lang="en-US" dirty="0" err="1" smtClean="0"/>
              <a:t>privados</a:t>
            </a:r>
            <a:r>
              <a:rPr lang="en-US" dirty="0" smtClean="0"/>
              <a:t>, salvo </a:t>
            </a:r>
            <a:r>
              <a:rPr lang="en-US" dirty="0" err="1" smtClean="0"/>
              <a:t>raras</a:t>
            </a:r>
            <a:r>
              <a:rPr lang="en-US" dirty="0" smtClean="0"/>
              <a:t> </a:t>
            </a:r>
            <a:r>
              <a:rPr lang="en-US" dirty="0" err="1" smtClean="0"/>
              <a:t>exceções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57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Privado</a:t>
            </a:r>
            <a:r>
              <a:rPr lang="en-US" dirty="0" smtClean="0"/>
              <a:t> / </a:t>
            </a:r>
            <a:r>
              <a:rPr lang="en-US" b="1" dirty="0" smtClean="0"/>
              <a:t>private</a:t>
            </a:r>
          </a:p>
          <a:p>
            <a:pPr lvl="1"/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acessível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da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25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Protegido</a:t>
            </a:r>
            <a:r>
              <a:rPr lang="en-US" dirty="0" smtClean="0"/>
              <a:t> / </a:t>
            </a:r>
            <a:r>
              <a:rPr lang="en-US" b="1" dirty="0" smtClean="0"/>
              <a:t>protected</a:t>
            </a:r>
          </a:p>
          <a:p>
            <a:pPr lvl="1"/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acessível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de subclasses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da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1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Apesar</a:t>
            </a:r>
            <a:r>
              <a:rPr lang="en-US" dirty="0" smtClean="0"/>
              <a:t> de simples, a forma de </a:t>
            </a:r>
            <a:r>
              <a:rPr lang="en-US" dirty="0" err="1" smtClean="0"/>
              <a:t>representação</a:t>
            </a:r>
            <a:r>
              <a:rPr lang="en-US" dirty="0" smtClean="0"/>
              <a:t> de dados </a:t>
            </a:r>
            <a:r>
              <a:rPr lang="en-US" dirty="0" err="1" smtClean="0"/>
              <a:t>acima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quisermos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, </a:t>
            </a:r>
            <a:r>
              <a:rPr lang="en-US" dirty="0" err="1" smtClean="0"/>
              <a:t>teremos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declarar</a:t>
            </a:r>
            <a:r>
              <a:rPr lang="en-US" dirty="0" smtClean="0"/>
              <a:t>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4234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Acessibilidade</a:t>
            </a:r>
            <a:r>
              <a:rPr lang="en-US" dirty="0"/>
              <a:t> dos </a:t>
            </a:r>
            <a:r>
              <a:rPr lang="en-US" dirty="0" err="1"/>
              <a:t>membros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Constante</a:t>
            </a:r>
            <a:r>
              <a:rPr lang="en-US" dirty="0" smtClean="0"/>
              <a:t> /	 </a:t>
            </a:r>
            <a:r>
              <a:rPr lang="en-US" b="1" dirty="0" smtClean="0"/>
              <a:t>final</a:t>
            </a:r>
          </a:p>
          <a:p>
            <a:pPr lvl="1"/>
            <a:r>
              <a:rPr lang="en-US" dirty="0" smtClean="0"/>
              <a:t>Um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 smtClean="0"/>
              <a:t> com o </a:t>
            </a:r>
            <a:r>
              <a:rPr lang="en-US" dirty="0" err="1" smtClean="0"/>
              <a:t>modificador</a:t>
            </a:r>
            <a:r>
              <a:rPr lang="en-US" dirty="0" smtClean="0"/>
              <a:t> </a:t>
            </a:r>
            <a:r>
              <a:rPr lang="en-US" b="1" dirty="0" smtClean="0"/>
              <a:t>final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definição</a:t>
            </a:r>
            <a:r>
              <a:rPr lang="en-US" dirty="0" smtClean="0"/>
              <a:t> </a:t>
            </a:r>
            <a:r>
              <a:rPr lang="en-US" dirty="0" err="1" smtClean="0"/>
              <a:t>modificada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nenhum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,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membro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. </a:t>
            </a:r>
            <a:r>
              <a:rPr lang="en-US" dirty="0" err="1" smtClean="0"/>
              <a:t>Dizemos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membro</a:t>
            </a:r>
            <a:r>
              <a:rPr lang="en-US" dirty="0" smtClean="0"/>
              <a:t> final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. No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herança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subclasse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sobrecarregar</a:t>
            </a:r>
            <a:r>
              <a:rPr lang="en-US" dirty="0" smtClean="0"/>
              <a:t> um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declarado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final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superclasse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5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Encapsulamento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exclusivo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étodos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e a </a:t>
            </a:r>
            <a:r>
              <a:rPr lang="en-US" dirty="0" err="1" smtClean="0"/>
              <a:t>implementação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verificação</a:t>
            </a:r>
            <a:r>
              <a:rPr lang="en-US" dirty="0" smtClean="0"/>
              <a:t> de </a:t>
            </a:r>
            <a:r>
              <a:rPr lang="en-US" dirty="0" err="1" smtClean="0"/>
              <a:t>consistência</a:t>
            </a:r>
            <a:r>
              <a:rPr lang="en-US" dirty="0" smtClean="0"/>
              <a:t> nesses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formam</a:t>
            </a:r>
            <a:r>
              <a:rPr lang="en-US" dirty="0" smtClean="0"/>
              <a:t> o </a:t>
            </a:r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b="1" dirty="0" err="1" smtClean="0"/>
              <a:t>encapsulamento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Encapsulamento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garantia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consistentes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e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esperados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. 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vem</a:t>
            </a:r>
            <a:r>
              <a:rPr lang="en-US" dirty="0" smtClean="0"/>
              <a:t> da </a:t>
            </a:r>
            <a:r>
              <a:rPr lang="en-US" dirty="0" err="1" smtClean="0"/>
              <a:t>ideia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protegido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cápsula</a:t>
            </a:r>
            <a:r>
              <a:rPr lang="en-US" dirty="0" smtClean="0"/>
              <a:t>, </a:t>
            </a:r>
            <a:r>
              <a:rPr lang="en-US" dirty="0" err="1" smtClean="0"/>
              <a:t>acessível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possuem</a:t>
            </a:r>
            <a:r>
              <a:rPr lang="en-US" dirty="0" smtClean="0"/>
              <a:t> um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rígido</a:t>
            </a:r>
            <a:r>
              <a:rPr lang="en-US" dirty="0" smtClean="0"/>
              <a:t> de </a:t>
            </a:r>
            <a:r>
              <a:rPr lang="en-US" dirty="0" err="1" smtClean="0"/>
              <a:t>consistência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99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Encapsulamento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417638"/>
            <a:ext cx="5118100" cy="51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19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Sobrecarga</a:t>
            </a:r>
            <a:r>
              <a:rPr lang="en-US" dirty="0" smtClean="0"/>
              <a:t> de </a:t>
            </a:r>
            <a:r>
              <a:rPr lang="en-US" dirty="0" err="1" smtClean="0"/>
              <a:t>m</a:t>
            </a:r>
            <a:r>
              <a:rPr lang="en-US" dirty="0" err="1" smtClean="0"/>
              <a:t>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Cirt</a:t>
            </a:r>
            <a:r>
              <a:rPr lang="en-US" dirty="0" err="1" smtClean="0"/>
              <a:t>érios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o </a:t>
            </a:r>
            <a:r>
              <a:rPr lang="en-US" dirty="0" err="1" smtClean="0"/>
              <a:t>suficiente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a </a:t>
            </a:r>
            <a:r>
              <a:rPr lang="en-US" dirty="0" err="1" smtClean="0"/>
              <a:t>ambiguidade</a:t>
            </a:r>
            <a:r>
              <a:rPr lang="en-US" dirty="0"/>
              <a:t> </a:t>
            </a:r>
            <a:r>
              <a:rPr lang="en-US" dirty="0" smtClean="0"/>
              <a:t>entre </a:t>
            </a:r>
            <a:r>
              <a:rPr lang="en-US" dirty="0" err="1" smtClean="0"/>
              <a:t>os</a:t>
            </a:r>
            <a:r>
              <a:rPr lang="en-US" dirty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retorno</a:t>
            </a:r>
            <a:r>
              <a:rPr lang="en-US" dirty="0" smtClean="0"/>
              <a:t> dos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, mas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caracterizada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sobrecarga</a:t>
            </a:r>
            <a:r>
              <a:rPr lang="en-US" dirty="0" smtClean="0"/>
              <a:t>. 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apresentar</a:t>
            </a:r>
            <a:r>
              <a:rPr lang="en-US" dirty="0" smtClean="0"/>
              <a:t>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diferença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desses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37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Sobrecarga</a:t>
            </a:r>
            <a:r>
              <a:rPr lang="en-US" dirty="0" smtClean="0"/>
              <a:t> de </a:t>
            </a:r>
            <a:r>
              <a:rPr lang="en-US" dirty="0" err="1" smtClean="0"/>
              <a:t>m</a:t>
            </a:r>
            <a:r>
              <a:rPr lang="en-US" dirty="0" err="1" smtClean="0"/>
              <a:t>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, um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exigir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permita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opera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aplicada</a:t>
            </a:r>
            <a:r>
              <a:rPr lang="en-US" dirty="0" smtClean="0"/>
              <a:t> a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/>
              <a:t> </a:t>
            </a:r>
            <a:r>
              <a:rPr lang="en-US" dirty="0" smtClean="0"/>
              <a:t>de dados.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suponha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esteja</a:t>
            </a:r>
            <a:r>
              <a:rPr lang="en-US" dirty="0" smtClean="0"/>
              <a:t> </a:t>
            </a:r>
            <a:r>
              <a:rPr lang="en-US" dirty="0" err="1" smtClean="0"/>
              <a:t>implementando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chamada</a:t>
            </a:r>
            <a:r>
              <a:rPr lang="en-US" dirty="0" smtClean="0"/>
              <a:t> </a:t>
            </a:r>
            <a:r>
              <a:rPr lang="en-US" dirty="0" err="1" smtClean="0"/>
              <a:t>Matematica</a:t>
            </a:r>
            <a:r>
              <a:rPr lang="en-US" dirty="0" smtClean="0"/>
              <a:t> , com o </a:t>
            </a:r>
            <a:r>
              <a:rPr lang="en-US" dirty="0" err="1" smtClean="0"/>
              <a:t>intuito</a:t>
            </a:r>
            <a:r>
              <a:rPr lang="en-US" dirty="0" smtClean="0"/>
              <a:t> de </a:t>
            </a:r>
            <a:r>
              <a:rPr lang="en-US" dirty="0" err="1" smtClean="0"/>
              <a:t>prover</a:t>
            </a:r>
            <a:r>
              <a:rPr lang="en-US" dirty="0" smtClean="0"/>
              <a:t> as </a:t>
            </a:r>
            <a:r>
              <a:rPr lang="en-US" dirty="0" err="1" smtClean="0"/>
              <a:t>quatro</a:t>
            </a:r>
            <a:r>
              <a:rPr lang="en-US" dirty="0" smtClean="0"/>
              <a:t>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aritméticas</a:t>
            </a:r>
            <a:r>
              <a:rPr lang="en-US" dirty="0" smtClean="0"/>
              <a:t>. Note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aplicadas</a:t>
            </a:r>
            <a:r>
              <a:rPr lang="en-US" dirty="0" smtClean="0"/>
              <a:t> a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inteiros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fracinários</a:t>
            </a:r>
            <a:r>
              <a:rPr lang="en-US" dirty="0" smtClean="0"/>
              <a:t>, e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tedioso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ficar</a:t>
            </a:r>
            <a:r>
              <a:rPr lang="en-US" dirty="0" smtClean="0"/>
              <a:t> </a:t>
            </a:r>
            <a:r>
              <a:rPr lang="en-US" dirty="0" err="1" smtClean="0"/>
              <a:t>diferenciando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argumento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32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Sobrecarga</a:t>
            </a:r>
            <a:r>
              <a:rPr lang="en-US" dirty="0" smtClean="0"/>
              <a:t> de </a:t>
            </a:r>
            <a:r>
              <a:rPr lang="en-US" dirty="0" err="1" smtClean="0"/>
              <a:t>m</a:t>
            </a:r>
            <a:r>
              <a:rPr lang="en-US" dirty="0" err="1" smtClean="0"/>
              <a:t>étodos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6805" r="6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983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08" y="2202509"/>
            <a:ext cx="6952011" cy="32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3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se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 for </a:t>
            </a:r>
            <a:r>
              <a:rPr lang="en-US" dirty="0" err="1" smtClean="0"/>
              <a:t>muito</a:t>
            </a:r>
            <a:r>
              <a:rPr lang="en-US" dirty="0" smtClean="0"/>
              <a:t> superior, de </a:t>
            </a:r>
            <a:r>
              <a:rPr lang="en-US" dirty="0" err="1" smtClean="0"/>
              <a:t>que</a:t>
            </a:r>
            <a:r>
              <a:rPr lang="en-US" dirty="0" smtClean="0"/>
              <a:t> forma </a:t>
            </a:r>
            <a:r>
              <a:rPr lang="en-US" dirty="0" err="1" smtClean="0"/>
              <a:t>armazenaremos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manipularemos</a:t>
            </a:r>
            <a:r>
              <a:rPr lang="en-US" dirty="0" smtClean="0"/>
              <a:t> </a:t>
            </a:r>
            <a:r>
              <a:rPr lang="en-US" dirty="0" err="1" smtClean="0"/>
              <a:t>estes</a:t>
            </a:r>
            <a:r>
              <a:rPr lang="en-US" dirty="0" smtClean="0"/>
              <a:t> dados?</a:t>
            </a:r>
          </a:p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estruturada</a:t>
            </a:r>
            <a:r>
              <a:rPr lang="en-US" dirty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forma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de </a:t>
            </a:r>
            <a:r>
              <a:rPr lang="en-US" dirty="0" err="1" smtClean="0"/>
              <a:t>representação</a:t>
            </a:r>
            <a:r>
              <a:rPr lang="en-US" dirty="0" smtClean="0"/>
              <a:t> dos dados </a:t>
            </a:r>
            <a:r>
              <a:rPr lang="en-US" dirty="0" err="1" smtClean="0"/>
              <a:t>seria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indexadas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arrays;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5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" y="1408340"/>
            <a:ext cx="9177823" cy="47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String e o </a:t>
            </a:r>
            <a:r>
              <a:rPr lang="en-US" dirty="0" err="1" smtClean="0"/>
              <a:t>número</a:t>
            </a:r>
            <a:r>
              <a:rPr lang="en-US" dirty="0" smtClean="0"/>
              <a:t> da </a:t>
            </a:r>
            <a:r>
              <a:rPr lang="en-US" dirty="0" err="1" smtClean="0"/>
              <a:t>matricula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.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nada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vincule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Porém</a:t>
            </a:r>
            <a:r>
              <a:rPr lang="en-US" dirty="0" smtClean="0"/>
              <a:t> a </a:t>
            </a:r>
            <a:r>
              <a:rPr lang="en-US" dirty="0" err="1" smtClean="0"/>
              <a:t>nível</a:t>
            </a:r>
            <a:r>
              <a:rPr lang="en-US" dirty="0" smtClean="0"/>
              <a:t> </a:t>
            </a:r>
            <a:r>
              <a:rPr lang="en-US" dirty="0" err="1" smtClean="0"/>
              <a:t>conceitual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associação</a:t>
            </a:r>
            <a:r>
              <a:rPr lang="en-US" dirty="0" smtClean="0"/>
              <a:t> entre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matricula</a:t>
            </a:r>
            <a:r>
              <a:rPr lang="en-US" dirty="0" smtClean="0"/>
              <a:t>. 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fazem</a:t>
            </a:r>
            <a:r>
              <a:rPr lang="en-US" dirty="0" smtClean="0"/>
              <a:t> parte do </a:t>
            </a:r>
            <a:r>
              <a:rPr lang="en-US" dirty="0" err="1" smtClean="0"/>
              <a:t>mesmo</a:t>
            </a:r>
            <a:r>
              <a:rPr lang="en-US" dirty="0" smtClean="0"/>
              <a:t> “</a:t>
            </a:r>
            <a:r>
              <a:rPr lang="en-US" dirty="0" err="1" smtClean="0"/>
              <a:t>objeto</a:t>
            </a:r>
            <a:r>
              <a:rPr lang="en-US" dirty="0" smtClean="0"/>
              <a:t>”, </a:t>
            </a:r>
            <a:r>
              <a:rPr lang="en-US" dirty="0" err="1" smtClean="0"/>
              <a:t>nesse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carteira</a:t>
            </a:r>
            <a:r>
              <a:rPr lang="en-US" dirty="0" smtClean="0"/>
              <a:t> de </a:t>
            </a:r>
            <a:r>
              <a:rPr lang="en-US" dirty="0" err="1" smtClean="0"/>
              <a:t>estudante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741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final dos </a:t>
            </a:r>
            <a:r>
              <a:rPr lang="en-US" dirty="0" err="1"/>
              <a:t>anos</a:t>
            </a:r>
            <a:r>
              <a:rPr lang="en-US" dirty="0"/>
              <a:t> </a:t>
            </a:r>
            <a:r>
              <a:rPr lang="en-US" dirty="0" err="1"/>
              <a:t>setenta</a:t>
            </a:r>
            <a:r>
              <a:rPr lang="en-US" dirty="0"/>
              <a:t>, com a </a:t>
            </a:r>
            <a:r>
              <a:rPr lang="en-US" dirty="0" err="1"/>
              <a:t>popularização</a:t>
            </a:r>
            <a:r>
              <a:rPr lang="en-US" dirty="0"/>
              <a:t> dos </a:t>
            </a:r>
            <a:r>
              <a:rPr lang="en-US" dirty="0" err="1"/>
              <a:t>computadores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 e o </a:t>
            </a:r>
            <a:r>
              <a:rPr lang="en-US" dirty="0" err="1"/>
              <a:t>aumento</a:t>
            </a:r>
            <a:r>
              <a:rPr lang="en-US" dirty="0"/>
              <a:t> da </a:t>
            </a:r>
            <a:r>
              <a:rPr lang="en-US" dirty="0" err="1"/>
              <a:t>presença</a:t>
            </a:r>
            <a:r>
              <a:rPr lang="en-US" dirty="0"/>
              <a:t> da </a:t>
            </a:r>
            <a:r>
              <a:rPr lang="en-US" dirty="0" err="1"/>
              <a:t>informática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sociedade</a:t>
            </a:r>
            <a:r>
              <a:rPr lang="en-US" dirty="0"/>
              <a:t>, </a:t>
            </a:r>
            <a:r>
              <a:rPr lang="en-US" dirty="0" err="1"/>
              <a:t>pesquisadores</a:t>
            </a:r>
            <a:r>
              <a:rPr lang="en-US" dirty="0"/>
              <a:t> </a:t>
            </a:r>
            <a:r>
              <a:rPr lang="en-US" dirty="0" err="1"/>
              <a:t>começaram</a:t>
            </a:r>
            <a:r>
              <a:rPr lang="en-US" dirty="0"/>
              <a:t> a </a:t>
            </a:r>
            <a:r>
              <a:rPr lang="en-US" dirty="0" err="1"/>
              <a:t>notar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de forma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fiel</a:t>
            </a:r>
            <a:r>
              <a:rPr lang="en-US" dirty="0"/>
              <a:t> à forma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eram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carteira</a:t>
            </a:r>
            <a:r>
              <a:rPr lang="en-US" dirty="0"/>
              <a:t> de </a:t>
            </a:r>
            <a:r>
              <a:rPr lang="en-US" dirty="0" err="1"/>
              <a:t>estudante</a:t>
            </a:r>
            <a:r>
              <a:rPr lang="en-US" dirty="0"/>
              <a:t> </a:t>
            </a:r>
            <a:r>
              <a:rPr lang="en-US" dirty="0" err="1"/>
              <a:t>deveria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tipo</a:t>
            </a:r>
            <a:r>
              <a:rPr lang="en-US" dirty="0"/>
              <a:t> de dado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representasse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,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era </a:t>
            </a:r>
            <a:r>
              <a:rPr lang="en-US" dirty="0" err="1"/>
              <a:t>conceituada</a:t>
            </a:r>
            <a:r>
              <a:rPr lang="en-US" dirty="0"/>
              <a:t> no </a:t>
            </a:r>
            <a:r>
              <a:rPr lang="en-US" dirty="0" err="1"/>
              <a:t>mundo</a:t>
            </a:r>
            <a:r>
              <a:rPr lang="en-US" dirty="0"/>
              <a:t> real (e </a:t>
            </a:r>
            <a:r>
              <a:rPr lang="en-US" dirty="0" err="1"/>
              <a:t>não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variáveis</a:t>
            </a:r>
            <a:r>
              <a:rPr lang="en-US" dirty="0"/>
              <a:t> </a:t>
            </a:r>
            <a:r>
              <a:rPr lang="en-US" dirty="0" err="1"/>
              <a:t>alocadas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memória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surgiu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Orientação</a:t>
            </a:r>
            <a:r>
              <a:rPr lang="en-US" dirty="0"/>
              <a:t> a </a:t>
            </a:r>
            <a:r>
              <a:rPr lang="en-US" dirty="0" err="1" smtClean="0"/>
              <a:t>Objeto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1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3463</TotalTime>
  <Words>1774</Words>
  <Application>Microsoft Macintosh PowerPoint</Application>
  <PresentationFormat>On-screen Show (4:3)</PresentationFormat>
  <Paragraphs>122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INTRODUÇÃO ORIENTAÇÃO A OBJETOS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Tipos agregados de dados</vt:lpstr>
      <vt:lpstr>Tipos agregados de dados</vt:lpstr>
      <vt:lpstr>Tipos agregados de dados</vt:lpstr>
      <vt:lpstr>Tipos agregados de dados</vt:lpstr>
      <vt:lpstr>Tipos agregados de dados</vt:lpstr>
      <vt:lpstr>Criando Objetos</vt:lpstr>
      <vt:lpstr>Criando Objetos</vt:lpstr>
      <vt:lpstr>Criando Objetos</vt:lpstr>
      <vt:lpstr>Alocação de Memória</vt:lpstr>
      <vt:lpstr>Alocação de Memória </vt:lpstr>
      <vt:lpstr>Alocação de Memória </vt:lpstr>
      <vt:lpstr>Alocação de Memória </vt:lpstr>
      <vt:lpstr>Atribuição de referências</vt:lpstr>
      <vt:lpstr>Atribuição de referências</vt:lpstr>
      <vt:lpstr>Passagem de Valor</vt:lpstr>
      <vt:lpstr>Passagem de Valor</vt:lpstr>
      <vt:lpstr>Passagem de Valor</vt:lpstr>
      <vt:lpstr>Construtores</vt:lpstr>
      <vt:lpstr>Construtores</vt:lpstr>
      <vt:lpstr>Construtores</vt:lpstr>
      <vt:lpstr>Construtores</vt:lpstr>
      <vt:lpstr>Encapsulamento e sobrecarga de métodos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Acessibilidade dos membros de uma classe</vt:lpstr>
      <vt:lpstr>Encapsulamento</vt:lpstr>
      <vt:lpstr>Encapsulamento</vt:lpstr>
      <vt:lpstr>Sobrecarga de métodos</vt:lpstr>
      <vt:lpstr>Sobrecarga de métodos</vt:lpstr>
      <vt:lpstr>Sobrecarga de métodos</vt:lpstr>
    </vt:vector>
  </TitlesOfParts>
  <Company>Blue Cloud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JAVA</dc:title>
  <dc:creator>Renan Lessa</dc:creator>
  <cp:lastModifiedBy>Renan Lessa</cp:lastModifiedBy>
  <cp:revision>98</cp:revision>
  <dcterms:created xsi:type="dcterms:W3CDTF">2014-11-13T11:49:35Z</dcterms:created>
  <dcterms:modified xsi:type="dcterms:W3CDTF">2014-11-27T16:03:58Z</dcterms:modified>
</cp:coreProperties>
</file>